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 id="2147483691" r:id="rId3"/>
    <p:sldMasterId id="2147483703" r:id="rId4"/>
  </p:sldMasterIdLst>
  <p:notesMasterIdLst>
    <p:notesMasterId r:id="rId56"/>
  </p:notesMasterIdLst>
  <p:sldIdLst>
    <p:sldId id="516" r:id="rId5"/>
    <p:sldId id="652" r:id="rId6"/>
    <p:sldId id="706" r:id="rId7"/>
    <p:sldId id="675" r:id="rId8"/>
    <p:sldId id="676" r:id="rId9"/>
    <p:sldId id="677" r:id="rId10"/>
    <p:sldId id="691" r:id="rId11"/>
    <p:sldId id="695" r:id="rId12"/>
    <p:sldId id="678" r:id="rId13"/>
    <p:sldId id="679" r:id="rId14"/>
    <p:sldId id="680" r:id="rId15"/>
    <p:sldId id="703" r:id="rId16"/>
    <p:sldId id="683" r:id="rId17"/>
    <p:sldId id="682" r:id="rId18"/>
    <p:sldId id="672" r:id="rId19"/>
    <p:sldId id="670" r:id="rId20"/>
    <p:sldId id="671" r:id="rId21"/>
    <p:sldId id="674" r:id="rId22"/>
    <p:sldId id="673" r:id="rId23"/>
    <p:sldId id="659" r:id="rId24"/>
    <p:sldId id="657" r:id="rId25"/>
    <p:sldId id="658" r:id="rId26"/>
    <p:sldId id="694" r:id="rId27"/>
    <p:sldId id="665" r:id="rId28"/>
    <p:sldId id="667" r:id="rId29"/>
    <p:sldId id="692" r:id="rId30"/>
    <p:sldId id="688" r:id="rId31"/>
    <p:sldId id="689" r:id="rId32"/>
    <p:sldId id="687" r:id="rId33"/>
    <p:sldId id="662" r:id="rId34"/>
    <p:sldId id="686" r:id="rId35"/>
    <p:sldId id="681" r:id="rId36"/>
    <p:sldId id="669" r:id="rId37"/>
    <p:sldId id="693" r:id="rId38"/>
    <p:sldId id="684" r:id="rId39"/>
    <p:sldId id="685" r:id="rId40"/>
    <p:sldId id="704" r:id="rId41"/>
    <p:sldId id="696" r:id="rId42"/>
    <p:sldId id="697" r:id="rId43"/>
    <p:sldId id="698" r:id="rId44"/>
    <p:sldId id="701" r:id="rId45"/>
    <p:sldId id="707" r:id="rId46"/>
    <p:sldId id="654" r:id="rId47"/>
    <p:sldId id="655" r:id="rId48"/>
    <p:sldId id="700" r:id="rId49"/>
    <p:sldId id="699" r:id="rId50"/>
    <p:sldId id="702" r:id="rId51"/>
    <p:sldId id="708" r:id="rId52"/>
    <p:sldId id="705" r:id="rId53"/>
    <p:sldId id="668" r:id="rId54"/>
    <p:sldId id="660" r:id="rId5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User" initials="W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BD"/>
    <a:srgbClr val="595959"/>
    <a:srgbClr val="009966"/>
    <a:srgbClr val="00B05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5252" autoAdjust="0"/>
  </p:normalViewPr>
  <p:slideViewPr>
    <p:cSldViewPr snapToGrid="0">
      <p:cViewPr varScale="1">
        <p:scale>
          <a:sx n="97" d="100"/>
          <a:sy n="97" d="100"/>
        </p:scale>
        <p:origin x="-384" y="-96"/>
      </p:cViewPr>
      <p:guideLst>
        <p:guide orient="horz" pos="1991"/>
        <p:guide pos="288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vaususer1\bensander\Fusion\FSA\Bolt\AFDS\viewdle%20launch%20and%20transfer%20overhead%20breakdown%20-%20MS%20Mods%20V2.xlsm"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solidFill>
                  <a:schemeClr val="bg1"/>
                </a:solidFill>
              </a:defRPr>
            </a:pPr>
            <a:r>
              <a:rPr lang="en-US" sz="1200">
                <a:solidFill>
                  <a:schemeClr val="bg1"/>
                </a:solidFill>
              </a:rPr>
              <a:t>Cascade Depth</a:t>
            </a:r>
          </a:p>
        </c:rich>
      </c:tx>
      <c:layout>
        <c:manualLayout>
          <c:xMode val="edge"/>
          <c:yMode val="edge"/>
          <c:x val="0.49277785377298788"/>
          <c:y val="8.4998747328172766E-3"/>
        </c:manualLayout>
      </c:layout>
      <c:overlay val="0"/>
    </c:title>
    <c:autoTitleDeleted val="0"/>
    <c:view3D>
      <c:rotX val="40"/>
      <c:rotY val="90"/>
      <c:depthPercent val="100"/>
      <c:rAngAx val="0"/>
      <c:perspective val="120"/>
    </c:view3D>
    <c:floor>
      <c:thickness val="0"/>
    </c:floor>
    <c:sideWall>
      <c:thickness val="0"/>
      <c:spPr>
        <a:scene3d>
          <a:camera prst="orthographicFront"/>
          <a:lightRig rig="threePt" dir="t"/>
        </a:scene3d>
        <a:sp3d prstMaterial="legacyWireframe"/>
      </c:spPr>
    </c:sideWall>
    <c:backWall>
      <c:thickness val="0"/>
      <c:spPr>
        <a:scene3d>
          <a:camera prst="orthographicFront"/>
          <a:lightRig rig="threePt" dir="t"/>
        </a:scene3d>
        <a:sp3d prstMaterial="legacyWireframe"/>
      </c:spPr>
    </c:backWall>
    <c:plotArea>
      <c:layout>
        <c:manualLayout>
          <c:layoutTarget val="inner"/>
          <c:xMode val="edge"/>
          <c:yMode val="edge"/>
          <c:x val="0"/>
          <c:y val="2.0173146454339371E-2"/>
          <c:w val="0.97955470800524858"/>
          <c:h val="0.95732877019172569"/>
        </c:manualLayout>
      </c:layout>
      <c:surface3DChart>
        <c:wireframe val="0"/>
        <c:ser>
          <c:idx val="0"/>
          <c:order val="0"/>
          <c:val>
            <c:numRef>
              <c:f>Sheet1!$A$1:$A$42</c:f>
              <c:numCache>
                <c:formatCode>General</c:formatCode>
                <c:ptCount val="42"/>
                <c:pt idx="0">
                  <c:v>1</c:v>
                </c:pt>
                <c:pt idx="1">
                  <c:v>3</c:v>
                </c:pt>
                <c:pt idx="2">
                  <c:v>4</c:v>
                </c:pt>
                <c:pt idx="3">
                  <c:v>4</c:v>
                </c:pt>
                <c:pt idx="4">
                  <c:v>2</c:v>
                </c:pt>
                <c:pt idx="5">
                  <c:v>4</c:v>
                </c:pt>
                <c:pt idx="6">
                  <c:v>2</c:v>
                </c:pt>
                <c:pt idx="7">
                  <c:v>4</c:v>
                </c:pt>
                <c:pt idx="8">
                  <c:v>3</c:v>
                </c:pt>
                <c:pt idx="9">
                  <c:v>3</c:v>
                </c:pt>
                <c:pt idx="10">
                  <c:v>2</c:v>
                </c:pt>
                <c:pt idx="11">
                  <c:v>1</c:v>
                </c:pt>
                <c:pt idx="12">
                  <c:v>1</c:v>
                </c:pt>
                <c:pt idx="13">
                  <c:v>4</c:v>
                </c:pt>
                <c:pt idx="14">
                  <c:v>5</c:v>
                </c:pt>
                <c:pt idx="15">
                  <c:v>3</c:v>
                </c:pt>
                <c:pt idx="16">
                  <c:v>3</c:v>
                </c:pt>
                <c:pt idx="17">
                  <c:v>1</c:v>
                </c:pt>
                <c:pt idx="18">
                  <c:v>1</c:v>
                </c:pt>
                <c:pt idx="19">
                  <c:v>1</c:v>
                </c:pt>
                <c:pt idx="20">
                  <c:v>1</c:v>
                </c:pt>
                <c:pt idx="21">
                  <c:v>1</c:v>
                </c:pt>
                <c:pt idx="22">
                  <c:v>3</c:v>
                </c:pt>
                <c:pt idx="23">
                  <c:v>3</c:v>
                </c:pt>
                <c:pt idx="24">
                  <c:v>3</c:v>
                </c:pt>
                <c:pt idx="25">
                  <c:v>3</c:v>
                </c:pt>
                <c:pt idx="26">
                  <c:v>6</c:v>
                </c:pt>
                <c:pt idx="27">
                  <c:v>3</c:v>
                </c:pt>
                <c:pt idx="28">
                  <c:v>2</c:v>
                </c:pt>
                <c:pt idx="29">
                  <c:v>2</c:v>
                </c:pt>
                <c:pt idx="30">
                  <c:v>3</c:v>
                </c:pt>
                <c:pt idx="31">
                  <c:v>3</c:v>
                </c:pt>
                <c:pt idx="32">
                  <c:v>3</c:v>
                </c:pt>
                <c:pt idx="33">
                  <c:v>6</c:v>
                </c:pt>
                <c:pt idx="34">
                  <c:v>7</c:v>
                </c:pt>
                <c:pt idx="35">
                  <c:v>3</c:v>
                </c:pt>
                <c:pt idx="36">
                  <c:v>3</c:v>
                </c:pt>
                <c:pt idx="37">
                  <c:v>5</c:v>
                </c:pt>
                <c:pt idx="38">
                  <c:v>3</c:v>
                </c:pt>
                <c:pt idx="39">
                  <c:v>3</c:v>
                </c:pt>
                <c:pt idx="40">
                  <c:v>3</c:v>
                </c:pt>
                <c:pt idx="41">
                  <c:v>2</c:v>
                </c:pt>
              </c:numCache>
            </c:numRef>
          </c:val>
        </c:ser>
        <c:ser>
          <c:idx val="1"/>
          <c:order val="1"/>
          <c:val>
            <c:numRef>
              <c:f>Sheet1!$B$1:$B$42</c:f>
              <c:numCache>
                <c:formatCode>General</c:formatCode>
                <c:ptCount val="42"/>
                <c:pt idx="0">
                  <c:v>3</c:v>
                </c:pt>
                <c:pt idx="1">
                  <c:v>3</c:v>
                </c:pt>
                <c:pt idx="2">
                  <c:v>6</c:v>
                </c:pt>
                <c:pt idx="3">
                  <c:v>7</c:v>
                </c:pt>
                <c:pt idx="4">
                  <c:v>2</c:v>
                </c:pt>
                <c:pt idx="5">
                  <c:v>2</c:v>
                </c:pt>
                <c:pt idx="6">
                  <c:v>2</c:v>
                </c:pt>
                <c:pt idx="7">
                  <c:v>5</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2</c:v>
                </c:pt>
                <c:pt idx="24">
                  <c:v>3</c:v>
                </c:pt>
                <c:pt idx="25">
                  <c:v>3</c:v>
                </c:pt>
                <c:pt idx="26">
                  <c:v>4</c:v>
                </c:pt>
                <c:pt idx="27">
                  <c:v>2</c:v>
                </c:pt>
                <c:pt idx="28">
                  <c:v>1</c:v>
                </c:pt>
                <c:pt idx="29">
                  <c:v>1</c:v>
                </c:pt>
                <c:pt idx="30">
                  <c:v>2</c:v>
                </c:pt>
                <c:pt idx="31">
                  <c:v>2</c:v>
                </c:pt>
                <c:pt idx="32">
                  <c:v>3</c:v>
                </c:pt>
                <c:pt idx="33">
                  <c:v>6</c:v>
                </c:pt>
                <c:pt idx="34">
                  <c:v>7</c:v>
                </c:pt>
                <c:pt idx="35">
                  <c:v>7</c:v>
                </c:pt>
                <c:pt idx="36">
                  <c:v>5</c:v>
                </c:pt>
                <c:pt idx="37">
                  <c:v>4</c:v>
                </c:pt>
                <c:pt idx="38">
                  <c:v>2</c:v>
                </c:pt>
                <c:pt idx="39">
                  <c:v>2</c:v>
                </c:pt>
                <c:pt idx="40">
                  <c:v>2</c:v>
                </c:pt>
                <c:pt idx="41">
                  <c:v>2</c:v>
                </c:pt>
              </c:numCache>
            </c:numRef>
          </c:val>
        </c:ser>
        <c:ser>
          <c:idx val="2"/>
          <c:order val="2"/>
          <c:val>
            <c:numRef>
              <c:f>Sheet1!$C$1:$C$42</c:f>
              <c:numCache>
                <c:formatCode>General</c:formatCode>
                <c:ptCount val="42"/>
                <c:pt idx="0">
                  <c:v>6</c:v>
                </c:pt>
                <c:pt idx="1">
                  <c:v>5</c:v>
                </c:pt>
                <c:pt idx="2">
                  <c:v>7</c:v>
                </c:pt>
                <c:pt idx="3">
                  <c:v>4</c:v>
                </c:pt>
                <c:pt idx="4">
                  <c:v>4</c:v>
                </c:pt>
                <c:pt idx="5">
                  <c:v>4</c:v>
                </c:pt>
                <c:pt idx="6">
                  <c:v>6</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2</c:v>
                </c:pt>
                <c:pt idx="25">
                  <c:v>2</c:v>
                </c:pt>
                <c:pt idx="26">
                  <c:v>3</c:v>
                </c:pt>
                <c:pt idx="27">
                  <c:v>2</c:v>
                </c:pt>
                <c:pt idx="28">
                  <c:v>1</c:v>
                </c:pt>
                <c:pt idx="29">
                  <c:v>1</c:v>
                </c:pt>
                <c:pt idx="30">
                  <c:v>1</c:v>
                </c:pt>
                <c:pt idx="31">
                  <c:v>1</c:v>
                </c:pt>
                <c:pt idx="32">
                  <c:v>3</c:v>
                </c:pt>
                <c:pt idx="33">
                  <c:v>2</c:v>
                </c:pt>
                <c:pt idx="34">
                  <c:v>2</c:v>
                </c:pt>
                <c:pt idx="35">
                  <c:v>2</c:v>
                </c:pt>
                <c:pt idx="36">
                  <c:v>2</c:v>
                </c:pt>
                <c:pt idx="37">
                  <c:v>2</c:v>
                </c:pt>
                <c:pt idx="38">
                  <c:v>2</c:v>
                </c:pt>
                <c:pt idx="39">
                  <c:v>2</c:v>
                </c:pt>
                <c:pt idx="40">
                  <c:v>3</c:v>
                </c:pt>
                <c:pt idx="41">
                  <c:v>2</c:v>
                </c:pt>
              </c:numCache>
            </c:numRef>
          </c:val>
        </c:ser>
        <c:ser>
          <c:idx val="3"/>
          <c:order val="3"/>
          <c:val>
            <c:numRef>
              <c:f>Sheet1!$D$1:$D$42</c:f>
              <c:numCache>
                <c:formatCode>General</c:formatCode>
                <c:ptCount val="42"/>
                <c:pt idx="0">
                  <c:v>7</c:v>
                </c:pt>
                <c:pt idx="1">
                  <c:v>7</c:v>
                </c:pt>
                <c:pt idx="2">
                  <c:v>7</c:v>
                </c:pt>
                <c:pt idx="3">
                  <c:v>3</c:v>
                </c:pt>
                <c:pt idx="4">
                  <c:v>3</c:v>
                </c:pt>
                <c:pt idx="5">
                  <c:v>3</c:v>
                </c:pt>
                <c:pt idx="6">
                  <c:v>3</c:v>
                </c:pt>
                <c:pt idx="7">
                  <c:v>1</c:v>
                </c:pt>
                <c:pt idx="8">
                  <c:v>1</c:v>
                </c:pt>
                <c:pt idx="9">
                  <c:v>1</c:v>
                </c:pt>
                <c:pt idx="10">
                  <c:v>2</c:v>
                </c:pt>
                <c:pt idx="11">
                  <c:v>2</c:v>
                </c:pt>
                <c:pt idx="12">
                  <c:v>2</c:v>
                </c:pt>
                <c:pt idx="13">
                  <c:v>1</c:v>
                </c:pt>
                <c:pt idx="14">
                  <c:v>1</c:v>
                </c:pt>
                <c:pt idx="15">
                  <c:v>1</c:v>
                </c:pt>
                <c:pt idx="16">
                  <c:v>1</c:v>
                </c:pt>
                <c:pt idx="17">
                  <c:v>1</c:v>
                </c:pt>
                <c:pt idx="18">
                  <c:v>1</c:v>
                </c:pt>
                <c:pt idx="19">
                  <c:v>3</c:v>
                </c:pt>
                <c:pt idx="20">
                  <c:v>1</c:v>
                </c:pt>
                <c:pt idx="21">
                  <c:v>1</c:v>
                </c:pt>
                <c:pt idx="22">
                  <c:v>1</c:v>
                </c:pt>
                <c:pt idx="23">
                  <c:v>1</c:v>
                </c:pt>
                <c:pt idx="24">
                  <c:v>2</c:v>
                </c:pt>
                <c:pt idx="25">
                  <c:v>3</c:v>
                </c:pt>
                <c:pt idx="26">
                  <c:v>3</c:v>
                </c:pt>
                <c:pt idx="27">
                  <c:v>2</c:v>
                </c:pt>
                <c:pt idx="28">
                  <c:v>1</c:v>
                </c:pt>
                <c:pt idx="29">
                  <c:v>1</c:v>
                </c:pt>
                <c:pt idx="30">
                  <c:v>1</c:v>
                </c:pt>
                <c:pt idx="31">
                  <c:v>1</c:v>
                </c:pt>
                <c:pt idx="32">
                  <c:v>6</c:v>
                </c:pt>
                <c:pt idx="33">
                  <c:v>2</c:v>
                </c:pt>
                <c:pt idx="34">
                  <c:v>2</c:v>
                </c:pt>
                <c:pt idx="35">
                  <c:v>2</c:v>
                </c:pt>
                <c:pt idx="36">
                  <c:v>2</c:v>
                </c:pt>
                <c:pt idx="37">
                  <c:v>2</c:v>
                </c:pt>
                <c:pt idx="38">
                  <c:v>2</c:v>
                </c:pt>
                <c:pt idx="39">
                  <c:v>2</c:v>
                </c:pt>
                <c:pt idx="40">
                  <c:v>3</c:v>
                </c:pt>
                <c:pt idx="41">
                  <c:v>3</c:v>
                </c:pt>
              </c:numCache>
            </c:numRef>
          </c:val>
        </c:ser>
        <c:ser>
          <c:idx val="4"/>
          <c:order val="4"/>
          <c:val>
            <c:numRef>
              <c:f>Sheet1!$E$1:$E$42</c:f>
              <c:numCache>
                <c:formatCode>General</c:formatCode>
                <c:ptCount val="42"/>
                <c:pt idx="0">
                  <c:v>7</c:v>
                </c:pt>
                <c:pt idx="1">
                  <c:v>7</c:v>
                </c:pt>
                <c:pt idx="2">
                  <c:v>7</c:v>
                </c:pt>
                <c:pt idx="3">
                  <c:v>3</c:v>
                </c:pt>
                <c:pt idx="4">
                  <c:v>3</c:v>
                </c:pt>
                <c:pt idx="5">
                  <c:v>3</c:v>
                </c:pt>
                <c:pt idx="6">
                  <c:v>2</c:v>
                </c:pt>
                <c:pt idx="7">
                  <c:v>1</c:v>
                </c:pt>
                <c:pt idx="8">
                  <c:v>1</c:v>
                </c:pt>
                <c:pt idx="9">
                  <c:v>1</c:v>
                </c:pt>
                <c:pt idx="10">
                  <c:v>2</c:v>
                </c:pt>
                <c:pt idx="11">
                  <c:v>2</c:v>
                </c:pt>
                <c:pt idx="12">
                  <c:v>2</c:v>
                </c:pt>
                <c:pt idx="13">
                  <c:v>1</c:v>
                </c:pt>
                <c:pt idx="14">
                  <c:v>1</c:v>
                </c:pt>
                <c:pt idx="15">
                  <c:v>1</c:v>
                </c:pt>
                <c:pt idx="16">
                  <c:v>1</c:v>
                </c:pt>
                <c:pt idx="17">
                  <c:v>1</c:v>
                </c:pt>
                <c:pt idx="18">
                  <c:v>1</c:v>
                </c:pt>
                <c:pt idx="19">
                  <c:v>3</c:v>
                </c:pt>
                <c:pt idx="20">
                  <c:v>1</c:v>
                </c:pt>
                <c:pt idx="21">
                  <c:v>1</c:v>
                </c:pt>
                <c:pt idx="22">
                  <c:v>1</c:v>
                </c:pt>
                <c:pt idx="23">
                  <c:v>1</c:v>
                </c:pt>
                <c:pt idx="24">
                  <c:v>3</c:v>
                </c:pt>
                <c:pt idx="25">
                  <c:v>2</c:v>
                </c:pt>
                <c:pt idx="26">
                  <c:v>2</c:v>
                </c:pt>
                <c:pt idx="27">
                  <c:v>2</c:v>
                </c:pt>
                <c:pt idx="28">
                  <c:v>1</c:v>
                </c:pt>
                <c:pt idx="29">
                  <c:v>1</c:v>
                </c:pt>
                <c:pt idx="30">
                  <c:v>1</c:v>
                </c:pt>
                <c:pt idx="31">
                  <c:v>1</c:v>
                </c:pt>
                <c:pt idx="32">
                  <c:v>2</c:v>
                </c:pt>
                <c:pt idx="33">
                  <c:v>3</c:v>
                </c:pt>
                <c:pt idx="34">
                  <c:v>2</c:v>
                </c:pt>
                <c:pt idx="35">
                  <c:v>2</c:v>
                </c:pt>
                <c:pt idx="36">
                  <c:v>2</c:v>
                </c:pt>
                <c:pt idx="37">
                  <c:v>2</c:v>
                </c:pt>
                <c:pt idx="38">
                  <c:v>2</c:v>
                </c:pt>
                <c:pt idx="39">
                  <c:v>3</c:v>
                </c:pt>
                <c:pt idx="40">
                  <c:v>3</c:v>
                </c:pt>
                <c:pt idx="41">
                  <c:v>3</c:v>
                </c:pt>
              </c:numCache>
            </c:numRef>
          </c:val>
        </c:ser>
        <c:ser>
          <c:idx val="5"/>
          <c:order val="5"/>
          <c:val>
            <c:numRef>
              <c:f>Sheet1!$F$1:$F$42</c:f>
              <c:numCache>
                <c:formatCode>General</c:formatCode>
                <c:ptCount val="42"/>
                <c:pt idx="0">
                  <c:v>7</c:v>
                </c:pt>
                <c:pt idx="1">
                  <c:v>7</c:v>
                </c:pt>
                <c:pt idx="2">
                  <c:v>5</c:v>
                </c:pt>
                <c:pt idx="3">
                  <c:v>4</c:v>
                </c:pt>
                <c:pt idx="4">
                  <c:v>2</c:v>
                </c:pt>
                <c:pt idx="5">
                  <c:v>3</c:v>
                </c:pt>
                <c:pt idx="6">
                  <c:v>2</c:v>
                </c:pt>
                <c:pt idx="7">
                  <c:v>1</c:v>
                </c:pt>
                <c:pt idx="8">
                  <c:v>1</c:v>
                </c:pt>
                <c:pt idx="9">
                  <c:v>1</c:v>
                </c:pt>
                <c:pt idx="10">
                  <c:v>2</c:v>
                </c:pt>
                <c:pt idx="11">
                  <c:v>4</c:v>
                </c:pt>
                <c:pt idx="12">
                  <c:v>4</c:v>
                </c:pt>
                <c:pt idx="13">
                  <c:v>2</c:v>
                </c:pt>
                <c:pt idx="14">
                  <c:v>1</c:v>
                </c:pt>
                <c:pt idx="15">
                  <c:v>1</c:v>
                </c:pt>
                <c:pt idx="16">
                  <c:v>1</c:v>
                </c:pt>
                <c:pt idx="17">
                  <c:v>1</c:v>
                </c:pt>
                <c:pt idx="18">
                  <c:v>2</c:v>
                </c:pt>
                <c:pt idx="19">
                  <c:v>2</c:v>
                </c:pt>
                <c:pt idx="20">
                  <c:v>4</c:v>
                </c:pt>
                <c:pt idx="21">
                  <c:v>2</c:v>
                </c:pt>
                <c:pt idx="22">
                  <c:v>1</c:v>
                </c:pt>
                <c:pt idx="23">
                  <c:v>1</c:v>
                </c:pt>
                <c:pt idx="24">
                  <c:v>1</c:v>
                </c:pt>
                <c:pt idx="25">
                  <c:v>2</c:v>
                </c:pt>
                <c:pt idx="26">
                  <c:v>2</c:v>
                </c:pt>
                <c:pt idx="27">
                  <c:v>4</c:v>
                </c:pt>
                <c:pt idx="28">
                  <c:v>1</c:v>
                </c:pt>
                <c:pt idx="29">
                  <c:v>1</c:v>
                </c:pt>
                <c:pt idx="30">
                  <c:v>1</c:v>
                </c:pt>
                <c:pt idx="31">
                  <c:v>2</c:v>
                </c:pt>
                <c:pt idx="32">
                  <c:v>2</c:v>
                </c:pt>
                <c:pt idx="33">
                  <c:v>2</c:v>
                </c:pt>
                <c:pt idx="34">
                  <c:v>2</c:v>
                </c:pt>
                <c:pt idx="35">
                  <c:v>2</c:v>
                </c:pt>
                <c:pt idx="36">
                  <c:v>2</c:v>
                </c:pt>
                <c:pt idx="37">
                  <c:v>2</c:v>
                </c:pt>
                <c:pt idx="38">
                  <c:v>3</c:v>
                </c:pt>
                <c:pt idx="39">
                  <c:v>3</c:v>
                </c:pt>
                <c:pt idx="40">
                  <c:v>6</c:v>
                </c:pt>
                <c:pt idx="41">
                  <c:v>3</c:v>
                </c:pt>
              </c:numCache>
            </c:numRef>
          </c:val>
        </c:ser>
        <c:ser>
          <c:idx val="6"/>
          <c:order val="6"/>
          <c:val>
            <c:numRef>
              <c:f>Sheet1!$G$1:$G$42</c:f>
              <c:numCache>
                <c:formatCode>General</c:formatCode>
                <c:ptCount val="42"/>
                <c:pt idx="0">
                  <c:v>8</c:v>
                </c:pt>
                <c:pt idx="1">
                  <c:v>3</c:v>
                </c:pt>
                <c:pt idx="2">
                  <c:v>3</c:v>
                </c:pt>
                <c:pt idx="3">
                  <c:v>4</c:v>
                </c:pt>
                <c:pt idx="4">
                  <c:v>2</c:v>
                </c:pt>
                <c:pt idx="5">
                  <c:v>3</c:v>
                </c:pt>
                <c:pt idx="6">
                  <c:v>4</c:v>
                </c:pt>
                <c:pt idx="7">
                  <c:v>1</c:v>
                </c:pt>
                <c:pt idx="8">
                  <c:v>1</c:v>
                </c:pt>
                <c:pt idx="9">
                  <c:v>1</c:v>
                </c:pt>
                <c:pt idx="10">
                  <c:v>3</c:v>
                </c:pt>
                <c:pt idx="11">
                  <c:v>4</c:v>
                </c:pt>
                <c:pt idx="12">
                  <c:v>3</c:v>
                </c:pt>
                <c:pt idx="13">
                  <c:v>2</c:v>
                </c:pt>
                <c:pt idx="14">
                  <c:v>1</c:v>
                </c:pt>
                <c:pt idx="15">
                  <c:v>1</c:v>
                </c:pt>
                <c:pt idx="16">
                  <c:v>1</c:v>
                </c:pt>
                <c:pt idx="17">
                  <c:v>1</c:v>
                </c:pt>
                <c:pt idx="18">
                  <c:v>2</c:v>
                </c:pt>
                <c:pt idx="19">
                  <c:v>2</c:v>
                </c:pt>
                <c:pt idx="20">
                  <c:v>4</c:v>
                </c:pt>
                <c:pt idx="21">
                  <c:v>3</c:v>
                </c:pt>
                <c:pt idx="22">
                  <c:v>2</c:v>
                </c:pt>
                <c:pt idx="23">
                  <c:v>2</c:v>
                </c:pt>
                <c:pt idx="24">
                  <c:v>2</c:v>
                </c:pt>
                <c:pt idx="25">
                  <c:v>1</c:v>
                </c:pt>
                <c:pt idx="26">
                  <c:v>1</c:v>
                </c:pt>
                <c:pt idx="27">
                  <c:v>2</c:v>
                </c:pt>
                <c:pt idx="28">
                  <c:v>4</c:v>
                </c:pt>
                <c:pt idx="29">
                  <c:v>1</c:v>
                </c:pt>
                <c:pt idx="30">
                  <c:v>1</c:v>
                </c:pt>
                <c:pt idx="31">
                  <c:v>2</c:v>
                </c:pt>
                <c:pt idx="32">
                  <c:v>2</c:v>
                </c:pt>
                <c:pt idx="33">
                  <c:v>2</c:v>
                </c:pt>
                <c:pt idx="34">
                  <c:v>2</c:v>
                </c:pt>
                <c:pt idx="35">
                  <c:v>2</c:v>
                </c:pt>
                <c:pt idx="36">
                  <c:v>3</c:v>
                </c:pt>
                <c:pt idx="37">
                  <c:v>3</c:v>
                </c:pt>
                <c:pt idx="38">
                  <c:v>6</c:v>
                </c:pt>
                <c:pt idx="39">
                  <c:v>7</c:v>
                </c:pt>
                <c:pt idx="40">
                  <c:v>5</c:v>
                </c:pt>
                <c:pt idx="41">
                  <c:v>6</c:v>
                </c:pt>
              </c:numCache>
            </c:numRef>
          </c:val>
        </c:ser>
        <c:ser>
          <c:idx val="7"/>
          <c:order val="7"/>
          <c:val>
            <c:numRef>
              <c:f>Sheet1!$H$1:$H$42</c:f>
              <c:numCache>
                <c:formatCode>General</c:formatCode>
                <c:ptCount val="42"/>
                <c:pt idx="0">
                  <c:v>7</c:v>
                </c:pt>
                <c:pt idx="1">
                  <c:v>4</c:v>
                </c:pt>
                <c:pt idx="2">
                  <c:v>3</c:v>
                </c:pt>
                <c:pt idx="3">
                  <c:v>3</c:v>
                </c:pt>
                <c:pt idx="4">
                  <c:v>3</c:v>
                </c:pt>
                <c:pt idx="5">
                  <c:v>3</c:v>
                </c:pt>
                <c:pt idx="6">
                  <c:v>1</c:v>
                </c:pt>
                <c:pt idx="7">
                  <c:v>1</c:v>
                </c:pt>
                <c:pt idx="8">
                  <c:v>1</c:v>
                </c:pt>
                <c:pt idx="9">
                  <c:v>1</c:v>
                </c:pt>
                <c:pt idx="10">
                  <c:v>3</c:v>
                </c:pt>
                <c:pt idx="11">
                  <c:v>3</c:v>
                </c:pt>
                <c:pt idx="12">
                  <c:v>3</c:v>
                </c:pt>
                <c:pt idx="13">
                  <c:v>4</c:v>
                </c:pt>
                <c:pt idx="14">
                  <c:v>1</c:v>
                </c:pt>
                <c:pt idx="15">
                  <c:v>1</c:v>
                </c:pt>
                <c:pt idx="16">
                  <c:v>1</c:v>
                </c:pt>
                <c:pt idx="17">
                  <c:v>2</c:v>
                </c:pt>
                <c:pt idx="18">
                  <c:v>3</c:v>
                </c:pt>
                <c:pt idx="19">
                  <c:v>7</c:v>
                </c:pt>
                <c:pt idx="20">
                  <c:v>4</c:v>
                </c:pt>
                <c:pt idx="21">
                  <c:v>2</c:v>
                </c:pt>
                <c:pt idx="22">
                  <c:v>2</c:v>
                </c:pt>
                <c:pt idx="23">
                  <c:v>2</c:v>
                </c:pt>
                <c:pt idx="24">
                  <c:v>2</c:v>
                </c:pt>
                <c:pt idx="25">
                  <c:v>2</c:v>
                </c:pt>
                <c:pt idx="26">
                  <c:v>2</c:v>
                </c:pt>
                <c:pt idx="27">
                  <c:v>3</c:v>
                </c:pt>
                <c:pt idx="28">
                  <c:v>3</c:v>
                </c:pt>
                <c:pt idx="29">
                  <c:v>1</c:v>
                </c:pt>
                <c:pt idx="30">
                  <c:v>2</c:v>
                </c:pt>
                <c:pt idx="31">
                  <c:v>2</c:v>
                </c:pt>
                <c:pt idx="32">
                  <c:v>2</c:v>
                </c:pt>
                <c:pt idx="33">
                  <c:v>2</c:v>
                </c:pt>
                <c:pt idx="34">
                  <c:v>2</c:v>
                </c:pt>
                <c:pt idx="35">
                  <c:v>3</c:v>
                </c:pt>
                <c:pt idx="36">
                  <c:v>3</c:v>
                </c:pt>
                <c:pt idx="37">
                  <c:v>3</c:v>
                </c:pt>
                <c:pt idx="38">
                  <c:v>4</c:v>
                </c:pt>
                <c:pt idx="39">
                  <c:v>7</c:v>
                </c:pt>
                <c:pt idx="40">
                  <c:v>7</c:v>
                </c:pt>
                <c:pt idx="41">
                  <c:v>6</c:v>
                </c:pt>
              </c:numCache>
            </c:numRef>
          </c:val>
        </c:ser>
        <c:ser>
          <c:idx val="8"/>
          <c:order val="8"/>
          <c:val>
            <c:numRef>
              <c:f>Sheet1!$I$1:$I$42</c:f>
              <c:numCache>
                <c:formatCode>General</c:formatCode>
                <c:ptCount val="42"/>
                <c:pt idx="0">
                  <c:v>7</c:v>
                </c:pt>
                <c:pt idx="1">
                  <c:v>3</c:v>
                </c:pt>
                <c:pt idx="2">
                  <c:v>3</c:v>
                </c:pt>
                <c:pt idx="3">
                  <c:v>4</c:v>
                </c:pt>
                <c:pt idx="4">
                  <c:v>3</c:v>
                </c:pt>
                <c:pt idx="5">
                  <c:v>3</c:v>
                </c:pt>
                <c:pt idx="6">
                  <c:v>1</c:v>
                </c:pt>
                <c:pt idx="7">
                  <c:v>1</c:v>
                </c:pt>
                <c:pt idx="8">
                  <c:v>2</c:v>
                </c:pt>
                <c:pt idx="9">
                  <c:v>2</c:v>
                </c:pt>
                <c:pt idx="10">
                  <c:v>3</c:v>
                </c:pt>
                <c:pt idx="11">
                  <c:v>8</c:v>
                </c:pt>
                <c:pt idx="12">
                  <c:v>10</c:v>
                </c:pt>
                <c:pt idx="13">
                  <c:v>4</c:v>
                </c:pt>
                <c:pt idx="14">
                  <c:v>2</c:v>
                </c:pt>
                <c:pt idx="15">
                  <c:v>2</c:v>
                </c:pt>
                <c:pt idx="16">
                  <c:v>2</c:v>
                </c:pt>
                <c:pt idx="17">
                  <c:v>3</c:v>
                </c:pt>
                <c:pt idx="18">
                  <c:v>3</c:v>
                </c:pt>
                <c:pt idx="19">
                  <c:v>6</c:v>
                </c:pt>
                <c:pt idx="20">
                  <c:v>6</c:v>
                </c:pt>
                <c:pt idx="21">
                  <c:v>4</c:v>
                </c:pt>
                <c:pt idx="22">
                  <c:v>3</c:v>
                </c:pt>
                <c:pt idx="23">
                  <c:v>4</c:v>
                </c:pt>
                <c:pt idx="24">
                  <c:v>2</c:v>
                </c:pt>
                <c:pt idx="25">
                  <c:v>2</c:v>
                </c:pt>
                <c:pt idx="26">
                  <c:v>2</c:v>
                </c:pt>
                <c:pt idx="27">
                  <c:v>6</c:v>
                </c:pt>
                <c:pt idx="28">
                  <c:v>3</c:v>
                </c:pt>
                <c:pt idx="29">
                  <c:v>2</c:v>
                </c:pt>
                <c:pt idx="30">
                  <c:v>2</c:v>
                </c:pt>
                <c:pt idx="31">
                  <c:v>2</c:v>
                </c:pt>
                <c:pt idx="32">
                  <c:v>2</c:v>
                </c:pt>
                <c:pt idx="33">
                  <c:v>2</c:v>
                </c:pt>
                <c:pt idx="34">
                  <c:v>3</c:v>
                </c:pt>
                <c:pt idx="35">
                  <c:v>3</c:v>
                </c:pt>
                <c:pt idx="36">
                  <c:v>3</c:v>
                </c:pt>
                <c:pt idx="37">
                  <c:v>3</c:v>
                </c:pt>
                <c:pt idx="38">
                  <c:v>6</c:v>
                </c:pt>
                <c:pt idx="39">
                  <c:v>7</c:v>
                </c:pt>
                <c:pt idx="40">
                  <c:v>9</c:v>
                </c:pt>
                <c:pt idx="41">
                  <c:v>6</c:v>
                </c:pt>
              </c:numCache>
            </c:numRef>
          </c:val>
        </c:ser>
        <c:ser>
          <c:idx val="9"/>
          <c:order val="9"/>
          <c:val>
            <c:numRef>
              <c:f>Sheet1!$J$1:$J$42</c:f>
              <c:numCache>
                <c:formatCode>General</c:formatCode>
                <c:ptCount val="42"/>
                <c:pt idx="0">
                  <c:v>3</c:v>
                </c:pt>
                <c:pt idx="1">
                  <c:v>3</c:v>
                </c:pt>
                <c:pt idx="2">
                  <c:v>3</c:v>
                </c:pt>
                <c:pt idx="3">
                  <c:v>2</c:v>
                </c:pt>
                <c:pt idx="4">
                  <c:v>3</c:v>
                </c:pt>
                <c:pt idx="5">
                  <c:v>3</c:v>
                </c:pt>
                <c:pt idx="6">
                  <c:v>6</c:v>
                </c:pt>
                <c:pt idx="7">
                  <c:v>4</c:v>
                </c:pt>
                <c:pt idx="8">
                  <c:v>2</c:v>
                </c:pt>
                <c:pt idx="9">
                  <c:v>2</c:v>
                </c:pt>
                <c:pt idx="10">
                  <c:v>2</c:v>
                </c:pt>
                <c:pt idx="11">
                  <c:v>18</c:v>
                </c:pt>
                <c:pt idx="12">
                  <c:v>10</c:v>
                </c:pt>
                <c:pt idx="13">
                  <c:v>11</c:v>
                </c:pt>
                <c:pt idx="14">
                  <c:v>2</c:v>
                </c:pt>
                <c:pt idx="15">
                  <c:v>2</c:v>
                </c:pt>
                <c:pt idx="16">
                  <c:v>2</c:v>
                </c:pt>
                <c:pt idx="17">
                  <c:v>3</c:v>
                </c:pt>
                <c:pt idx="18">
                  <c:v>3</c:v>
                </c:pt>
                <c:pt idx="19">
                  <c:v>7</c:v>
                </c:pt>
                <c:pt idx="20">
                  <c:v>7</c:v>
                </c:pt>
                <c:pt idx="21">
                  <c:v>4</c:v>
                </c:pt>
                <c:pt idx="22">
                  <c:v>4</c:v>
                </c:pt>
                <c:pt idx="23">
                  <c:v>3</c:v>
                </c:pt>
                <c:pt idx="24">
                  <c:v>2</c:v>
                </c:pt>
                <c:pt idx="25">
                  <c:v>2</c:v>
                </c:pt>
                <c:pt idx="26">
                  <c:v>2</c:v>
                </c:pt>
                <c:pt idx="27">
                  <c:v>3</c:v>
                </c:pt>
                <c:pt idx="28">
                  <c:v>3</c:v>
                </c:pt>
                <c:pt idx="29">
                  <c:v>2</c:v>
                </c:pt>
                <c:pt idx="30">
                  <c:v>2</c:v>
                </c:pt>
                <c:pt idx="31">
                  <c:v>2</c:v>
                </c:pt>
                <c:pt idx="32">
                  <c:v>2</c:v>
                </c:pt>
                <c:pt idx="33">
                  <c:v>3</c:v>
                </c:pt>
                <c:pt idx="34">
                  <c:v>4</c:v>
                </c:pt>
                <c:pt idx="35">
                  <c:v>3</c:v>
                </c:pt>
                <c:pt idx="36">
                  <c:v>3</c:v>
                </c:pt>
                <c:pt idx="37">
                  <c:v>3</c:v>
                </c:pt>
                <c:pt idx="38">
                  <c:v>7</c:v>
                </c:pt>
                <c:pt idx="39">
                  <c:v>8</c:v>
                </c:pt>
                <c:pt idx="40">
                  <c:v>8</c:v>
                </c:pt>
                <c:pt idx="41">
                  <c:v>8</c:v>
                </c:pt>
              </c:numCache>
            </c:numRef>
          </c:val>
        </c:ser>
        <c:ser>
          <c:idx val="10"/>
          <c:order val="10"/>
          <c:val>
            <c:numRef>
              <c:f>Sheet1!$K$1:$K$42</c:f>
              <c:numCache>
                <c:formatCode>General</c:formatCode>
                <c:ptCount val="42"/>
                <c:pt idx="0">
                  <c:v>3</c:v>
                </c:pt>
                <c:pt idx="1">
                  <c:v>3</c:v>
                </c:pt>
                <c:pt idx="2">
                  <c:v>3</c:v>
                </c:pt>
                <c:pt idx="3">
                  <c:v>6</c:v>
                </c:pt>
                <c:pt idx="4">
                  <c:v>3</c:v>
                </c:pt>
                <c:pt idx="5">
                  <c:v>4</c:v>
                </c:pt>
                <c:pt idx="6">
                  <c:v>4</c:v>
                </c:pt>
                <c:pt idx="7">
                  <c:v>2</c:v>
                </c:pt>
                <c:pt idx="8">
                  <c:v>2</c:v>
                </c:pt>
                <c:pt idx="9">
                  <c:v>3</c:v>
                </c:pt>
                <c:pt idx="10">
                  <c:v>18</c:v>
                </c:pt>
                <c:pt idx="11">
                  <c:v>22</c:v>
                </c:pt>
                <c:pt idx="12">
                  <c:v>22</c:v>
                </c:pt>
                <c:pt idx="13">
                  <c:v>22</c:v>
                </c:pt>
                <c:pt idx="14">
                  <c:v>13</c:v>
                </c:pt>
                <c:pt idx="15">
                  <c:v>4</c:v>
                </c:pt>
                <c:pt idx="16">
                  <c:v>2</c:v>
                </c:pt>
                <c:pt idx="17">
                  <c:v>3</c:v>
                </c:pt>
                <c:pt idx="18">
                  <c:v>3</c:v>
                </c:pt>
                <c:pt idx="19">
                  <c:v>4</c:v>
                </c:pt>
                <c:pt idx="20">
                  <c:v>4</c:v>
                </c:pt>
                <c:pt idx="21">
                  <c:v>4</c:v>
                </c:pt>
                <c:pt idx="22">
                  <c:v>3</c:v>
                </c:pt>
                <c:pt idx="23">
                  <c:v>2</c:v>
                </c:pt>
                <c:pt idx="24">
                  <c:v>2</c:v>
                </c:pt>
                <c:pt idx="25">
                  <c:v>2</c:v>
                </c:pt>
                <c:pt idx="26">
                  <c:v>3</c:v>
                </c:pt>
                <c:pt idx="27">
                  <c:v>6</c:v>
                </c:pt>
                <c:pt idx="28">
                  <c:v>3</c:v>
                </c:pt>
                <c:pt idx="29">
                  <c:v>3</c:v>
                </c:pt>
                <c:pt idx="30">
                  <c:v>3</c:v>
                </c:pt>
                <c:pt idx="31">
                  <c:v>2</c:v>
                </c:pt>
                <c:pt idx="32">
                  <c:v>3</c:v>
                </c:pt>
                <c:pt idx="33">
                  <c:v>3</c:v>
                </c:pt>
                <c:pt idx="34">
                  <c:v>3</c:v>
                </c:pt>
                <c:pt idx="35">
                  <c:v>3</c:v>
                </c:pt>
                <c:pt idx="36">
                  <c:v>3</c:v>
                </c:pt>
                <c:pt idx="37">
                  <c:v>3</c:v>
                </c:pt>
                <c:pt idx="38">
                  <c:v>7</c:v>
                </c:pt>
                <c:pt idx="39">
                  <c:v>12</c:v>
                </c:pt>
                <c:pt idx="40">
                  <c:v>8</c:v>
                </c:pt>
                <c:pt idx="41">
                  <c:v>4</c:v>
                </c:pt>
              </c:numCache>
            </c:numRef>
          </c:val>
        </c:ser>
        <c:ser>
          <c:idx val="11"/>
          <c:order val="11"/>
          <c:val>
            <c:numRef>
              <c:f>Sheet1!$L$1:$L$42</c:f>
              <c:numCache>
                <c:formatCode>General</c:formatCode>
                <c:ptCount val="42"/>
                <c:pt idx="0">
                  <c:v>8</c:v>
                </c:pt>
                <c:pt idx="1">
                  <c:v>4</c:v>
                </c:pt>
                <c:pt idx="2">
                  <c:v>4</c:v>
                </c:pt>
                <c:pt idx="3">
                  <c:v>3</c:v>
                </c:pt>
                <c:pt idx="4">
                  <c:v>3</c:v>
                </c:pt>
                <c:pt idx="5">
                  <c:v>4</c:v>
                </c:pt>
                <c:pt idx="6">
                  <c:v>7</c:v>
                </c:pt>
                <c:pt idx="7">
                  <c:v>3</c:v>
                </c:pt>
                <c:pt idx="8">
                  <c:v>2</c:v>
                </c:pt>
                <c:pt idx="9">
                  <c:v>4</c:v>
                </c:pt>
                <c:pt idx="10">
                  <c:v>17</c:v>
                </c:pt>
                <c:pt idx="11">
                  <c:v>22</c:v>
                </c:pt>
                <c:pt idx="12">
                  <c:v>22</c:v>
                </c:pt>
                <c:pt idx="13">
                  <c:v>22</c:v>
                </c:pt>
                <c:pt idx="14">
                  <c:v>22</c:v>
                </c:pt>
                <c:pt idx="15">
                  <c:v>2</c:v>
                </c:pt>
                <c:pt idx="16">
                  <c:v>2</c:v>
                </c:pt>
                <c:pt idx="17">
                  <c:v>2</c:v>
                </c:pt>
                <c:pt idx="18">
                  <c:v>2</c:v>
                </c:pt>
                <c:pt idx="19">
                  <c:v>3</c:v>
                </c:pt>
                <c:pt idx="20">
                  <c:v>3</c:v>
                </c:pt>
                <c:pt idx="21">
                  <c:v>3</c:v>
                </c:pt>
                <c:pt idx="22">
                  <c:v>3</c:v>
                </c:pt>
                <c:pt idx="23">
                  <c:v>2</c:v>
                </c:pt>
                <c:pt idx="24">
                  <c:v>2</c:v>
                </c:pt>
                <c:pt idx="25">
                  <c:v>3</c:v>
                </c:pt>
                <c:pt idx="26">
                  <c:v>3</c:v>
                </c:pt>
                <c:pt idx="27">
                  <c:v>7</c:v>
                </c:pt>
                <c:pt idx="28">
                  <c:v>3</c:v>
                </c:pt>
                <c:pt idx="29">
                  <c:v>3</c:v>
                </c:pt>
                <c:pt idx="30">
                  <c:v>3</c:v>
                </c:pt>
                <c:pt idx="31">
                  <c:v>3</c:v>
                </c:pt>
                <c:pt idx="32">
                  <c:v>4</c:v>
                </c:pt>
                <c:pt idx="33">
                  <c:v>4</c:v>
                </c:pt>
                <c:pt idx="34">
                  <c:v>4</c:v>
                </c:pt>
                <c:pt idx="35">
                  <c:v>4</c:v>
                </c:pt>
                <c:pt idx="36">
                  <c:v>3</c:v>
                </c:pt>
                <c:pt idx="37">
                  <c:v>3</c:v>
                </c:pt>
                <c:pt idx="38">
                  <c:v>8</c:v>
                </c:pt>
                <c:pt idx="39">
                  <c:v>7</c:v>
                </c:pt>
                <c:pt idx="40">
                  <c:v>8</c:v>
                </c:pt>
                <c:pt idx="41">
                  <c:v>8</c:v>
                </c:pt>
              </c:numCache>
            </c:numRef>
          </c:val>
        </c:ser>
        <c:ser>
          <c:idx val="12"/>
          <c:order val="12"/>
          <c:val>
            <c:numRef>
              <c:f>Sheet1!$M$1:$M$42</c:f>
              <c:numCache>
                <c:formatCode>General</c:formatCode>
                <c:ptCount val="42"/>
                <c:pt idx="0">
                  <c:v>9</c:v>
                </c:pt>
                <c:pt idx="1">
                  <c:v>8</c:v>
                </c:pt>
                <c:pt idx="2">
                  <c:v>3</c:v>
                </c:pt>
                <c:pt idx="3">
                  <c:v>3</c:v>
                </c:pt>
                <c:pt idx="4">
                  <c:v>3</c:v>
                </c:pt>
                <c:pt idx="5">
                  <c:v>5</c:v>
                </c:pt>
                <c:pt idx="6">
                  <c:v>9</c:v>
                </c:pt>
                <c:pt idx="7">
                  <c:v>4</c:v>
                </c:pt>
                <c:pt idx="8">
                  <c:v>3</c:v>
                </c:pt>
                <c:pt idx="9">
                  <c:v>3</c:v>
                </c:pt>
                <c:pt idx="10">
                  <c:v>8</c:v>
                </c:pt>
                <c:pt idx="11">
                  <c:v>22</c:v>
                </c:pt>
                <c:pt idx="12">
                  <c:v>22</c:v>
                </c:pt>
                <c:pt idx="13">
                  <c:v>22</c:v>
                </c:pt>
                <c:pt idx="14">
                  <c:v>22</c:v>
                </c:pt>
                <c:pt idx="15">
                  <c:v>2</c:v>
                </c:pt>
                <c:pt idx="16">
                  <c:v>2</c:v>
                </c:pt>
                <c:pt idx="17">
                  <c:v>2</c:v>
                </c:pt>
                <c:pt idx="18">
                  <c:v>3</c:v>
                </c:pt>
                <c:pt idx="19">
                  <c:v>4</c:v>
                </c:pt>
                <c:pt idx="20">
                  <c:v>3</c:v>
                </c:pt>
                <c:pt idx="21">
                  <c:v>3</c:v>
                </c:pt>
                <c:pt idx="22">
                  <c:v>3</c:v>
                </c:pt>
                <c:pt idx="23">
                  <c:v>2</c:v>
                </c:pt>
                <c:pt idx="24">
                  <c:v>2</c:v>
                </c:pt>
                <c:pt idx="25">
                  <c:v>2</c:v>
                </c:pt>
                <c:pt idx="26">
                  <c:v>5</c:v>
                </c:pt>
                <c:pt idx="27">
                  <c:v>6</c:v>
                </c:pt>
                <c:pt idx="28">
                  <c:v>7</c:v>
                </c:pt>
                <c:pt idx="29">
                  <c:v>3</c:v>
                </c:pt>
                <c:pt idx="30">
                  <c:v>6</c:v>
                </c:pt>
                <c:pt idx="31">
                  <c:v>3</c:v>
                </c:pt>
                <c:pt idx="32">
                  <c:v>4</c:v>
                </c:pt>
                <c:pt idx="33">
                  <c:v>4</c:v>
                </c:pt>
                <c:pt idx="34">
                  <c:v>5</c:v>
                </c:pt>
                <c:pt idx="35">
                  <c:v>3</c:v>
                </c:pt>
                <c:pt idx="36">
                  <c:v>3</c:v>
                </c:pt>
                <c:pt idx="37">
                  <c:v>3</c:v>
                </c:pt>
                <c:pt idx="38">
                  <c:v>4</c:v>
                </c:pt>
                <c:pt idx="39">
                  <c:v>8</c:v>
                </c:pt>
                <c:pt idx="40">
                  <c:v>8</c:v>
                </c:pt>
                <c:pt idx="41">
                  <c:v>4</c:v>
                </c:pt>
              </c:numCache>
            </c:numRef>
          </c:val>
        </c:ser>
        <c:ser>
          <c:idx val="13"/>
          <c:order val="13"/>
          <c:val>
            <c:numRef>
              <c:f>Sheet1!$N$1:$N$42</c:f>
              <c:numCache>
                <c:formatCode>General</c:formatCode>
                <c:ptCount val="42"/>
                <c:pt idx="0">
                  <c:v>4</c:v>
                </c:pt>
                <c:pt idx="1">
                  <c:v>4</c:v>
                </c:pt>
                <c:pt idx="2">
                  <c:v>3</c:v>
                </c:pt>
                <c:pt idx="3">
                  <c:v>3</c:v>
                </c:pt>
                <c:pt idx="4">
                  <c:v>3</c:v>
                </c:pt>
                <c:pt idx="5">
                  <c:v>6</c:v>
                </c:pt>
                <c:pt idx="6">
                  <c:v>3</c:v>
                </c:pt>
                <c:pt idx="7">
                  <c:v>3</c:v>
                </c:pt>
                <c:pt idx="8">
                  <c:v>2</c:v>
                </c:pt>
                <c:pt idx="9">
                  <c:v>2</c:v>
                </c:pt>
                <c:pt idx="10">
                  <c:v>8</c:v>
                </c:pt>
                <c:pt idx="11">
                  <c:v>22</c:v>
                </c:pt>
                <c:pt idx="12">
                  <c:v>22</c:v>
                </c:pt>
                <c:pt idx="13">
                  <c:v>22</c:v>
                </c:pt>
                <c:pt idx="14">
                  <c:v>10</c:v>
                </c:pt>
                <c:pt idx="15">
                  <c:v>2</c:v>
                </c:pt>
                <c:pt idx="16">
                  <c:v>2</c:v>
                </c:pt>
                <c:pt idx="17">
                  <c:v>3</c:v>
                </c:pt>
                <c:pt idx="18">
                  <c:v>3</c:v>
                </c:pt>
                <c:pt idx="19">
                  <c:v>12</c:v>
                </c:pt>
                <c:pt idx="20">
                  <c:v>6</c:v>
                </c:pt>
                <c:pt idx="21">
                  <c:v>3</c:v>
                </c:pt>
                <c:pt idx="22">
                  <c:v>2</c:v>
                </c:pt>
                <c:pt idx="23">
                  <c:v>2</c:v>
                </c:pt>
                <c:pt idx="24">
                  <c:v>2</c:v>
                </c:pt>
                <c:pt idx="25">
                  <c:v>2</c:v>
                </c:pt>
                <c:pt idx="26">
                  <c:v>3</c:v>
                </c:pt>
                <c:pt idx="27">
                  <c:v>4</c:v>
                </c:pt>
                <c:pt idx="28">
                  <c:v>7</c:v>
                </c:pt>
                <c:pt idx="29">
                  <c:v>3</c:v>
                </c:pt>
                <c:pt idx="30">
                  <c:v>6</c:v>
                </c:pt>
                <c:pt idx="31">
                  <c:v>6</c:v>
                </c:pt>
                <c:pt idx="32">
                  <c:v>6</c:v>
                </c:pt>
                <c:pt idx="33">
                  <c:v>6</c:v>
                </c:pt>
                <c:pt idx="34">
                  <c:v>6</c:v>
                </c:pt>
                <c:pt idx="35">
                  <c:v>7</c:v>
                </c:pt>
                <c:pt idx="36">
                  <c:v>3</c:v>
                </c:pt>
                <c:pt idx="37">
                  <c:v>8</c:v>
                </c:pt>
                <c:pt idx="38">
                  <c:v>7</c:v>
                </c:pt>
                <c:pt idx="39">
                  <c:v>7</c:v>
                </c:pt>
                <c:pt idx="40">
                  <c:v>8</c:v>
                </c:pt>
                <c:pt idx="41">
                  <c:v>8</c:v>
                </c:pt>
              </c:numCache>
            </c:numRef>
          </c:val>
        </c:ser>
        <c:ser>
          <c:idx val="14"/>
          <c:order val="14"/>
          <c:val>
            <c:numRef>
              <c:f>Sheet1!$O$1:$O$42</c:f>
              <c:numCache>
                <c:formatCode>General</c:formatCode>
                <c:ptCount val="42"/>
                <c:pt idx="0">
                  <c:v>2</c:v>
                </c:pt>
                <c:pt idx="1">
                  <c:v>3</c:v>
                </c:pt>
                <c:pt idx="2">
                  <c:v>3</c:v>
                </c:pt>
                <c:pt idx="3">
                  <c:v>3</c:v>
                </c:pt>
                <c:pt idx="4">
                  <c:v>8</c:v>
                </c:pt>
                <c:pt idx="5">
                  <c:v>6</c:v>
                </c:pt>
                <c:pt idx="6">
                  <c:v>7</c:v>
                </c:pt>
                <c:pt idx="7">
                  <c:v>4</c:v>
                </c:pt>
                <c:pt idx="8">
                  <c:v>2</c:v>
                </c:pt>
                <c:pt idx="9">
                  <c:v>2</c:v>
                </c:pt>
                <c:pt idx="10">
                  <c:v>3</c:v>
                </c:pt>
                <c:pt idx="11">
                  <c:v>14</c:v>
                </c:pt>
                <c:pt idx="12">
                  <c:v>22</c:v>
                </c:pt>
                <c:pt idx="13">
                  <c:v>12</c:v>
                </c:pt>
                <c:pt idx="14">
                  <c:v>7</c:v>
                </c:pt>
                <c:pt idx="15">
                  <c:v>5</c:v>
                </c:pt>
                <c:pt idx="16">
                  <c:v>3</c:v>
                </c:pt>
                <c:pt idx="17">
                  <c:v>3</c:v>
                </c:pt>
                <c:pt idx="18">
                  <c:v>3</c:v>
                </c:pt>
                <c:pt idx="19">
                  <c:v>11</c:v>
                </c:pt>
                <c:pt idx="20">
                  <c:v>6</c:v>
                </c:pt>
                <c:pt idx="21">
                  <c:v>5</c:v>
                </c:pt>
                <c:pt idx="22">
                  <c:v>2</c:v>
                </c:pt>
                <c:pt idx="23">
                  <c:v>2</c:v>
                </c:pt>
                <c:pt idx="24">
                  <c:v>2</c:v>
                </c:pt>
                <c:pt idx="25">
                  <c:v>2</c:v>
                </c:pt>
                <c:pt idx="26">
                  <c:v>2</c:v>
                </c:pt>
                <c:pt idx="27">
                  <c:v>3</c:v>
                </c:pt>
                <c:pt idx="28">
                  <c:v>7</c:v>
                </c:pt>
                <c:pt idx="29">
                  <c:v>4</c:v>
                </c:pt>
                <c:pt idx="30">
                  <c:v>6</c:v>
                </c:pt>
                <c:pt idx="31">
                  <c:v>7</c:v>
                </c:pt>
                <c:pt idx="32">
                  <c:v>6</c:v>
                </c:pt>
                <c:pt idx="33">
                  <c:v>6</c:v>
                </c:pt>
                <c:pt idx="34">
                  <c:v>6</c:v>
                </c:pt>
                <c:pt idx="35">
                  <c:v>6</c:v>
                </c:pt>
                <c:pt idx="36">
                  <c:v>3</c:v>
                </c:pt>
                <c:pt idx="37">
                  <c:v>7</c:v>
                </c:pt>
                <c:pt idx="38">
                  <c:v>4</c:v>
                </c:pt>
                <c:pt idx="39">
                  <c:v>6</c:v>
                </c:pt>
                <c:pt idx="40">
                  <c:v>8</c:v>
                </c:pt>
                <c:pt idx="41">
                  <c:v>4</c:v>
                </c:pt>
              </c:numCache>
            </c:numRef>
          </c:val>
        </c:ser>
        <c:ser>
          <c:idx val="15"/>
          <c:order val="15"/>
          <c:val>
            <c:numRef>
              <c:f>Sheet1!$P$1:$P$42</c:f>
              <c:numCache>
                <c:formatCode>General</c:formatCode>
                <c:ptCount val="42"/>
                <c:pt idx="0">
                  <c:v>2</c:v>
                </c:pt>
                <c:pt idx="1">
                  <c:v>3</c:v>
                </c:pt>
                <c:pt idx="2">
                  <c:v>3</c:v>
                </c:pt>
                <c:pt idx="3">
                  <c:v>3</c:v>
                </c:pt>
                <c:pt idx="4">
                  <c:v>9</c:v>
                </c:pt>
                <c:pt idx="5">
                  <c:v>6</c:v>
                </c:pt>
                <c:pt idx="6">
                  <c:v>5</c:v>
                </c:pt>
                <c:pt idx="7">
                  <c:v>4</c:v>
                </c:pt>
                <c:pt idx="8">
                  <c:v>2</c:v>
                </c:pt>
                <c:pt idx="9">
                  <c:v>2</c:v>
                </c:pt>
                <c:pt idx="10">
                  <c:v>3</c:v>
                </c:pt>
                <c:pt idx="11">
                  <c:v>14</c:v>
                </c:pt>
                <c:pt idx="12">
                  <c:v>11</c:v>
                </c:pt>
                <c:pt idx="13">
                  <c:v>12</c:v>
                </c:pt>
                <c:pt idx="14">
                  <c:v>6</c:v>
                </c:pt>
                <c:pt idx="15">
                  <c:v>1</c:v>
                </c:pt>
                <c:pt idx="16">
                  <c:v>2</c:v>
                </c:pt>
                <c:pt idx="17">
                  <c:v>3</c:v>
                </c:pt>
                <c:pt idx="18">
                  <c:v>6</c:v>
                </c:pt>
                <c:pt idx="19">
                  <c:v>13</c:v>
                </c:pt>
                <c:pt idx="20">
                  <c:v>12</c:v>
                </c:pt>
                <c:pt idx="21">
                  <c:v>8</c:v>
                </c:pt>
                <c:pt idx="22">
                  <c:v>3</c:v>
                </c:pt>
                <c:pt idx="23">
                  <c:v>2</c:v>
                </c:pt>
                <c:pt idx="24">
                  <c:v>2</c:v>
                </c:pt>
                <c:pt idx="25">
                  <c:v>2</c:v>
                </c:pt>
                <c:pt idx="26">
                  <c:v>2</c:v>
                </c:pt>
                <c:pt idx="27">
                  <c:v>3</c:v>
                </c:pt>
                <c:pt idx="28">
                  <c:v>4</c:v>
                </c:pt>
                <c:pt idx="29">
                  <c:v>4</c:v>
                </c:pt>
                <c:pt idx="30">
                  <c:v>4</c:v>
                </c:pt>
                <c:pt idx="31">
                  <c:v>4</c:v>
                </c:pt>
                <c:pt idx="32">
                  <c:v>6</c:v>
                </c:pt>
                <c:pt idx="33">
                  <c:v>6</c:v>
                </c:pt>
                <c:pt idx="34">
                  <c:v>6</c:v>
                </c:pt>
                <c:pt idx="35">
                  <c:v>8</c:v>
                </c:pt>
                <c:pt idx="36">
                  <c:v>8</c:v>
                </c:pt>
                <c:pt idx="37">
                  <c:v>3</c:v>
                </c:pt>
                <c:pt idx="38">
                  <c:v>4</c:v>
                </c:pt>
                <c:pt idx="39">
                  <c:v>7</c:v>
                </c:pt>
                <c:pt idx="40">
                  <c:v>8</c:v>
                </c:pt>
                <c:pt idx="41">
                  <c:v>4</c:v>
                </c:pt>
              </c:numCache>
            </c:numRef>
          </c:val>
        </c:ser>
        <c:ser>
          <c:idx val="16"/>
          <c:order val="16"/>
          <c:val>
            <c:numRef>
              <c:f>Sheet1!$Q$1:$Q$42</c:f>
              <c:numCache>
                <c:formatCode>General</c:formatCode>
                <c:ptCount val="42"/>
                <c:pt idx="0">
                  <c:v>2</c:v>
                </c:pt>
                <c:pt idx="1">
                  <c:v>2</c:v>
                </c:pt>
                <c:pt idx="2">
                  <c:v>3</c:v>
                </c:pt>
                <c:pt idx="3">
                  <c:v>3</c:v>
                </c:pt>
                <c:pt idx="4">
                  <c:v>2</c:v>
                </c:pt>
                <c:pt idx="5">
                  <c:v>6</c:v>
                </c:pt>
                <c:pt idx="6">
                  <c:v>3</c:v>
                </c:pt>
                <c:pt idx="7">
                  <c:v>2</c:v>
                </c:pt>
                <c:pt idx="8">
                  <c:v>2</c:v>
                </c:pt>
                <c:pt idx="9">
                  <c:v>2</c:v>
                </c:pt>
                <c:pt idx="10">
                  <c:v>8</c:v>
                </c:pt>
                <c:pt idx="11">
                  <c:v>11</c:v>
                </c:pt>
                <c:pt idx="12">
                  <c:v>9</c:v>
                </c:pt>
                <c:pt idx="13">
                  <c:v>8</c:v>
                </c:pt>
                <c:pt idx="14">
                  <c:v>3</c:v>
                </c:pt>
                <c:pt idx="15">
                  <c:v>2</c:v>
                </c:pt>
                <c:pt idx="16">
                  <c:v>2</c:v>
                </c:pt>
                <c:pt idx="17">
                  <c:v>3</c:v>
                </c:pt>
                <c:pt idx="18">
                  <c:v>3</c:v>
                </c:pt>
                <c:pt idx="19">
                  <c:v>9</c:v>
                </c:pt>
                <c:pt idx="20">
                  <c:v>11</c:v>
                </c:pt>
                <c:pt idx="21">
                  <c:v>6</c:v>
                </c:pt>
                <c:pt idx="22">
                  <c:v>3</c:v>
                </c:pt>
                <c:pt idx="23">
                  <c:v>2</c:v>
                </c:pt>
                <c:pt idx="24">
                  <c:v>2</c:v>
                </c:pt>
                <c:pt idx="25">
                  <c:v>2</c:v>
                </c:pt>
                <c:pt idx="26">
                  <c:v>2</c:v>
                </c:pt>
                <c:pt idx="27">
                  <c:v>6</c:v>
                </c:pt>
                <c:pt idx="28">
                  <c:v>3</c:v>
                </c:pt>
                <c:pt idx="29">
                  <c:v>3</c:v>
                </c:pt>
                <c:pt idx="30">
                  <c:v>3</c:v>
                </c:pt>
                <c:pt idx="31">
                  <c:v>4</c:v>
                </c:pt>
                <c:pt idx="32">
                  <c:v>6</c:v>
                </c:pt>
                <c:pt idx="33">
                  <c:v>3</c:v>
                </c:pt>
                <c:pt idx="34">
                  <c:v>6</c:v>
                </c:pt>
                <c:pt idx="35">
                  <c:v>4</c:v>
                </c:pt>
                <c:pt idx="36">
                  <c:v>7</c:v>
                </c:pt>
                <c:pt idx="37">
                  <c:v>3</c:v>
                </c:pt>
                <c:pt idx="38">
                  <c:v>4</c:v>
                </c:pt>
                <c:pt idx="39">
                  <c:v>8</c:v>
                </c:pt>
                <c:pt idx="40">
                  <c:v>8</c:v>
                </c:pt>
                <c:pt idx="41">
                  <c:v>4</c:v>
                </c:pt>
              </c:numCache>
            </c:numRef>
          </c:val>
        </c:ser>
        <c:ser>
          <c:idx val="17"/>
          <c:order val="17"/>
          <c:val>
            <c:numRef>
              <c:f>Sheet1!$R$1:$R$42</c:f>
              <c:numCache>
                <c:formatCode>General</c:formatCode>
                <c:ptCount val="42"/>
                <c:pt idx="0">
                  <c:v>2</c:v>
                </c:pt>
                <c:pt idx="1">
                  <c:v>2</c:v>
                </c:pt>
                <c:pt idx="2">
                  <c:v>2</c:v>
                </c:pt>
                <c:pt idx="3">
                  <c:v>3</c:v>
                </c:pt>
                <c:pt idx="4">
                  <c:v>2</c:v>
                </c:pt>
                <c:pt idx="5">
                  <c:v>3</c:v>
                </c:pt>
                <c:pt idx="6">
                  <c:v>2</c:v>
                </c:pt>
                <c:pt idx="7">
                  <c:v>1</c:v>
                </c:pt>
                <c:pt idx="8">
                  <c:v>1</c:v>
                </c:pt>
                <c:pt idx="9">
                  <c:v>1</c:v>
                </c:pt>
                <c:pt idx="10">
                  <c:v>3</c:v>
                </c:pt>
                <c:pt idx="11">
                  <c:v>10</c:v>
                </c:pt>
                <c:pt idx="12">
                  <c:v>8</c:v>
                </c:pt>
                <c:pt idx="13">
                  <c:v>4</c:v>
                </c:pt>
                <c:pt idx="14">
                  <c:v>2</c:v>
                </c:pt>
                <c:pt idx="15">
                  <c:v>2</c:v>
                </c:pt>
                <c:pt idx="16">
                  <c:v>2</c:v>
                </c:pt>
                <c:pt idx="17">
                  <c:v>3</c:v>
                </c:pt>
                <c:pt idx="18">
                  <c:v>3</c:v>
                </c:pt>
                <c:pt idx="19">
                  <c:v>7</c:v>
                </c:pt>
                <c:pt idx="20">
                  <c:v>6</c:v>
                </c:pt>
                <c:pt idx="21">
                  <c:v>3</c:v>
                </c:pt>
                <c:pt idx="22">
                  <c:v>4</c:v>
                </c:pt>
                <c:pt idx="23">
                  <c:v>2</c:v>
                </c:pt>
                <c:pt idx="24">
                  <c:v>2</c:v>
                </c:pt>
                <c:pt idx="25">
                  <c:v>2</c:v>
                </c:pt>
                <c:pt idx="26">
                  <c:v>4</c:v>
                </c:pt>
                <c:pt idx="27">
                  <c:v>3</c:v>
                </c:pt>
                <c:pt idx="28">
                  <c:v>3</c:v>
                </c:pt>
                <c:pt idx="29">
                  <c:v>3</c:v>
                </c:pt>
                <c:pt idx="30">
                  <c:v>3</c:v>
                </c:pt>
                <c:pt idx="31">
                  <c:v>3</c:v>
                </c:pt>
                <c:pt idx="32">
                  <c:v>3</c:v>
                </c:pt>
                <c:pt idx="33">
                  <c:v>6</c:v>
                </c:pt>
                <c:pt idx="34">
                  <c:v>7</c:v>
                </c:pt>
                <c:pt idx="35">
                  <c:v>8</c:v>
                </c:pt>
                <c:pt idx="36">
                  <c:v>4</c:v>
                </c:pt>
                <c:pt idx="37">
                  <c:v>4</c:v>
                </c:pt>
                <c:pt idx="38">
                  <c:v>4</c:v>
                </c:pt>
                <c:pt idx="39">
                  <c:v>8</c:v>
                </c:pt>
                <c:pt idx="40">
                  <c:v>7</c:v>
                </c:pt>
                <c:pt idx="41">
                  <c:v>7</c:v>
                </c:pt>
              </c:numCache>
            </c:numRef>
          </c:val>
        </c:ser>
        <c:ser>
          <c:idx val="18"/>
          <c:order val="18"/>
          <c:val>
            <c:numRef>
              <c:f>Sheet1!$S$1:$S$42</c:f>
              <c:numCache>
                <c:formatCode>General</c:formatCode>
                <c:ptCount val="42"/>
                <c:pt idx="0">
                  <c:v>2</c:v>
                </c:pt>
                <c:pt idx="1">
                  <c:v>2</c:v>
                </c:pt>
                <c:pt idx="2">
                  <c:v>2</c:v>
                </c:pt>
                <c:pt idx="3">
                  <c:v>3</c:v>
                </c:pt>
                <c:pt idx="4">
                  <c:v>2</c:v>
                </c:pt>
                <c:pt idx="5">
                  <c:v>2</c:v>
                </c:pt>
                <c:pt idx="6">
                  <c:v>2</c:v>
                </c:pt>
                <c:pt idx="7">
                  <c:v>1</c:v>
                </c:pt>
                <c:pt idx="8">
                  <c:v>1</c:v>
                </c:pt>
                <c:pt idx="9">
                  <c:v>1</c:v>
                </c:pt>
                <c:pt idx="10">
                  <c:v>3</c:v>
                </c:pt>
                <c:pt idx="11">
                  <c:v>7</c:v>
                </c:pt>
                <c:pt idx="12">
                  <c:v>7</c:v>
                </c:pt>
                <c:pt idx="13">
                  <c:v>3</c:v>
                </c:pt>
                <c:pt idx="14">
                  <c:v>3</c:v>
                </c:pt>
                <c:pt idx="15">
                  <c:v>2</c:v>
                </c:pt>
                <c:pt idx="16">
                  <c:v>2</c:v>
                </c:pt>
                <c:pt idx="17">
                  <c:v>3</c:v>
                </c:pt>
                <c:pt idx="18">
                  <c:v>3</c:v>
                </c:pt>
                <c:pt idx="19">
                  <c:v>2</c:v>
                </c:pt>
                <c:pt idx="20">
                  <c:v>2</c:v>
                </c:pt>
                <c:pt idx="21">
                  <c:v>2</c:v>
                </c:pt>
                <c:pt idx="22">
                  <c:v>2</c:v>
                </c:pt>
                <c:pt idx="23">
                  <c:v>2</c:v>
                </c:pt>
                <c:pt idx="24">
                  <c:v>2</c:v>
                </c:pt>
                <c:pt idx="25">
                  <c:v>3</c:v>
                </c:pt>
                <c:pt idx="26">
                  <c:v>3</c:v>
                </c:pt>
                <c:pt idx="27">
                  <c:v>4</c:v>
                </c:pt>
                <c:pt idx="28">
                  <c:v>3</c:v>
                </c:pt>
                <c:pt idx="29">
                  <c:v>5</c:v>
                </c:pt>
                <c:pt idx="30">
                  <c:v>3</c:v>
                </c:pt>
                <c:pt idx="31">
                  <c:v>4</c:v>
                </c:pt>
                <c:pt idx="32">
                  <c:v>4</c:v>
                </c:pt>
                <c:pt idx="33">
                  <c:v>4</c:v>
                </c:pt>
                <c:pt idx="34">
                  <c:v>8</c:v>
                </c:pt>
                <c:pt idx="35">
                  <c:v>4</c:v>
                </c:pt>
                <c:pt idx="36">
                  <c:v>7</c:v>
                </c:pt>
                <c:pt idx="37">
                  <c:v>4</c:v>
                </c:pt>
                <c:pt idx="38">
                  <c:v>4</c:v>
                </c:pt>
                <c:pt idx="39">
                  <c:v>8</c:v>
                </c:pt>
                <c:pt idx="40">
                  <c:v>8</c:v>
                </c:pt>
                <c:pt idx="41">
                  <c:v>8</c:v>
                </c:pt>
              </c:numCache>
            </c:numRef>
          </c:val>
        </c:ser>
        <c:ser>
          <c:idx val="19"/>
          <c:order val="19"/>
          <c:val>
            <c:numRef>
              <c:f>Sheet1!$T$1:$T$42</c:f>
              <c:numCache>
                <c:formatCode>General</c:formatCode>
                <c:ptCount val="42"/>
                <c:pt idx="0">
                  <c:v>3</c:v>
                </c:pt>
                <c:pt idx="1">
                  <c:v>2</c:v>
                </c:pt>
                <c:pt idx="2">
                  <c:v>2</c:v>
                </c:pt>
                <c:pt idx="3">
                  <c:v>3</c:v>
                </c:pt>
                <c:pt idx="4">
                  <c:v>2</c:v>
                </c:pt>
                <c:pt idx="5">
                  <c:v>2</c:v>
                </c:pt>
                <c:pt idx="6">
                  <c:v>2</c:v>
                </c:pt>
                <c:pt idx="7">
                  <c:v>1</c:v>
                </c:pt>
                <c:pt idx="8">
                  <c:v>1</c:v>
                </c:pt>
                <c:pt idx="9">
                  <c:v>1</c:v>
                </c:pt>
                <c:pt idx="10">
                  <c:v>4</c:v>
                </c:pt>
                <c:pt idx="11">
                  <c:v>7</c:v>
                </c:pt>
                <c:pt idx="12">
                  <c:v>9</c:v>
                </c:pt>
                <c:pt idx="13">
                  <c:v>3</c:v>
                </c:pt>
                <c:pt idx="14">
                  <c:v>1</c:v>
                </c:pt>
                <c:pt idx="15">
                  <c:v>2</c:v>
                </c:pt>
                <c:pt idx="16">
                  <c:v>2</c:v>
                </c:pt>
                <c:pt idx="17">
                  <c:v>3</c:v>
                </c:pt>
                <c:pt idx="18">
                  <c:v>2</c:v>
                </c:pt>
                <c:pt idx="19">
                  <c:v>2</c:v>
                </c:pt>
                <c:pt idx="20">
                  <c:v>2</c:v>
                </c:pt>
                <c:pt idx="21">
                  <c:v>2</c:v>
                </c:pt>
                <c:pt idx="22">
                  <c:v>2</c:v>
                </c:pt>
                <c:pt idx="23">
                  <c:v>2</c:v>
                </c:pt>
                <c:pt idx="24">
                  <c:v>2</c:v>
                </c:pt>
                <c:pt idx="25">
                  <c:v>3</c:v>
                </c:pt>
                <c:pt idx="26">
                  <c:v>4</c:v>
                </c:pt>
                <c:pt idx="27">
                  <c:v>6</c:v>
                </c:pt>
                <c:pt idx="28">
                  <c:v>6</c:v>
                </c:pt>
                <c:pt idx="29">
                  <c:v>6</c:v>
                </c:pt>
                <c:pt idx="30">
                  <c:v>4</c:v>
                </c:pt>
                <c:pt idx="31">
                  <c:v>4</c:v>
                </c:pt>
                <c:pt idx="32">
                  <c:v>4</c:v>
                </c:pt>
                <c:pt idx="33">
                  <c:v>4</c:v>
                </c:pt>
                <c:pt idx="34">
                  <c:v>4</c:v>
                </c:pt>
                <c:pt idx="35">
                  <c:v>4</c:v>
                </c:pt>
                <c:pt idx="36">
                  <c:v>4</c:v>
                </c:pt>
                <c:pt idx="37">
                  <c:v>4</c:v>
                </c:pt>
                <c:pt idx="38">
                  <c:v>4</c:v>
                </c:pt>
                <c:pt idx="39">
                  <c:v>3</c:v>
                </c:pt>
                <c:pt idx="40">
                  <c:v>4</c:v>
                </c:pt>
                <c:pt idx="41">
                  <c:v>8</c:v>
                </c:pt>
              </c:numCache>
            </c:numRef>
          </c:val>
        </c:ser>
        <c:ser>
          <c:idx val="20"/>
          <c:order val="20"/>
          <c:val>
            <c:numRef>
              <c:f>Sheet1!$U$1:$U$42</c:f>
              <c:numCache>
                <c:formatCode>General</c:formatCode>
                <c:ptCount val="42"/>
                <c:pt idx="0">
                  <c:v>3</c:v>
                </c:pt>
                <c:pt idx="1">
                  <c:v>3</c:v>
                </c:pt>
                <c:pt idx="2">
                  <c:v>2</c:v>
                </c:pt>
                <c:pt idx="3">
                  <c:v>3</c:v>
                </c:pt>
                <c:pt idx="4">
                  <c:v>5</c:v>
                </c:pt>
                <c:pt idx="5">
                  <c:v>3</c:v>
                </c:pt>
                <c:pt idx="6">
                  <c:v>2</c:v>
                </c:pt>
                <c:pt idx="7">
                  <c:v>1</c:v>
                </c:pt>
                <c:pt idx="8">
                  <c:v>1</c:v>
                </c:pt>
                <c:pt idx="9">
                  <c:v>1</c:v>
                </c:pt>
                <c:pt idx="10">
                  <c:v>4</c:v>
                </c:pt>
                <c:pt idx="11">
                  <c:v>17</c:v>
                </c:pt>
                <c:pt idx="12">
                  <c:v>8</c:v>
                </c:pt>
                <c:pt idx="13">
                  <c:v>3</c:v>
                </c:pt>
                <c:pt idx="14">
                  <c:v>1</c:v>
                </c:pt>
                <c:pt idx="15">
                  <c:v>2</c:v>
                </c:pt>
                <c:pt idx="16">
                  <c:v>2</c:v>
                </c:pt>
                <c:pt idx="17">
                  <c:v>3</c:v>
                </c:pt>
                <c:pt idx="18">
                  <c:v>3</c:v>
                </c:pt>
                <c:pt idx="19">
                  <c:v>2</c:v>
                </c:pt>
                <c:pt idx="20">
                  <c:v>2</c:v>
                </c:pt>
                <c:pt idx="21">
                  <c:v>2</c:v>
                </c:pt>
                <c:pt idx="22">
                  <c:v>1</c:v>
                </c:pt>
                <c:pt idx="23">
                  <c:v>1</c:v>
                </c:pt>
                <c:pt idx="24">
                  <c:v>1</c:v>
                </c:pt>
                <c:pt idx="25">
                  <c:v>1</c:v>
                </c:pt>
                <c:pt idx="26">
                  <c:v>2</c:v>
                </c:pt>
                <c:pt idx="27">
                  <c:v>6</c:v>
                </c:pt>
                <c:pt idx="28">
                  <c:v>4</c:v>
                </c:pt>
                <c:pt idx="29">
                  <c:v>4</c:v>
                </c:pt>
                <c:pt idx="30">
                  <c:v>4</c:v>
                </c:pt>
                <c:pt idx="31">
                  <c:v>4</c:v>
                </c:pt>
                <c:pt idx="32">
                  <c:v>4</c:v>
                </c:pt>
                <c:pt idx="33">
                  <c:v>4</c:v>
                </c:pt>
                <c:pt idx="34">
                  <c:v>4</c:v>
                </c:pt>
                <c:pt idx="35">
                  <c:v>4</c:v>
                </c:pt>
                <c:pt idx="36">
                  <c:v>3</c:v>
                </c:pt>
                <c:pt idx="37">
                  <c:v>4</c:v>
                </c:pt>
                <c:pt idx="38">
                  <c:v>3</c:v>
                </c:pt>
                <c:pt idx="39">
                  <c:v>4</c:v>
                </c:pt>
                <c:pt idx="40">
                  <c:v>4</c:v>
                </c:pt>
                <c:pt idx="41">
                  <c:v>9</c:v>
                </c:pt>
              </c:numCache>
            </c:numRef>
          </c:val>
        </c:ser>
        <c:ser>
          <c:idx val="21"/>
          <c:order val="21"/>
          <c:val>
            <c:numRef>
              <c:f>Sheet1!$V$1:$V$42</c:f>
              <c:numCache>
                <c:formatCode>General</c:formatCode>
                <c:ptCount val="42"/>
                <c:pt idx="0">
                  <c:v>3</c:v>
                </c:pt>
                <c:pt idx="1">
                  <c:v>3</c:v>
                </c:pt>
                <c:pt idx="2">
                  <c:v>3</c:v>
                </c:pt>
                <c:pt idx="3">
                  <c:v>3</c:v>
                </c:pt>
                <c:pt idx="4">
                  <c:v>3</c:v>
                </c:pt>
                <c:pt idx="5">
                  <c:v>3</c:v>
                </c:pt>
                <c:pt idx="6">
                  <c:v>2</c:v>
                </c:pt>
                <c:pt idx="7">
                  <c:v>1</c:v>
                </c:pt>
                <c:pt idx="8">
                  <c:v>1</c:v>
                </c:pt>
                <c:pt idx="9">
                  <c:v>1</c:v>
                </c:pt>
                <c:pt idx="10">
                  <c:v>3</c:v>
                </c:pt>
                <c:pt idx="11">
                  <c:v>4</c:v>
                </c:pt>
                <c:pt idx="12">
                  <c:v>4</c:v>
                </c:pt>
                <c:pt idx="13">
                  <c:v>3</c:v>
                </c:pt>
                <c:pt idx="14">
                  <c:v>1</c:v>
                </c:pt>
                <c:pt idx="15">
                  <c:v>1</c:v>
                </c:pt>
                <c:pt idx="16">
                  <c:v>1</c:v>
                </c:pt>
                <c:pt idx="17">
                  <c:v>1</c:v>
                </c:pt>
                <c:pt idx="18">
                  <c:v>2</c:v>
                </c:pt>
                <c:pt idx="19">
                  <c:v>2</c:v>
                </c:pt>
                <c:pt idx="20">
                  <c:v>2</c:v>
                </c:pt>
                <c:pt idx="21">
                  <c:v>1</c:v>
                </c:pt>
                <c:pt idx="22">
                  <c:v>1</c:v>
                </c:pt>
                <c:pt idx="23">
                  <c:v>1</c:v>
                </c:pt>
                <c:pt idx="24">
                  <c:v>1</c:v>
                </c:pt>
                <c:pt idx="25">
                  <c:v>1</c:v>
                </c:pt>
                <c:pt idx="26">
                  <c:v>2</c:v>
                </c:pt>
                <c:pt idx="27">
                  <c:v>2</c:v>
                </c:pt>
                <c:pt idx="28">
                  <c:v>4</c:v>
                </c:pt>
                <c:pt idx="29">
                  <c:v>4</c:v>
                </c:pt>
                <c:pt idx="30">
                  <c:v>4</c:v>
                </c:pt>
                <c:pt idx="31">
                  <c:v>3</c:v>
                </c:pt>
                <c:pt idx="32">
                  <c:v>4</c:v>
                </c:pt>
                <c:pt idx="33">
                  <c:v>6</c:v>
                </c:pt>
                <c:pt idx="34">
                  <c:v>4</c:v>
                </c:pt>
                <c:pt idx="35">
                  <c:v>4</c:v>
                </c:pt>
                <c:pt idx="36">
                  <c:v>4</c:v>
                </c:pt>
                <c:pt idx="37">
                  <c:v>4</c:v>
                </c:pt>
                <c:pt idx="38">
                  <c:v>4</c:v>
                </c:pt>
                <c:pt idx="39">
                  <c:v>7</c:v>
                </c:pt>
                <c:pt idx="40">
                  <c:v>7</c:v>
                </c:pt>
                <c:pt idx="41">
                  <c:v>7</c:v>
                </c:pt>
              </c:numCache>
            </c:numRef>
          </c:val>
        </c:ser>
        <c:ser>
          <c:idx val="22"/>
          <c:order val="22"/>
          <c:val>
            <c:numRef>
              <c:f>Sheet1!$W$1:$W$42</c:f>
              <c:numCache>
                <c:formatCode>General</c:formatCode>
                <c:ptCount val="42"/>
                <c:pt idx="0">
                  <c:v>3</c:v>
                </c:pt>
                <c:pt idx="1">
                  <c:v>5</c:v>
                </c:pt>
                <c:pt idx="2">
                  <c:v>2</c:v>
                </c:pt>
                <c:pt idx="3">
                  <c:v>3</c:v>
                </c:pt>
                <c:pt idx="4">
                  <c:v>3</c:v>
                </c:pt>
                <c:pt idx="5">
                  <c:v>3</c:v>
                </c:pt>
                <c:pt idx="6">
                  <c:v>2</c:v>
                </c:pt>
                <c:pt idx="7">
                  <c:v>1</c:v>
                </c:pt>
                <c:pt idx="8">
                  <c:v>1</c:v>
                </c:pt>
                <c:pt idx="9">
                  <c:v>1</c:v>
                </c:pt>
                <c:pt idx="10">
                  <c:v>3</c:v>
                </c:pt>
                <c:pt idx="11">
                  <c:v>4</c:v>
                </c:pt>
                <c:pt idx="12">
                  <c:v>3</c:v>
                </c:pt>
                <c:pt idx="13">
                  <c:v>3</c:v>
                </c:pt>
                <c:pt idx="14">
                  <c:v>1</c:v>
                </c:pt>
                <c:pt idx="15">
                  <c:v>1</c:v>
                </c:pt>
                <c:pt idx="16">
                  <c:v>1</c:v>
                </c:pt>
                <c:pt idx="17">
                  <c:v>1</c:v>
                </c:pt>
                <c:pt idx="18">
                  <c:v>2</c:v>
                </c:pt>
                <c:pt idx="19">
                  <c:v>2</c:v>
                </c:pt>
                <c:pt idx="20">
                  <c:v>2</c:v>
                </c:pt>
                <c:pt idx="21">
                  <c:v>1</c:v>
                </c:pt>
                <c:pt idx="22">
                  <c:v>1</c:v>
                </c:pt>
                <c:pt idx="23">
                  <c:v>1</c:v>
                </c:pt>
                <c:pt idx="24">
                  <c:v>1</c:v>
                </c:pt>
                <c:pt idx="25">
                  <c:v>1</c:v>
                </c:pt>
                <c:pt idx="26">
                  <c:v>3</c:v>
                </c:pt>
                <c:pt idx="27">
                  <c:v>2</c:v>
                </c:pt>
                <c:pt idx="28">
                  <c:v>2</c:v>
                </c:pt>
                <c:pt idx="29">
                  <c:v>3</c:v>
                </c:pt>
                <c:pt idx="30">
                  <c:v>3</c:v>
                </c:pt>
                <c:pt idx="31">
                  <c:v>6</c:v>
                </c:pt>
                <c:pt idx="32">
                  <c:v>4</c:v>
                </c:pt>
                <c:pt idx="33">
                  <c:v>6</c:v>
                </c:pt>
                <c:pt idx="34">
                  <c:v>4</c:v>
                </c:pt>
                <c:pt idx="35">
                  <c:v>4</c:v>
                </c:pt>
                <c:pt idx="36">
                  <c:v>4</c:v>
                </c:pt>
                <c:pt idx="37">
                  <c:v>4</c:v>
                </c:pt>
                <c:pt idx="38">
                  <c:v>4</c:v>
                </c:pt>
                <c:pt idx="39">
                  <c:v>7</c:v>
                </c:pt>
                <c:pt idx="40">
                  <c:v>7</c:v>
                </c:pt>
                <c:pt idx="41">
                  <c:v>5</c:v>
                </c:pt>
              </c:numCache>
            </c:numRef>
          </c:val>
        </c:ser>
        <c:ser>
          <c:idx val="23"/>
          <c:order val="23"/>
          <c:val>
            <c:numRef>
              <c:f>Sheet1!$X$1:$X$42</c:f>
              <c:numCache>
                <c:formatCode>General</c:formatCode>
                <c:ptCount val="42"/>
                <c:pt idx="0">
                  <c:v>3</c:v>
                </c:pt>
                <c:pt idx="1">
                  <c:v>3</c:v>
                </c:pt>
                <c:pt idx="2">
                  <c:v>1</c:v>
                </c:pt>
                <c:pt idx="3">
                  <c:v>3</c:v>
                </c:pt>
                <c:pt idx="4">
                  <c:v>3</c:v>
                </c:pt>
                <c:pt idx="5">
                  <c:v>2</c:v>
                </c:pt>
                <c:pt idx="6">
                  <c:v>2</c:v>
                </c:pt>
                <c:pt idx="7">
                  <c:v>1</c:v>
                </c:pt>
                <c:pt idx="8">
                  <c:v>1</c:v>
                </c:pt>
                <c:pt idx="9">
                  <c:v>1</c:v>
                </c:pt>
                <c:pt idx="10">
                  <c:v>4</c:v>
                </c:pt>
                <c:pt idx="11">
                  <c:v>4</c:v>
                </c:pt>
                <c:pt idx="12">
                  <c:v>3</c:v>
                </c:pt>
                <c:pt idx="13">
                  <c:v>2</c:v>
                </c:pt>
                <c:pt idx="14">
                  <c:v>1</c:v>
                </c:pt>
                <c:pt idx="15">
                  <c:v>1</c:v>
                </c:pt>
                <c:pt idx="16">
                  <c:v>1</c:v>
                </c:pt>
                <c:pt idx="17">
                  <c:v>2</c:v>
                </c:pt>
                <c:pt idx="18">
                  <c:v>2</c:v>
                </c:pt>
                <c:pt idx="19">
                  <c:v>2</c:v>
                </c:pt>
                <c:pt idx="20">
                  <c:v>1</c:v>
                </c:pt>
                <c:pt idx="21">
                  <c:v>1</c:v>
                </c:pt>
                <c:pt idx="22">
                  <c:v>1</c:v>
                </c:pt>
                <c:pt idx="23">
                  <c:v>1</c:v>
                </c:pt>
                <c:pt idx="24">
                  <c:v>1</c:v>
                </c:pt>
                <c:pt idx="25">
                  <c:v>1</c:v>
                </c:pt>
                <c:pt idx="26">
                  <c:v>2</c:v>
                </c:pt>
                <c:pt idx="27">
                  <c:v>2</c:v>
                </c:pt>
                <c:pt idx="28">
                  <c:v>2</c:v>
                </c:pt>
                <c:pt idx="29">
                  <c:v>2</c:v>
                </c:pt>
                <c:pt idx="30">
                  <c:v>2</c:v>
                </c:pt>
                <c:pt idx="31">
                  <c:v>2</c:v>
                </c:pt>
                <c:pt idx="32">
                  <c:v>3</c:v>
                </c:pt>
                <c:pt idx="33">
                  <c:v>4</c:v>
                </c:pt>
                <c:pt idx="34">
                  <c:v>4</c:v>
                </c:pt>
                <c:pt idx="35">
                  <c:v>3</c:v>
                </c:pt>
                <c:pt idx="36">
                  <c:v>1</c:v>
                </c:pt>
                <c:pt idx="37">
                  <c:v>1</c:v>
                </c:pt>
                <c:pt idx="38">
                  <c:v>3</c:v>
                </c:pt>
                <c:pt idx="39">
                  <c:v>3</c:v>
                </c:pt>
                <c:pt idx="40">
                  <c:v>6</c:v>
                </c:pt>
                <c:pt idx="41">
                  <c:v>3</c:v>
                </c:pt>
              </c:numCache>
            </c:numRef>
          </c:val>
        </c:ser>
        <c:ser>
          <c:idx val="24"/>
          <c:order val="24"/>
          <c:val>
            <c:numRef>
              <c:f>Sheet1!$Y$1:$Y$42</c:f>
              <c:numCache>
                <c:formatCode>General</c:formatCode>
                <c:ptCount val="42"/>
                <c:pt idx="0">
                  <c:v>3</c:v>
                </c:pt>
                <c:pt idx="1">
                  <c:v>3</c:v>
                </c:pt>
                <c:pt idx="2">
                  <c:v>2</c:v>
                </c:pt>
                <c:pt idx="3">
                  <c:v>4</c:v>
                </c:pt>
                <c:pt idx="4">
                  <c:v>2</c:v>
                </c:pt>
                <c:pt idx="5">
                  <c:v>2</c:v>
                </c:pt>
                <c:pt idx="6">
                  <c:v>1</c:v>
                </c:pt>
                <c:pt idx="7">
                  <c:v>1</c:v>
                </c:pt>
                <c:pt idx="8">
                  <c:v>1</c:v>
                </c:pt>
                <c:pt idx="9">
                  <c:v>1</c:v>
                </c:pt>
                <c:pt idx="10">
                  <c:v>4</c:v>
                </c:pt>
                <c:pt idx="11">
                  <c:v>3</c:v>
                </c:pt>
                <c:pt idx="12">
                  <c:v>2</c:v>
                </c:pt>
                <c:pt idx="13">
                  <c:v>2</c:v>
                </c:pt>
                <c:pt idx="14">
                  <c:v>1</c:v>
                </c:pt>
                <c:pt idx="15">
                  <c:v>1</c:v>
                </c:pt>
                <c:pt idx="16">
                  <c:v>1</c:v>
                </c:pt>
                <c:pt idx="17">
                  <c:v>2</c:v>
                </c:pt>
                <c:pt idx="18">
                  <c:v>2</c:v>
                </c:pt>
                <c:pt idx="19">
                  <c:v>2</c:v>
                </c:pt>
                <c:pt idx="20">
                  <c:v>1</c:v>
                </c:pt>
                <c:pt idx="21">
                  <c:v>1</c:v>
                </c:pt>
                <c:pt idx="22">
                  <c:v>1</c:v>
                </c:pt>
                <c:pt idx="23">
                  <c:v>1</c:v>
                </c:pt>
                <c:pt idx="24">
                  <c:v>1</c:v>
                </c:pt>
                <c:pt idx="25">
                  <c:v>1</c:v>
                </c:pt>
                <c:pt idx="26">
                  <c:v>2</c:v>
                </c:pt>
                <c:pt idx="27">
                  <c:v>2</c:v>
                </c:pt>
                <c:pt idx="28">
                  <c:v>2</c:v>
                </c:pt>
                <c:pt idx="29">
                  <c:v>2</c:v>
                </c:pt>
                <c:pt idx="30">
                  <c:v>2</c:v>
                </c:pt>
                <c:pt idx="31">
                  <c:v>3</c:v>
                </c:pt>
                <c:pt idx="32">
                  <c:v>3</c:v>
                </c:pt>
                <c:pt idx="33">
                  <c:v>4</c:v>
                </c:pt>
                <c:pt idx="34">
                  <c:v>4</c:v>
                </c:pt>
                <c:pt idx="35">
                  <c:v>1</c:v>
                </c:pt>
                <c:pt idx="36">
                  <c:v>1</c:v>
                </c:pt>
                <c:pt idx="37">
                  <c:v>2</c:v>
                </c:pt>
                <c:pt idx="38">
                  <c:v>3</c:v>
                </c:pt>
                <c:pt idx="39">
                  <c:v>7</c:v>
                </c:pt>
                <c:pt idx="40">
                  <c:v>7</c:v>
                </c:pt>
                <c:pt idx="41">
                  <c:v>2</c:v>
                </c:pt>
              </c:numCache>
            </c:numRef>
          </c:val>
        </c:ser>
        <c:ser>
          <c:idx val="25"/>
          <c:order val="25"/>
          <c:val>
            <c:numRef>
              <c:f>Sheet1!$Z$1:$Z$42</c:f>
              <c:numCache>
                <c:formatCode>General</c:formatCode>
                <c:ptCount val="42"/>
                <c:pt idx="0">
                  <c:v>3</c:v>
                </c:pt>
                <c:pt idx="1">
                  <c:v>3</c:v>
                </c:pt>
                <c:pt idx="2">
                  <c:v>4</c:v>
                </c:pt>
                <c:pt idx="3">
                  <c:v>3</c:v>
                </c:pt>
                <c:pt idx="4">
                  <c:v>3</c:v>
                </c:pt>
                <c:pt idx="5">
                  <c:v>2</c:v>
                </c:pt>
                <c:pt idx="6">
                  <c:v>1</c:v>
                </c:pt>
                <c:pt idx="7">
                  <c:v>1</c:v>
                </c:pt>
                <c:pt idx="8">
                  <c:v>1</c:v>
                </c:pt>
                <c:pt idx="9">
                  <c:v>2</c:v>
                </c:pt>
                <c:pt idx="10">
                  <c:v>4</c:v>
                </c:pt>
                <c:pt idx="11">
                  <c:v>3</c:v>
                </c:pt>
                <c:pt idx="12">
                  <c:v>2</c:v>
                </c:pt>
                <c:pt idx="13">
                  <c:v>1</c:v>
                </c:pt>
                <c:pt idx="14">
                  <c:v>1</c:v>
                </c:pt>
                <c:pt idx="15">
                  <c:v>1</c:v>
                </c:pt>
                <c:pt idx="16">
                  <c:v>1</c:v>
                </c:pt>
                <c:pt idx="17">
                  <c:v>2</c:v>
                </c:pt>
                <c:pt idx="18">
                  <c:v>2</c:v>
                </c:pt>
                <c:pt idx="19">
                  <c:v>2</c:v>
                </c:pt>
                <c:pt idx="20">
                  <c:v>1</c:v>
                </c:pt>
                <c:pt idx="21">
                  <c:v>1</c:v>
                </c:pt>
                <c:pt idx="22">
                  <c:v>1</c:v>
                </c:pt>
                <c:pt idx="23">
                  <c:v>1</c:v>
                </c:pt>
                <c:pt idx="24">
                  <c:v>1</c:v>
                </c:pt>
                <c:pt idx="25">
                  <c:v>1</c:v>
                </c:pt>
                <c:pt idx="26">
                  <c:v>3</c:v>
                </c:pt>
                <c:pt idx="27">
                  <c:v>2</c:v>
                </c:pt>
                <c:pt idx="28">
                  <c:v>3</c:v>
                </c:pt>
                <c:pt idx="29">
                  <c:v>3</c:v>
                </c:pt>
                <c:pt idx="30">
                  <c:v>3</c:v>
                </c:pt>
                <c:pt idx="31">
                  <c:v>3</c:v>
                </c:pt>
                <c:pt idx="32">
                  <c:v>3</c:v>
                </c:pt>
                <c:pt idx="33">
                  <c:v>4</c:v>
                </c:pt>
                <c:pt idx="34">
                  <c:v>4</c:v>
                </c:pt>
                <c:pt idx="35">
                  <c:v>1</c:v>
                </c:pt>
                <c:pt idx="36">
                  <c:v>1</c:v>
                </c:pt>
                <c:pt idx="37">
                  <c:v>3</c:v>
                </c:pt>
                <c:pt idx="38">
                  <c:v>4</c:v>
                </c:pt>
                <c:pt idx="39">
                  <c:v>7</c:v>
                </c:pt>
                <c:pt idx="40">
                  <c:v>2</c:v>
                </c:pt>
                <c:pt idx="41">
                  <c:v>2</c:v>
                </c:pt>
              </c:numCache>
            </c:numRef>
          </c:val>
        </c:ser>
        <c:ser>
          <c:idx val="26"/>
          <c:order val="26"/>
          <c:val>
            <c:numRef>
              <c:f>Sheet1!$AA$1:$AA$42</c:f>
              <c:numCache>
                <c:formatCode>General</c:formatCode>
                <c:ptCount val="42"/>
                <c:pt idx="0">
                  <c:v>3</c:v>
                </c:pt>
                <c:pt idx="1">
                  <c:v>3</c:v>
                </c:pt>
                <c:pt idx="2">
                  <c:v>3</c:v>
                </c:pt>
                <c:pt idx="3">
                  <c:v>4</c:v>
                </c:pt>
                <c:pt idx="4">
                  <c:v>3</c:v>
                </c:pt>
                <c:pt idx="5">
                  <c:v>3</c:v>
                </c:pt>
                <c:pt idx="6">
                  <c:v>1</c:v>
                </c:pt>
                <c:pt idx="7">
                  <c:v>1</c:v>
                </c:pt>
                <c:pt idx="8">
                  <c:v>1</c:v>
                </c:pt>
                <c:pt idx="9">
                  <c:v>2</c:v>
                </c:pt>
                <c:pt idx="10">
                  <c:v>4</c:v>
                </c:pt>
                <c:pt idx="11">
                  <c:v>2</c:v>
                </c:pt>
                <c:pt idx="12">
                  <c:v>2</c:v>
                </c:pt>
                <c:pt idx="13">
                  <c:v>1</c:v>
                </c:pt>
                <c:pt idx="14">
                  <c:v>1</c:v>
                </c:pt>
                <c:pt idx="15">
                  <c:v>1</c:v>
                </c:pt>
                <c:pt idx="16">
                  <c:v>1</c:v>
                </c:pt>
                <c:pt idx="17">
                  <c:v>2</c:v>
                </c:pt>
                <c:pt idx="18">
                  <c:v>2</c:v>
                </c:pt>
                <c:pt idx="19">
                  <c:v>2</c:v>
                </c:pt>
                <c:pt idx="20">
                  <c:v>1</c:v>
                </c:pt>
                <c:pt idx="21">
                  <c:v>1</c:v>
                </c:pt>
                <c:pt idx="22">
                  <c:v>1</c:v>
                </c:pt>
                <c:pt idx="23">
                  <c:v>1</c:v>
                </c:pt>
                <c:pt idx="24">
                  <c:v>1</c:v>
                </c:pt>
                <c:pt idx="25">
                  <c:v>1</c:v>
                </c:pt>
                <c:pt idx="26">
                  <c:v>2</c:v>
                </c:pt>
                <c:pt idx="27">
                  <c:v>2</c:v>
                </c:pt>
                <c:pt idx="28">
                  <c:v>3</c:v>
                </c:pt>
                <c:pt idx="29">
                  <c:v>3</c:v>
                </c:pt>
                <c:pt idx="30">
                  <c:v>3</c:v>
                </c:pt>
                <c:pt idx="31">
                  <c:v>3</c:v>
                </c:pt>
                <c:pt idx="32">
                  <c:v>3</c:v>
                </c:pt>
                <c:pt idx="33">
                  <c:v>4</c:v>
                </c:pt>
                <c:pt idx="34">
                  <c:v>3</c:v>
                </c:pt>
                <c:pt idx="35">
                  <c:v>2</c:v>
                </c:pt>
                <c:pt idx="36">
                  <c:v>1</c:v>
                </c:pt>
                <c:pt idx="37">
                  <c:v>3</c:v>
                </c:pt>
                <c:pt idx="38">
                  <c:v>4</c:v>
                </c:pt>
                <c:pt idx="39">
                  <c:v>7</c:v>
                </c:pt>
                <c:pt idx="40">
                  <c:v>5</c:v>
                </c:pt>
                <c:pt idx="41">
                  <c:v>2</c:v>
                </c:pt>
              </c:numCache>
            </c:numRef>
          </c:val>
        </c:ser>
        <c:ser>
          <c:idx val="27"/>
          <c:order val="27"/>
          <c:val>
            <c:numRef>
              <c:f>Sheet1!$AB$1:$AB$42</c:f>
              <c:numCache>
                <c:formatCode>General</c:formatCode>
                <c:ptCount val="42"/>
                <c:pt idx="0">
                  <c:v>3</c:v>
                </c:pt>
                <c:pt idx="1">
                  <c:v>3</c:v>
                </c:pt>
                <c:pt idx="2">
                  <c:v>3</c:v>
                </c:pt>
                <c:pt idx="3">
                  <c:v>3</c:v>
                </c:pt>
                <c:pt idx="4">
                  <c:v>2</c:v>
                </c:pt>
                <c:pt idx="5">
                  <c:v>2</c:v>
                </c:pt>
                <c:pt idx="6">
                  <c:v>1</c:v>
                </c:pt>
                <c:pt idx="7">
                  <c:v>1</c:v>
                </c:pt>
                <c:pt idx="8">
                  <c:v>1</c:v>
                </c:pt>
                <c:pt idx="9">
                  <c:v>2</c:v>
                </c:pt>
                <c:pt idx="10">
                  <c:v>2</c:v>
                </c:pt>
                <c:pt idx="11">
                  <c:v>2</c:v>
                </c:pt>
                <c:pt idx="12">
                  <c:v>2</c:v>
                </c:pt>
                <c:pt idx="13">
                  <c:v>1</c:v>
                </c:pt>
                <c:pt idx="14">
                  <c:v>1</c:v>
                </c:pt>
                <c:pt idx="15">
                  <c:v>1</c:v>
                </c:pt>
                <c:pt idx="16">
                  <c:v>1</c:v>
                </c:pt>
                <c:pt idx="17">
                  <c:v>1</c:v>
                </c:pt>
                <c:pt idx="18">
                  <c:v>2</c:v>
                </c:pt>
                <c:pt idx="19">
                  <c:v>2</c:v>
                </c:pt>
                <c:pt idx="20">
                  <c:v>1</c:v>
                </c:pt>
                <c:pt idx="21">
                  <c:v>1</c:v>
                </c:pt>
                <c:pt idx="22">
                  <c:v>1</c:v>
                </c:pt>
                <c:pt idx="23">
                  <c:v>1</c:v>
                </c:pt>
                <c:pt idx="24">
                  <c:v>1</c:v>
                </c:pt>
                <c:pt idx="25">
                  <c:v>1</c:v>
                </c:pt>
                <c:pt idx="26">
                  <c:v>2</c:v>
                </c:pt>
                <c:pt idx="27">
                  <c:v>2</c:v>
                </c:pt>
                <c:pt idx="28">
                  <c:v>3</c:v>
                </c:pt>
                <c:pt idx="29">
                  <c:v>3</c:v>
                </c:pt>
                <c:pt idx="30">
                  <c:v>3</c:v>
                </c:pt>
                <c:pt idx="31">
                  <c:v>6</c:v>
                </c:pt>
                <c:pt idx="32">
                  <c:v>4</c:v>
                </c:pt>
                <c:pt idx="33">
                  <c:v>4</c:v>
                </c:pt>
                <c:pt idx="34">
                  <c:v>4</c:v>
                </c:pt>
                <c:pt idx="35">
                  <c:v>2</c:v>
                </c:pt>
                <c:pt idx="36">
                  <c:v>3</c:v>
                </c:pt>
                <c:pt idx="37">
                  <c:v>3</c:v>
                </c:pt>
                <c:pt idx="38">
                  <c:v>4</c:v>
                </c:pt>
                <c:pt idx="39">
                  <c:v>11</c:v>
                </c:pt>
                <c:pt idx="40">
                  <c:v>5</c:v>
                </c:pt>
                <c:pt idx="41">
                  <c:v>2</c:v>
                </c:pt>
              </c:numCache>
            </c:numRef>
          </c:val>
        </c:ser>
        <c:ser>
          <c:idx val="28"/>
          <c:order val="28"/>
          <c:val>
            <c:numRef>
              <c:f>Sheet1!$AC$1:$AC$42</c:f>
              <c:numCache>
                <c:formatCode>General</c:formatCode>
                <c:ptCount val="42"/>
                <c:pt idx="0">
                  <c:v>3</c:v>
                </c:pt>
                <c:pt idx="1">
                  <c:v>3</c:v>
                </c:pt>
                <c:pt idx="2">
                  <c:v>4</c:v>
                </c:pt>
                <c:pt idx="3">
                  <c:v>4</c:v>
                </c:pt>
                <c:pt idx="4">
                  <c:v>3</c:v>
                </c:pt>
                <c:pt idx="5">
                  <c:v>3</c:v>
                </c:pt>
                <c:pt idx="6">
                  <c:v>2</c:v>
                </c:pt>
                <c:pt idx="7">
                  <c:v>3</c:v>
                </c:pt>
                <c:pt idx="8">
                  <c:v>1</c:v>
                </c:pt>
                <c:pt idx="9">
                  <c:v>2</c:v>
                </c:pt>
                <c:pt idx="10">
                  <c:v>2</c:v>
                </c:pt>
                <c:pt idx="11">
                  <c:v>2</c:v>
                </c:pt>
                <c:pt idx="12">
                  <c:v>2</c:v>
                </c:pt>
                <c:pt idx="13">
                  <c:v>1</c:v>
                </c:pt>
                <c:pt idx="14">
                  <c:v>2</c:v>
                </c:pt>
                <c:pt idx="15">
                  <c:v>1</c:v>
                </c:pt>
                <c:pt idx="16">
                  <c:v>1</c:v>
                </c:pt>
                <c:pt idx="17">
                  <c:v>1</c:v>
                </c:pt>
                <c:pt idx="18">
                  <c:v>2</c:v>
                </c:pt>
                <c:pt idx="19">
                  <c:v>4</c:v>
                </c:pt>
                <c:pt idx="20">
                  <c:v>1</c:v>
                </c:pt>
                <c:pt idx="21">
                  <c:v>1</c:v>
                </c:pt>
                <c:pt idx="22">
                  <c:v>1</c:v>
                </c:pt>
                <c:pt idx="23">
                  <c:v>1</c:v>
                </c:pt>
                <c:pt idx="24">
                  <c:v>1</c:v>
                </c:pt>
                <c:pt idx="25">
                  <c:v>1</c:v>
                </c:pt>
                <c:pt idx="26">
                  <c:v>2</c:v>
                </c:pt>
                <c:pt idx="27">
                  <c:v>2</c:v>
                </c:pt>
                <c:pt idx="28">
                  <c:v>3</c:v>
                </c:pt>
                <c:pt idx="29">
                  <c:v>2</c:v>
                </c:pt>
                <c:pt idx="30">
                  <c:v>3</c:v>
                </c:pt>
                <c:pt idx="31">
                  <c:v>3</c:v>
                </c:pt>
                <c:pt idx="32">
                  <c:v>3</c:v>
                </c:pt>
                <c:pt idx="33">
                  <c:v>4</c:v>
                </c:pt>
                <c:pt idx="34">
                  <c:v>1</c:v>
                </c:pt>
                <c:pt idx="35">
                  <c:v>1</c:v>
                </c:pt>
                <c:pt idx="36">
                  <c:v>3</c:v>
                </c:pt>
                <c:pt idx="37">
                  <c:v>2</c:v>
                </c:pt>
                <c:pt idx="38">
                  <c:v>4</c:v>
                </c:pt>
                <c:pt idx="39">
                  <c:v>7</c:v>
                </c:pt>
                <c:pt idx="40">
                  <c:v>5</c:v>
                </c:pt>
                <c:pt idx="41">
                  <c:v>1</c:v>
                </c:pt>
              </c:numCache>
            </c:numRef>
          </c:val>
        </c:ser>
        <c:ser>
          <c:idx val="29"/>
          <c:order val="29"/>
          <c:val>
            <c:numRef>
              <c:f>Sheet1!$AD$1:$AD$42</c:f>
              <c:numCache>
                <c:formatCode>General</c:formatCode>
                <c:ptCount val="42"/>
                <c:pt idx="0">
                  <c:v>2</c:v>
                </c:pt>
                <c:pt idx="1">
                  <c:v>3</c:v>
                </c:pt>
                <c:pt idx="2">
                  <c:v>6</c:v>
                </c:pt>
                <c:pt idx="3">
                  <c:v>7</c:v>
                </c:pt>
                <c:pt idx="4">
                  <c:v>6</c:v>
                </c:pt>
                <c:pt idx="5">
                  <c:v>4</c:v>
                </c:pt>
                <c:pt idx="6">
                  <c:v>4</c:v>
                </c:pt>
                <c:pt idx="7">
                  <c:v>3</c:v>
                </c:pt>
                <c:pt idx="8">
                  <c:v>3</c:v>
                </c:pt>
                <c:pt idx="9">
                  <c:v>3</c:v>
                </c:pt>
                <c:pt idx="10">
                  <c:v>1</c:v>
                </c:pt>
                <c:pt idx="11">
                  <c:v>2</c:v>
                </c:pt>
                <c:pt idx="12">
                  <c:v>2</c:v>
                </c:pt>
                <c:pt idx="13">
                  <c:v>2</c:v>
                </c:pt>
                <c:pt idx="14">
                  <c:v>2</c:v>
                </c:pt>
                <c:pt idx="15">
                  <c:v>1</c:v>
                </c:pt>
                <c:pt idx="16">
                  <c:v>1</c:v>
                </c:pt>
                <c:pt idx="17">
                  <c:v>1</c:v>
                </c:pt>
                <c:pt idx="18">
                  <c:v>2</c:v>
                </c:pt>
                <c:pt idx="19">
                  <c:v>4</c:v>
                </c:pt>
                <c:pt idx="20">
                  <c:v>4</c:v>
                </c:pt>
                <c:pt idx="21">
                  <c:v>1</c:v>
                </c:pt>
                <c:pt idx="22">
                  <c:v>2</c:v>
                </c:pt>
                <c:pt idx="23">
                  <c:v>3</c:v>
                </c:pt>
                <c:pt idx="24">
                  <c:v>1</c:v>
                </c:pt>
                <c:pt idx="25">
                  <c:v>1</c:v>
                </c:pt>
                <c:pt idx="26">
                  <c:v>3</c:v>
                </c:pt>
                <c:pt idx="27">
                  <c:v>2</c:v>
                </c:pt>
                <c:pt idx="28">
                  <c:v>3</c:v>
                </c:pt>
                <c:pt idx="29">
                  <c:v>1</c:v>
                </c:pt>
                <c:pt idx="30">
                  <c:v>2</c:v>
                </c:pt>
                <c:pt idx="31">
                  <c:v>3</c:v>
                </c:pt>
                <c:pt idx="32">
                  <c:v>4</c:v>
                </c:pt>
                <c:pt idx="33">
                  <c:v>4</c:v>
                </c:pt>
                <c:pt idx="34">
                  <c:v>1</c:v>
                </c:pt>
                <c:pt idx="35">
                  <c:v>1</c:v>
                </c:pt>
                <c:pt idx="36">
                  <c:v>2</c:v>
                </c:pt>
                <c:pt idx="37">
                  <c:v>2</c:v>
                </c:pt>
                <c:pt idx="38">
                  <c:v>3</c:v>
                </c:pt>
                <c:pt idx="39">
                  <c:v>6</c:v>
                </c:pt>
                <c:pt idx="40">
                  <c:v>2</c:v>
                </c:pt>
                <c:pt idx="41">
                  <c:v>1</c:v>
                </c:pt>
              </c:numCache>
            </c:numRef>
          </c:val>
        </c:ser>
        <c:bandFmts/>
        <c:axId val="125328384"/>
        <c:axId val="125338368"/>
        <c:axId val="125307968"/>
      </c:surface3DChart>
      <c:catAx>
        <c:axId val="125328384"/>
        <c:scaling>
          <c:orientation val="minMax"/>
        </c:scaling>
        <c:delete val="1"/>
        <c:axPos val="b"/>
        <c:majorTickMark val="none"/>
        <c:minorTickMark val="none"/>
        <c:tickLblPos val="none"/>
        <c:crossAx val="125338368"/>
        <c:crosses val="autoZero"/>
        <c:auto val="1"/>
        <c:lblAlgn val="ctr"/>
        <c:lblOffset val="100"/>
        <c:noMultiLvlLbl val="0"/>
      </c:catAx>
      <c:valAx>
        <c:axId val="125338368"/>
        <c:scaling>
          <c:orientation val="minMax"/>
        </c:scaling>
        <c:delete val="0"/>
        <c:axPos val="r"/>
        <c:majorGridlines>
          <c:spPr>
            <a:ln>
              <a:solidFill>
                <a:schemeClr val="bg1"/>
              </a:solidFill>
            </a:ln>
          </c:spPr>
        </c:majorGridlines>
        <c:numFmt formatCode="General" sourceLinked="1"/>
        <c:majorTickMark val="none"/>
        <c:minorTickMark val="none"/>
        <c:tickLblPos val="nextTo"/>
        <c:spPr>
          <a:ln w="9525">
            <a:noFill/>
          </a:ln>
        </c:spPr>
        <c:txPr>
          <a:bodyPr/>
          <a:lstStyle/>
          <a:p>
            <a:pPr>
              <a:defRPr>
                <a:solidFill>
                  <a:schemeClr val="bg1"/>
                </a:solidFill>
              </a:defRPr>
            </a:pPr>
            <a:endParaRPr lang="en-US"/>
          </a:p>
        </c:txPr>
        <c:crossAx val="125328384"/>
        <c:crosses val="autoZero"/>
        <c:crossBetween val="midCat"/>
      </c:valAx>
      <c:serAx>
        <c:axId val="125307968"/>
        <c:scaling>
          <c:orientation val="minMax"/>
        </c:scaling>
        <c:delete val="1"/>
        <c:axPos val="b"/>
        <c:majorTickMark val="none"/>
        <c:minorTickMark val="none"/>
        <c:tickLblPos val="none"/>
        <c:crossAx val="125338368"/>
        <c:crosses val="autoZero"/>
      </c:serAx>
    </c:plotArea>
    <c:legend>
      <c:legendPos val="r"/>
      <c:layout>
        <c:manualLayout>
          <c:xMode val="edge"/>
          <c:yMode val="edge"/>
          <c:x val="0.67028287990133728"/>
          <c:y val="0.33268988691338125"/>
          <c:w val="0.12284884241534248"/>
          <c:h val="0.23648782569244145"/>
        </c:manualLayout>
      </c:layout>
      <c:overlay val="0"/>
      <c:txPr>
        <a:bodyPr/>
        <a:lstStyle/>
        <a:p>
          <a:pPr rtl="0">
            <a:defRPr sz="900">
              <a:solidFill>
                <a:schemeClr val="bg1"/>
              </a:solidFill>
            </a:defRPr>
          </a:pPr>
          <a:endParaRPr lang="en-US"/>
        </a:p>
      </c:txPr>
    </c:legend>
    <c:plotVisOnly val="1"/>
    <c:dispBlanksAs val="zero"/>
    <c:showDLblsOverMax val="0"/>
  </c:chart>
  <c:spPr>
    <a:scene3d>
      <a:camera prst="orthographicFront"/>
      <a:lightRig rig="threePt" dir="t"/>
    </a:scene3d>
    <a:sp3d prstMaterial="matte">
      <a:bevelT w="254000" h="254000"/>
      <a:bevelB w="254000" h="254000"/>
    </a:sp3d>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200" dirty="0" smtClean="0"/>
              <a:t>“Trinity” </a:t>
            </a:r>
            <a:r>
              <a:rPr lang="en-US" sz="1200" dirty="0"/>
              <a:t>A10-4600M</a:t>
            </a:r>
            <a:r>
              <a:rPr lang="en-US" sz="1200" baseline="0" dirty="0"/>
              <a:t> (6CU@497Mhz, 4 cores@2700Mhz)</a:t>
            </a:r>
            <a:endParaRPr lang="en-US" sz="1200" dirty="0"/>
          </a:p>
        </c:rich>
      </c:tx>
      <c:layout>
        <c:manualLayout>
          <c:xMode val="edge"/>
          <c:yMode val="edge"/>
          <c:x val="0.28478188544364563"/>
          <c:y val="1.4301527300329245E-2"/>
        </c:manualLayout>
      </c:layout>
      <c:overlay val="0"/>
    </c:title>
    <c:autoTitleDeleted val="0"/>
    <c:plotArea>
      <c:layout>
        <c:manualLayout>
          <c:layoutTarget val="inner"/>
          <c:xMode val="edge"/>
          <c:yMode val="edge"/>
          <c:x val="0.12349748213324553"/>
          <c:y val="0.10583706959789951"/>
          <c:w val="0.76817604171342169"/>
          <c:h val="0.79535766821043719"/>
        </c:manualLayout>
      </c:layout>
      <c:barChart>
        <c:barDir val="col"/>
        <c:grouping val="clustered"/>
        <c:varyColors val="0"/>
        <c:ser>
          <c:idx val="0"/>
          <c:order val="0"/>
          <c:tx>
            <c:strRef>
              <c:f>'TN NB BAPM=1'!$O$51</c:f>
              <c:strCache>
                <c:ptCount val="1"/>
                <c:pt idx="0">
                  <c:v>GPU</c:v>
                </c:pt>
              </c:strCache>
            </c:strRef>
          </c:tx>
          <c:spPr>
            <a:solidFill>
              <a:schemeClr val="accent3"/>
            </a:solidFill>
          </c:spPr>
          <c:invertIfNegative val="0"/>
          <c:cat>
            <c:strRef>
              <c:f>'TN NB BAPM=1'!$H$52:$H$60</c:f>
              <c:strCache>
                <c:ptCount val="9"/>
                <c:pt idx="0">
                  <c:v>1</c:v>
                </c:pt>
                <c:pt idx="1">
                  <c:v>2</c:v>
                </c:pt>
                <c:pt idx="2">
                  <c:v>3</c:v>
                </c:pt>
                <c:pt idx="3">
                  <c:v>4</c:v>
                </c:pt>
                <c:pt idx="4">
                  <c:v>5</c:v>
                </c:pt>
                <c:pt idx="5">
                  <c:v>6</c:v>
                </c:pt>
                <c:pt idx="6">
                  <c:v>7</c:v>
                </c:pt>
                <c:pt idx="7">
                  <c:v>8</c:v>
                </c:pt>
                <c:pt idx="8">
                  <c:v>9-22</c:v>
                </c:pt>
              </c:strCache>
            </c:strRef>
          </c:cat>
          <c:val>
            <c:numRef>
              <c:f>'TN NB BAPM=1'!$O$52:$O$60</c:f>
              <c:numCache>
                <c:formatCode>0.0</c:formatCode>
                <c:ptCount val="9"/>
                <c:pt idx="0">
                  <c:v>15.636842105263158</c:v>
                </c:pt>
                <c:pt idx="1">
                  <c:v>22.671052631578942</c:v>
                </c:pt>
                <c:pt idx="2">
                  <c:v>24.14842105263158</c:v>
                </c:pt>
                <c:pt idx="3">
                  <c:v>36.257894736842069</c:v>
                </c:pt>
                <c:pt idx="4">
                  <c:v>23.618684210526293</c:v>
                </c:pt>
                <c:pt idx="5">
                  <c:v>23.704210526315787</c:v>
                </c:pt>
                <c:pt idx="6">
                  <c:v>17.883947368421069</c:v>
                </c:pt>
                <c:pt idx="7">
                  <c:v>15.507368421052599</c:v>
                </c:pt>
                <c:pt idx="8">
                  <c:v>45.196052631579015</c:v>
                </c:pt>
              </c:numCache>
            </c:numRef>
          </c:val>
        </c:ser>
        <c:ser>
          <c:idx val="1"/>
          <c:order val="1"/>
          <c:tx>
            <c:strRef>
              <c:f>'TN NB BAPM=1'!$P$51</c:f>
              <c:strCache>
                <c:ptCount val="1"/>
                <c:pt idx="0">
                  <c:v>CPU</c:v>
                </c:pt>
              </c:strCache>
            </c:strRef>
          </c:tx>
          <c:spPr>
            <a:solidFill>
              <a:schemeClr val="bg2"/>
            </a:solidFill>
          </c:spPr>
          <c:invertIfNegative val="0"/>
          <c:cat>
            <c:strRef>
              <c:f>'TN NB BAPM=1'!$H$52:$H$60</c:f>
              <c:strCache>
                <c:ptCount val="9"/>
                <c:pt idx="0">
                  <c:v>1</c:v>
                </c:pt>
                <c:pt idx="1">
                  <c:v>2</c:v>
                </c:pt>
                <c:pt idx="2">
                  <c:v>3</c:v>
                </c:pt>
                <c:pt idx="3">
                  <c:v>4</c:v>
                </c:pt>
                <c:pt idx="4">
                  <c:v>5</c:v>
                </c:pt>
                <c:pt idx="5">
                  <c:v>6</c:v>
                </c:pt>
                <c:pt idx="6">
                  <c:v>7</c:v>
                </c:pt>
                <c:pt idx="7">
                  <c:v>8</c:v>
                </c:pt>
                <c:pt idx="8">
                  <c:v>9-22</c:v>
                </c:pt>
              </c:strCache>
            </c:strRef>
          </c:cat>
          <c:val>
            <c:numRef>
              <c:f>'TN NB BAPM=1'!$P$52:$P$60</c:f>
              <c:numCache>
                <c:formatCode>0.0</c:formatCode>
                <c:ptCount val="9"/>
                <c:pt idx="0">
                  <c:v>90.633228840125383</c:v>
                </c:pt>
                <c:pt idx="1">
                  <c:v>14.247962382445133</c:v>
                </c:pt>
                <c:pt idx="2">
                  <c:v>23.621943573667696</c:v>
                </c:pt>
                <c:pt idx="3">
                  <c:v>33.303761755485894</c:v>
                </c:pt>
                <c:pt idx="4">
                  <c:v>14.378369905956118</c:v>
                </c:pt>
                <c:pt idx="5">
                  <c:v>7.3557993730407327</c:v>
                </c:pt>
                <c:pt idx="6">
                  <c:v>9.1122257053291484</c:v>
                </c:pt>
                <c:pt idx="7">
                  <c:v>9.5404388714733646</c:v>
                </c:pt>
                <c:pt idx="8">
                  <c:v>14.284326018808787</c:v>
                </c:pt>
              </c:numCache>
            </c:numRef>
          </c:val>
        </c:ser>
        <c:dLbls>
          <c:showLegendKey val="0"/>
          <c:showVal val="0"/>
          <c:showCatName val="0"/>
          <c:showSerName val="0"/>
          <c:showPercent val="0"/>
          <c:showBubbleSize val="0"/>
        </c:dLbls>
        <c:gapWidth val="150"/>
        <c:axId val="125518976"/>
        <c:axId val="125520896"/>
      </c:barChart>
      <c:catAx>
        <c:axId val="125518976"/>
        <c:scaling>
          <c:orientation val="minMax"/>
        </c:scaling>
        <c:delete val="0"/>
        <c:axPos val="b"/>
        <c:title>
          <c:tx>
            <c:rich>
              <a:bodyPr/>
              <a:lstStyle/>
              <a:p>
                <a:pPr>
                  <a:defRPr>
                    <a:solidFill>
                      <a:schemeClr val="bg1"/>
                    </a:solidFill>
                  </a:defRPr>
                </a:pPr>
                <a:r>
                  <a:rPr lang="en-US">
                    <a:solidFill>
                      <a:schemeClr val="bg1"/>
                    </a:solidFill>
                  </a:rPr>
                  <a:t>Cascade Stage</a:t>
                </a:r>
              </a:p>
            </c:rich>
          </c:tx>
          <c:layout/>
          <c:overlay val="0"/>
        </c:title>
        <c:majorTickMark val="out"/>
        <c:minorTickMark val="none"/>
        <c:tickLblPos val="nextTo"/>
        <c:txPr>
          <a:bodyPr/>
          <a:lstStyle/>
          <a:p>
            <a:pPr>
              <a:defRPr>
                <a:solidFill>
                  <a:schemeClr val="bg1"/>
                </a:solidFill>
              </a:defRPr>
            </a:pPr>
            <a:endParaRPr lang="en-US"/>
          </a:p>
        </c:txPr>
        <c:crossAx val="125520896"/>
        <c:crosses val="autoZero"/>
        <c:auto val="1"/>
        <c:lblAlgn val="ctr"/>
        <c:lblOffset val="100"/>
        <c:noMultiLvlLbl val="0"/>
      </c:catAx>
      <c:valAx>
        <c:axId val="125520896"/>
        <c:scaling>
          <c:orientation val="minMax"/>
        </c:scaling>
        <c:delete val="0"/>
        <c:axPos val="l"/>
        <c:majorGridlines>
          <c:spPr>
            <a:ln>
              <a:solidFill>
                <a:schemeClr val="bg1"/>
              </a:solidFill>
            </a:ln>
          </c:spPr>
        </c:majorGridlines>
        <c:title>
          <c:tx>
            <c:rich>
              <a:bodyPr rot="-5400000" vert="horz"/>
              <a:lstStyle/>
              <a:p>
                <a:pPr>
                  <a:defRPr>
                    <a:solidFill>
                      <a:schemeClr val="bg1"/>
                    </a:solidFill>
                  </a:defRPr>
                </a:pPr>
                <a:r>
                  <a:rPr lang="en-US" dirty="0" smtClean="0">
                    <a:solidFill>
                      <a:schemeClr val="bg1"/>
                    </a:solidFill>
                  </a:rPr>
                  <a:t>Time (</a:t>
                </a:r>
                <a:r>
                  <a:rPr lang="en-US" dirty="0" err="1">
                    <a:solidFill>
                      <a:schemeClr val="bg1"/>
                    </a:solidFill>
                  </a:rPr>
                  <a:t>ms</a:t>
                </a:r>
                <a:r>
                  <a:rPr lang="en-US" dirty="0">
                    <a:solidFill>
                      <a:schemeClr val="bg1"/>
                    </a:solidFill>
                  </a:rPr>
                  <a:t>)</a:t>
                </a:r>
              </a:p>
            </c:rich>
          </c:tx>
          <c:layout>
            <c:manualLayout>
              <c:xMode val="edge"/>
              <c:yMode val="edge"/>
              <c:x val="6.3955052129784945E-2"/>
              <c:y val="0.40982640370298989"/>
            </c:manualLayout>
          </c:layout>
          <c:overlay val="0"/>
        </c:title>
        <c:numFmt formatCode="0" sourceLinked="0"/>
        <c:majorTickMark val="out"/>
        <c:minorTickMark val="none"/>
        <c:tickLblPos val="nextTo"/>
        <c:crossAx val="125518976"/>
        <c:crosses val="autoZero"/>
        <c:crossBetween val="between"/>
      </c:valAx>
      <c:spPr>
        <a:ln>
          <a:solidFill>
            <a:schemeClr val="bg1"/>
          </a:solidFill>
        </a:ln>
        <a:effectLst>
          <a:outerShdw blurRad="50800" dist="38100" dir="2700000" algn="tl" rotWithShape="0">
            <a:prstClr val="black">
              <a:alpha val="40000"/>
            </a:prstClr>
          </a:outerShdw>
        </a:effectLst>
      </c:spPr>
    </c:plotArea>
    <c:legend>
      <c:legendPos val="r"/>
      <c:layout>
        <c:manualLayout>
          <c:xMode val="edge"/>
          <c:yMode val="edge"/>
          <c:x val="1.1269403407569189E-2"/>
          <c:y val="0.82447439750078644"/>
          <c:w val="5.5942877758824214E-2"/>
          <c:h val="0.10403131361598383"/>
        </c:manualLayout>
      </c:layout>
      <c:overlay val="0"/>
      <c:txPr>
        <a:bodyPr/>
        <a:lstStyle/>
        <a:p>
          <a:pPr>
            <a:defRPr>
              <a:solidFill>
                <a:schemeClr val="bg1"/>
              </a:solidFill>
            </a:defRPr>
          </a:pPr>
          <a:endParaRPr lang="en-US"/>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11F834-54AC-4145-B571-36E9A78AB74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1ABDB80-7F1C-469B-BE25-493B5FF2D105}">
      <dgm:prSet custT="1"/>
      <dgm:spPr>
        <a:solidFill>
          <a:srgbClr val="00B050"/>
        </a:solidFill>
      </dgm:spPr>
      <dgm:t>
        <a:bodyPr/>
        <a:lstStyle/>
        <a:p>
          <a:pPr rtl="0"/>
          <a:r>
            <a:rPr lang="en-US" sz="2000" dirty="0" smtClean="0">
              <a:solidFill>
                <a:schemeClr val="bg1"/>
              </a:solidFill>
            </a:rPr>
            <a:t>Make GPUs easier to program</a:t>
          </a:r>
          <a:endParaRPr lang="en-US" sz="2000" dirty="0">
            <a:solidFill>
              <a:schemeClr val="bg1"/>
            </a:solidFill>
          </a:endParaRPr>
        </a:p>
      </dgm:t>
    </dgm:pt>
    <dgm:pt modelId="{BC90E64B-75D5-4CDA-B6A0-9C99812FD64C}" type="parTrans" cxnId="{9585D862-9B5D-4C15-BD03-1053CA00D2B7}">
      <dgm:prSet/>
      <dgm:spPr/>
      <dgm:t>
        <a:bodyPr/>
        <a:lstStyle/>
        <a:p>
          <a:endParaRPr lang="en-US"/>
        </a:p>
      </dgm:t>
    </dgm:pt>
    <dgm:pt modelId="{48FFBCA5-CB9D-4A0A-B8A2-ADD6271F26F6}" type="sibTrans" cxnId="{9585D862-9B5D-4C15-BD03-1053CA00D2B7}">
      <dgm:prSet/>
      <dgm:spPr/>
      <dgm:t>
        <a:bodyPr/>
        <a:lstStyle/>
        <a:p>
          <a:endParaRPr lang="en-US"/>
        </a:p>
      </dgm:t>
    </dgm:pt>
    <dgm:pt modelId="{AC8996B2-E4DF-4B59-837D-7744CA576A10}">
      <dgm:prSet custT="1"/>
      <dgm:spPr>
        <a:solidFill>
          <a:srgbClr val="00B050"/>
        </a:solidFill>
      </dgm:spPr>
      <dgm:t>
        <a:bodyPr/>
        <a:lstStyle/>
        <a:p>
          <a:pPr rtl="0"/>
          <a:r>
            <a:rPr lang="en-US" sz="2000" dirty="0" smtClean="0">
              <a:solidFill>
                <a:schemeClr val="bg1"/>
              </a:solidFill>
            </a:rPr>
            <a:t>Improve platform performance and power</a:t>
          </a:r>
          <a:endParaRPr lang="en-US" sz="2000" dirty="0">
            <a:solidFill>
              <a:schemeClr val="bg1"/>
            </a:solidFill>
          </a:endParaRPr>
        </a:p>
      </dgm:t>
    </dgm:pt>
    <dgm:pt modelId="{8927D56D-9442-4CCB-B42D-E78007453F33}" type="parTrans" cxnId="{CC4B7EF7-96E7-49E0-B990-E9F7534EA0FA}">
      <dgm:prSet/>
      <dgm:spPr/>
      <dgm:t>
        <a:bodyPr/>
        <a:lstStyle/>
        <a:p>
          <a:endParaRPr lang="en-US"/>
        </a:p>
      </dgm:t>
    </dgm:pt>
    <dgm:pt modelId="{F1D77833-D880-4658-B151-A89D0F178CD3}" type="sibTrans" cxnId="{CC4B7EF7-96E7-49E0-B990-E9F7534EA0FA}">
      <dgm:prSet/>
      <dgm:spPr/>
      <dgm:t>
        <a:bodyPr/>
        <a:lstStyle/>
        <a:p>
          <a:endParaRPr lang="en-US"/>
        </a:p>
      </dgm:t>
    </dgm:pt>
    <dgm:pt modelId="{6F77AABA-8D49-4F6B-80A8-E8B979ABC33E}">
      <dgm:prSet custT="1"/>
      <dgm:spPr>
        <a:solidFill>
          <a:srgbClr val="00B050"/>
        </a:solidFill>
      </dgm:spPr>
      <dgm:t>
        <a:bodyPr/>
        <a:lstStyle/>
        <a:p>
          <a:pPr rtl="0"/>
          <a:r>
            <a:rPr lang="en-US" sz="2000" dirty="0" smtClean="0">
              <a:solidFill>
                <a:schemeClr val="bg1"/>
              </a:solidFill>
            </a:rPr>
            <a:t>Enable GPUs to solve new problems</a:t>
          </a:r>
          <a:endParaRPr lang="en-US" sz="2000" dirty="0">
            <a:solidFill>
              <a:schemeClr val="bg1"/>
            </a:solidFill>
          </a:endParaRPr>
        </a:p>
      </dgm:t>
    </dgm:pt>
    <dgm:pt modelId="{6FC29F58-0990-4F1B-BA7C-785E5C4C7669}" type="parTrans" cxnId="{5F5F6820-0814-4937-BEA7-2A20ED95CF33}">
      <dgm:prSet/>
      <dgm:spPr/>
      <dgm:t>
        <a:bodyPr/>
        <a:lstStyle/>
        <a:p>
          <a:endParaRPr lang="en-US"/>
        </a:p>
      </dgm:t>
    </dgm:pt>
    <dgm:pt modelId="{A221CD05-CEB2-4F49-B95E-7C5F602DFACE}" type="sibTrans" cxnId="{5F5F6820-0814-4937-BEA7-2A20ED95CF33}">
      <dgm:prSet/>
      <dgm:spPr/>
      <dgm:t>
        <a:bodyPr/>
        <a:lstStyle/>
        <a:p>
          <a:endParaRPr lang="en-US"/>
        </a:p>
      </dgm:t>
    </dgm:pt>
    <dgm:pt modelId="{B0C1CF1B-FB6F-4E83-91D9-087618BA4398}">
      <dgm:prSet custT="1"/>
      <dgm:spPr>
        <a:solidFill>
          <a:srgbClr val="00B050"/>
        </a:solidFill>
      </dgm:spPr>
      <dgm:t>
        <a:bodyPr/>
        <a:lstStyle/>
        <a:p>
          <a:pPr rtl="0"/>
          <a:r>
            <a:rPr lang="en-US" sz="2000" dirty="0" smtClean="0">
              <a:solidFill>
                <a:schemeClr val="bg1"/>
              </a:solidFill>
            </a:rPr>
            <a:t>Improve quality of service</a:t>
          </a:r>
          <a:endParaRPr lang="en-US" sz="2000" dirty="0">
            <a:solidFill>
              <a:schemeClr val="bg1"/>
            </a:solidFill>
          </a:endParaRPr>
        </a:p>
      </dgm:t>
    </dgm:pt>
    <dgm:pt modelId="{D8DE978F-206F-436C-9101-47AFB937E7C2}" type="parTrans" cxnId="{1051F26B-4E77-45C7-96A0-EA5BBC71250A}">
      <dgm:prSet/>
      <dgm:spPr/>
      <dgm:t>
        <a:bodyPr/>
        <a:lstStyle/>
        <a:p>
          <a:endParaRPr lang="en-US"/>
        </a:p>
      </dgm:t>
    </dgm:pt>
    <dgm:pt modelId="{1ED262EE-E1CB-4FB9-9941-4933BFD1352A}" type="sibTrans" cxnId="{1051F26B-4E77-45C7-96A0-EA5BBC71250A}">
      <dgm:prSet/>
      <dgm:spPr/>
      <dgm:t>
        <a:bodyPr/>
        <a:lstStyle/>
        <a:p>
          <a:endParaRPr lang="en-US"/>
        </a:p>
      </dgm:t>
    </dgm:pt>
    <dgm:pt modelId="{0AC0F2D7-58AC-45EC-B973-14359191A6C4}" type="pres">
      <dgm:prSet presAssocID="{B011F834-54AC-4145-B571-36E9A78AB745}" presName="Name0" presStyleCnt="0">
        <dgm:presLayoutVars>
          <dgm:dir/>
          <dgm:animLvl val="lvl"/>
          <dgm:resizeHandles val="exact"/>
        </dgm:presLayoutVars>
      </dgm:prSet>
      <dgm:spPr/>
      <dgm:t>
        <a:bodyPr/>
        <a:lstStyle/>
        <a:p>
          <a:endParaRPr lang="en-US"/>
        </a:p>
      </dgm:t>
    </dgm:pt>
    <dgm:pt modelId="{4CEA5E8C-A227-44C9-BEB4-BEBD19410585}" type="pres">
      <dgm:prSet presAssocID="{91ABDB80-7F1C-469B-BE25-493B5FF2D105}" presName="linNode" presStyleCnt="0"/>
      <dgm:spPr/>
    </dgm:pt>
    <dgm:pt modelId="{36EC34AF-4032-4A9F-9007-3018B76A312D}" type="pres">
      <dgm:prSet presAssocID="{91ABDB80-7F1C-469B-BE25-493B5FF2D105}" presName="parentText" presStyleLbl="node1" presStyleIdx="0" presStyleCnt="4" custScaleX="107598">
        <dgm:presLayoutVars>
          <dgm:chMax val="1"/>
          <dgm:bulletEnabled val="1"/>
        </dgm:presLayoutVars>
      </dgm:prSet>
      <dgm:spPr/>
      <dgm:t>
        <a:bodyPr/>
        <a:lstStyle/>
        <a:p>
          <a:endParaRPr lang="en-US"/>
        </a:p>
      </dgm:t>
    </dgm:pt>
    <dgm:pt modelId="{DE64FE66-1BB0-4B93-9EB6-B5ACC32CBDAF}" type="pres">
      <dgm:prSet presAssocID="{48FFBCA5-CB9D-4A0A-B8A2-ADD6271F26F6}" presName="sp" presStyleCnt="0"/>
      <dgm:spPr/>
    </dgm:pt>
    <dgm:pt modelId="{63FAD7AB-75B6-45DE-B8C1-9BA84E13E529}" type="pres">
      <dgm:prSet presAssocID="{AC8996B2-E4DF-4B59-837D-7744CA576A10}" presName="linNode" presStyleCnt="0"/>
      <dgm:spPr/>
    </dgm:pt>
    <dgm:pt modelId="{09C55513-ABDA-4101-BA18-B1E0991FC56F}" type="pres">
      <dgm:prSet presAssocID="{AC8996B2-E4DF-4B59-837D-7744CA576A10}" presName="parentText" presStyleLbl="node1" presStyleIdx="1" presStyleCnt="4" custScaleX="108381">
        <dgm:presLayoutVars>
          <dgm:chMax val="1"/>
          <dgm:bulletEnabled val="1"/>
        </dgm:presLayoutVars>
      </dgm:prSet>
      <dgm:spPr/>
      <dgm:t>
        <a:bodyPr/>
        <a:lstStyle/>
        <a:p>
          <a:endParaRPr lang="en-US"/>
        </a:p>
      </dgm:t>
    </dgm:pt>
    <dgm:pt modelId="{A2A63778-CADA-4252-AE27-93B09C631202}" type="pres">
      <dgm:prSet presAssocID="{F1D77833-D880-4658-B151-A89D0F178CD3}" presName="sp" presStyleCnt="0"/>
      <dgm:spPr/>
    </dgm:pt>
    <dgm:pt modelId="{F1E936E2-1A08-4ED1-B421-BC322EE9DAD5}" type="pres">
      <dgm:prSet presAssocID="{6F77AABA-8D49-4F6B-80A8-E8B979ABC33E}" presName="linNode" presStyleCnt="0"/>
      <dgm:spPr/>
    </dgm:pt>
    <dgm:pt modelId="{BFBCB1C2-D3BC-4B37-9647-E52329BF61E7}" type="pres">
      <dgm:prSet presAssocID="{6F77AABA-8D49-4F6B-80A8-E8B979ABC33E}" presName="parentText" presStyleLbl="node1" presStyleIdx="2" presStyleCnt="4" custScaleX="107990">
        <dgm:presLayoutVars>
          <dgm:chMax val="1"/>
          <dgm:bulletEnabled val="1"/>
        </dgm:presLayoutVars>
      </dgm:prSet>
      <dgm:spPr/>
      <dgm:t>
        <a:bodyPr/>
        <a:lstStyle/>
        <a:p>
          <a:endParaRPr lang="en-US"/>
        </a:p>
      </dgm:t>
    </dgm:pt>
    <dgm:pt modelId="{FA43E708-2F60-4312-820B-AA16D51781CF}" type="pres">
      <dgm:prSet presAssocID="{A221CD05-CEB2-4F49-B95E-7C5F602DFACE}" presName="sp" presStyleCnt="0"/>
      <dgm:spPr/>
    </dgm:pt>
    <dgm:pt modelId="{3C6FCBDB-D5F7-43DA-89E9-B179BE774256}" type="pres">
      <dgm:prSet presAssocID="{B0C1CF1B-FB6F-4E83-91D9-087618BA4398}" presName="linNode" presStyleCnt="0"/>
      <dgm:spPr/>
    </dgm:pt>
    <dgm:pt modelId="{F620BE13-6232-4FC2-8AC4-76DDD5A14946}" type="pres">
      <dgm:prSet presAssocID="{B0C1CF1B-FB6F-4E83-91D9-087618BA4398}" presName="parentText" presStyleLbl="node1" presStyleIdx="3" presStyleCnt="4" custScaleX="108152">
        <dgm:presLayoutVars>
          <dgm:chMax val="1"/>
          <dgm:bulletEnabled val="1"/>
        </dgm:presLayoutVars>
      </dgm:prSet>
      <dgm:spPr/>
      <dgm:t>
        <a:bodyPr/>
        <a:lstStyle/>
        <a:p>
          <a:endParaRPr lang="en-US"/>
        </a:p>
      </dgm:t>
    </dgm:pt>
  </dgm:ptLst>
  <dgm:cxnLst>
    <dgm:cxn modelId="{A3477A63-AC07-438A-8046-555CFE9E7212}" type="presOf" srcId="{B011F834-54AC-4145-B571-36E9A78AB745}" destId="{0AC0F2D7-58AC-45EC-B973-14359191A6C4}" srcOrd="0" destOrd="0" presId="urn:microsoft.com/office/officeart/2005/8/layout/vList5"/>
    <dgm:cxn modelId="{CC4B7EF7-96E7-49E0-B990-E9F7534EA0FA}" srcId="{B011F834-54AC-4145-B571-36E9A78AB745}" destId="{AC8996B2-E4DF-4B59-837D-7744CA576A10}" srcOrd="1" destOrd="0" parTransId="{8927D56D-9442-4CCB-B42D-E78007453F33}" sibTransId="{F1D77833-D880-4658-B151-A89D0F178CD3}"/>
    <dgm:cxn modelId="{01EC1BFD-3162-4A22-959E-B07E45B3B44C}" type="presOf" srcId="{91ABDB80-7F1C-469B-BE25-493B5FF2D105}" destId="{36EC34AF-4032-4A9F-9007-3018B76A312D}" srcOrd="0" destOrd="0" presId="urn:microsoft.com/office/officeart/2005/8/layout/vList5"/>
    <dgm:cxn modelId="{D5DC31EC-C7D0-453B-B95E-F0FEEB50506C}" type="presOf" srcId="{B0C1CF1B-FB6F-4E83-91D9-087618BA4398}" destId="{F620BE13-6232-4FC2-8AC4-76DDD5A14946}" srcOrd="0" destOrd="0" presId="urn:microsoft.com/office/officeart/2005/8/layout/vList5"/>
    <dgm:cxn modelId="{D63EF23C-A5C9-4977-AB49-4FCB0C3B87E7}" type="presOf" srcId="{AC8996B2-E4DF-4B59-837D-7744CA576A10}" destId="{09C55513-ABDA-4101-BA18-B1E0991FC56F}" srcOrd="0" destOrd="0" presId="urn:microsoft.com/office/officeart/2005/8/layout/vList5"/>
    <dgm:cxn modelId="{9585D862-9B5D-4C15-BD03-1053CA00D2B7}" srcId="{B011F834-54AC-4145-B571-36E9A78AB745}" destId="{91ABDB80-7F1C-469B-BE25-493B5FF2D105}" srcOrd="0" destOrd="0" parTransId="{BC90E64B-75D5-4CDA-B6A0-9C99812FD64C}" sibTransId="{48FFBCA5-CB9D-4A0A-B8A2-ADD6271F26F6}"/>
    <dgm:cxn modelId="{5F5F6820-0814-4937-BEA7-2A20ED95CF33}" srcId="{B011F834-54AC-4145-B571-36E9A78AB745}" destId="{6F77AABA-8D49-4F6B-80A8-E8B979ABC33E}" srcOrd="2" destOrd="0" parTransId="{6FC29F58-0990-4F1B-BA7C-785E5C4C7669}" sibTransId="{A221CD05-CEB2-4F49-B95E-7C5F602DFACE}"/>
    <dgm:cxn modelId="{F5C32D7D-6127-4D67-AD80-E3E7B56BAB7C}" type="presOf" srcId="{6F77AABA-8D49-4F6B-80A8-E8B979ABC33E}" destId="{BFBCB1C2-D3BC-4B37-9647-E52329BF61E7}" srcOrd="0" destOrd="0" presId="urn:microsoft.com/office/officeart/2005/8/layout/vList5"/>
    <dgm:cxn modelId="{1051F26B-4E77-45C7-96A0-EA5BBC71250A}" srcId="{B011F834-54AC-4145-B571-36E9A78AB745}" destId="{B0C1CF1B-FB6F-4E83-91D9-087618BA4398}" srcOrd="3" destOrd="0" parTransId="{D8DE978F-206F-436C-9101-47AFB937E7C2}" sibTransId="{1ED262EE-E1CB-4FB9-9941-4933BFD1352A}"/>
    <dgm:cxn modelId="{F9E069CA-C6EE-44A6-AFAB-00626E0A5183}" type="presParOf" srcId="{0AC0F2D7-58AC-45EC-B973-14359191A6C4}" destId="{4CEA5E8C-A227-44C9-BEB4-BEBD19410585}" srcOrd="0" destOrd="0" presId="urn:microsoft.com/office/officeart/2005/8/layout/vList5"/>
    <dgm:cxn modelId="{0903CC2B-7A11-4D22-86AA-B4E95696AF0B}" type="presParOf" srcId="{4CEA5E8C-A227-44C9-BEB4-BEBD19410585}" destId="{36EC34AF-4032-4A9F-9007-3018B76A312D}" srcOrd="0" destOrd="0" presId="urn:microsoft.com/office/officeart/2005/8/layout/vList5"/>
    <dgm:cxn modelId="{B74B7241-5BDD-4355-9280-04A11C4D514F}" type="presParOf" srcId="{0AC0F2D7-58AC-45EC-B973-14359191A6C4}" destId="{DE64FE66-1BB0-4B93-9EB6-B5ACC32CBDAF}" srcOrd="1" destOrd="0" presId="urn:microsoft.com/office/officeart/2005/8/layout/vList5"/>
    <dgm:cxn modelId="{7A9B7F02-1258-4C9B-8BD1-CBA62BF60BA1}" type="presParOf" srcId="{0AC0F2D7-58AC-45EC-B973-14359191A6C4}" destId="{63FAD7AB-75B6-45DE-B8C1-9BA84E13E529}" srcOrd="2" destOrd="0" presId="urn:microsoft.com/office/officeart/2005/8/layout/vList5"/>
    <dgm:cxn modelId="{48D6434F-6FB7-4C21-B081-CA7617DC8A68}" type="presParOf" srcId="{63FAD7AB-75B6-45DE-B8C1-9BA84E13E529}" destId="{09C55513-ABDA-4101-BA18-B1E0991FC56F}" srcOrd="0" destOrd="0" presId="urn:microsoft.com/office/officeart/2005/8/layout/vList5"/>
    <dgm:cxn modelId="{E4A8B64F-078B-47AD-9654-0A1439291EAB}" type="presParOf" srcId="{0AC0F2D7-58AC-45EC-B973-14359191A6C4}" destId="{A2A63778-CADA-4252-AE27-93B09C631202}" srcOrd="3" destOrd="0" presId="urn:microsoft.com/office/officeart/2005/8/layout/vList5"/>
    <dgm:cxn modelId="{785DF748-4119-4912-9CD1-330DCD3B0C54}" type="presParOf" srcId="{0AC0F2D7-58AC-45EC-B973-14359191A6C4}" destId="{F1E936E2-1A08-4ED1-B421-BC322EE9DAD5}" srcOrd="4" destOrd="0" presId="urn:microsoft.com/office/officeart/2005/8/layout/vList5"/>
    <dgm:cxn modelId="{2BC29928-05B5-4516-9DFE-F0DC5F00C97A}" type="presParOf" srcId="{F1E936E2-1A08-4ED1-B421-BC322EE9DAD5}" destId="{BFBCB1C2-D3BC-4B37-9647-E52329BF61E7}" srcOrd="0" destOrd="0" presId="urn:microsoft.com/office/officeart/2005/8/layout/vList5"/>
    <dgm:cxn modelId="{25F1BD5F-A032-4B74-A395-0180E38008F7}" type="presParOf" srcId="{0AC0F2D7-58AC-45EC-B973-14359191A6C4}" destId="{FA43E708-2F60-4312-820B-AA16D51781CF}" srcOrd="5" destOrd="0" presId="urn:microsoft.com/office/officeart/2005/8/layout/vList5"/>
    <dgm:cxn modelId="{E5D7388B-E8AB-4DFD-8447-C93CB3614B91}" type="presParOf" srcId="{0AC0F2D7-58AC-45EC-B973-14359191A6C4}" destId="{3C6FCBDB-D5F7-43DA-89E9-B179BE774256}" srcOrd="6" destOrd="0" presId="urn:microsoft.com/office/officeart/2005/8/layout/vList5"/>
    <dgm:cxn modelId="{57C29720-1B33-4E7D-BC38-0785BECBB5B1}" type="presParOf" srcId="{3C6FCBDB-D5F7-43DA-89E9-B179BE774256}" destId="{F620BE13-6232-4FC2-8AC4-76DDD5A14946}"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1503BE-0A0B-4688-A4C0-A0D673ADB7B0}" type="doc">
      <dgm:prSet loTypeId="urn:microsoft.com/office/officeart/2005/8/layout/process1" loCatId="process" qsTypeId="urn:microsoft.com/office/officeart/2005/8/quickstyle/simple1" qsCatId="simple" csTypeId="urn:microsoft.com/office/officeart/2005/8/colors/accent1_2" csCatId="accent1" phldr="1"/>
      <dgm:spPr/>
    </dgm:pt>
    <dgm:pt modelId="{BCC0E64B-BACE-4303-BAC6-7E10EAEE6E7F}">
      <dgm:prSet phldrT="[Text]"/>
      <dgm:spPr>
        <a:solidFill>
          <a:srgbClr val="7030A0"/>
        </a:solidFill>
        <a:ln w="6350"/>
      </dgm:spPr>
      <dgm:t>
        <a:bodyPr/>
        <a:lstStyle/>
        <a:p>
          <a:r>
            <a:rPr lang="en-US" dirty="0" smtClean="0"/>
            <a:t>Video Decode (CPU-only)</a:t>
          </a:r>
          <a:endParaRPr lang="en-US" dirty="0"/>
        </a:p>
      </dgm:t>
    </dgm:pt>
    <dgm:pt modelId="{CF2C6A0A-4576-4A5F-A0B3-5E65C62E9280}" type="parTrans" cxnId="{30905937-475F-4653-9257-F30D8C3A5846}">
      <dgm:prSet/>
      <dgm:spPr/>
      <dgm:t>
        <a:bodyPr/>
        <a:lstStyle/>
        <a:p>
          <a:endParaRPr lang="en-US"/>
        </a:p>
      </dgm:t>
    </dgm:pt>
    <dgm:pt modelId="{11EA32FD-E037-45D1-B971-8CC64531E9AE}" type="sibTrans" cxnId="{30905937-475F-4653-9257-F30D8C3A5846}">
      <dgm:prSet/>
      <dgm:spPr/>
      <dgm:t>
        <a:bodyPr/>
        <a:lstStyle/>
        <a:p>
          <a:endParaRPr lang="en-US"/>
        </a:p>
      </dgm:t>
    </dgm:pt>
    <dgm:pt modelId="{20E9F3F8-8C06-404C-B3E9-097B2B14F80C}">
      <dgm:prSet phldrT="[Text]"/>
      <dgm:spPr>
        <a:gradFill rotWithShape="0">
          <a:gsLst>
            <a:gs pos="30000">
              <a:srgbClr val="7030A0"/>
            </a:gs>
            <a:gs pos="67000">
              <a:schemeClr val="accent3"/>
            </a:gs>
            <a:gs pos="100000">
              <a:schemeClr val="accent1">
                <a:tint val="23500"/>
                <a:satMod val="160000"/>
              </a:schemeClr>
            </a:gs>
          </a:gsLst>
          <a:lin ang="5400000" scaled="0"/>
        </a:gradFill>
        <a:ln w="6350"/>
      </dgm:spPr>
      <dgm:t>
        <a:bodyPr/>
        <a:lstStyle/>
        <a:p>
          <a:r>
            <a:rPr lang="en-US" dirty="0" smtClean="0"/>
            <a:t>Video Processing</a:t>
          </a:r>
        </a:p>
        <a:p>
          <a:r>
            <a:rPr lang="en-US" dirty="0" smtClean="0"/>
            <a:t>(CPU/GPU)</a:t>
          </a:r>
          <a:endParaRPr lang="en-US" dirty="0"/>
        </a:p>
      </dgm:t>
    </dgm:pt>
    <dgm:pt modelId="{9B6E2FA3-477A-42FB-B870-F30469702243}" type="parTrans" cxnId="{C3A77EB3-E600-4EEB-A9DC-F1531C0FDE95}">
      <dgm:prSet/>
      <dgm:spPr/>
      <dgm:t>
        <a:bodyPr/>
        <a:lstStyle/>
        <a:p>
          <a:endParaRPr lang="en-US"/>
        </a:p>
      </dgm:t>
    </dgm:pt>
    <dgm:pt modelId="{71E669C3-3CDD-4739-97A6-B1BA7EFBA728}" type="sibTrans" cxnId="{C3A77EB3-E600-4EEB-A9DC-F1531C0FDE95}">
      <dgm:prSet/>
      <dgm:spPr/>
      <dgm:t>
        <a:bodyPr/>
        <a:lstStyle/>
        <a:p>
          <a:endParaRPr lang="en-US"/>
        </a:p>
      </dgm:t>
    </dgm:pt>
    <dgm:pt modelId="{85D07FD0-6008-4446-8A45-45D2F3D6F100}">
      <dgm:prSet phldrT="[Text]"/>
      <dgm:spPr>
        <a:solidFill>
          <a:schemeClr val="accent3"/>
        </a:solidFill>
        <a:ln w="6350"/>
      </dgm:spPr>
      <dgm:t>
        <a:bodyPr/>
        <a:lstStyle/>
        <a:p>
          <a:r>
            <a:rPr lang="en-US" dirty="0" smtClean="0"/>
            <a:t>Video Render (GPU-only)</a:t>
          </a:r>
          <a:endParaRPr lang="en-US" dirty="0"/>
        </a:p>
      </dgm:t>
    </dgm:pt>
    <dgm:pt modelId="{1CED68C8-4860-4168-90D4-92A0C9A7B6A7}" type="parTrans" cxnId="{A3DF7F49-3153-44E2-A0C8-89D5F5F0007B}">
      <dgm:prSet/>
      <dgm:spPr/>
      <dgm:t>
        <a:bodyPr/>
        <a:lstStyle/>
        <a:p>
          <a:endParaRPr lang="en-US"/>
        </a:p>
      </dgm:t>
    </dgm:pt>
    <dgm:pt modelId="{ADD3FC38-91DD-4110-93DA-3653078831C8}" type="sibTrans" cxnId="{A3DF7F49-3153-44E2-A0C8-89D5F5F0007B}">
      <dgm:prSet/>
      <dgm:spPr/>
      <dgm:t>
        <a:bodyPr/>
        <a:lstStyle/>
        <a:p>
          <a:endParaRPr lang="en-US"/>
        </a:p>
      </dgm:t>
    </dgm:pt>
    <dgm:pt modelId="{C5FAF18D-F6EE-4537-A010-08E9CC9D9DB7}" type="pres">
      <dgm:prSet presAssocID="{901503BE-0A0B-4688-A4C0-A0D673ADB7B0}" presName="Name0" presStyleCnt="0">
        <dgm:presLayoutVars>
          <dgm:dir/>
          <dgm:resizeHandles val="exact"/>
        </dgm:presLayoutVars>
      </dgm:prSet>
      <dgm:spPr/>
    </dgm:pt>
    <dgm:pt modelId="{FEB25818-0BB1-4F3D-B288-83B5D7D4C288}" type="pres">
      <dgm:prSet presAssocID="{BCC0E64B-BACE-4303-BAC6-7E10EAEE6E7F}" presName="node" presStyleLbl="node1" presStyleIdx="0" presStyleCnt="3" custLinFactNeighborX="-836" custLinFactNeighborY="2912">
        <dgm:presLayoutVars>
          <dgm:bulletEnabled val="1"/>
        </dgm:presLayoutVars>
      </dgm:prSet>
      <dgm:spPr/>
      <dgm:t>
        <a:bodyPr/>
        <a:lstStyle/>
        <a:p>
          <a:endParaRPr lang="en-US"/>
        </a:p>
      </dgm:t>
    </dgm:pt>
    <dgm:pt modelId="{1480A901-48A9-49C9-8F8B-633B0850801E}" type="pres">
      <dgm:prSet presAssocID="{11EA32FD-E037-45D1-B971-8CC64531E9AE}" presName="sibTrans" presStyleLbl="sibTrans2D1" presStyleIdx="0" presStyleCnt="2"/>
      <dgm:spPr/>
      <dgm:t>
        <a:bodyPr/>
        <a:lstStyle/>
        <a:p>
          <a:endParaRPr lang="en-US"/>
        </a:p>
      </dgm:t>
    </dgm:pt>
    <dgm:pt modelId="{7DB3F25D-B5BA-47E4-8A04-C82D4F8F32E3}" type="pres">
      <dgm:prSet presAssocID="{11EA32FD-E037-45D1-B971-8CC64531E9AE}" presName="connectorText" presStyleLbl="sibTrans2D1" presStyleIdx="0" presStyleCnt="2"/>
      <dgm:spPr/>
      <dgm:t>
        <a:bodyPr/>
        <a:lstStyle/>
        <a:p>
          <a:endParaRPr lang="en-US"/>
        </a:p>
      </dgm:t>
    </dgm:pt>
    <dgm:pt modelId="{99D46F1F-4DD2-437A-BF7A-D289A688DB1B}" type="pres">
      <dgm:prSet presAssocID="{20E9F3F8-8C06-404C-B3E9-097B2B14F80C}" presName="node" presStyleLbl="node1" presStyleIdx="1" presStyleCnt="3">
        <dgm:presLayoutVars>
          <dgm:bulletEnabled val="1"/>
        </dgm:presLayoutVars>
      </dgm:prSet>
      <dgm:spPr/>
      <dgm:t>
        <a:bodyPr/>
        <a:lstStyle/>
        <a:p>
          <a:endParaRPr lang="en-US"/>
        </a:p>
      </dgm:t>
    </dgm:pt>
    <dgm:pt modelId="{AFEAD8A8-FCFE-4736-A8B6-315F6E7A74CD}" type="pres">
      <dgm:prSet presAssocID="{71E669C3-3CDD-4739-97A6-B1BA7EFBA728}" presName="sibTrans" presStyleLbl="sibTrans2D1" presStyleIdx="1" presStyleCnt="2"/>
      <dgm:spPr/>
      <dgm:t>
        <a:bodyPr/>
        <a:lstStyle/>
        <a:p>
          <a:endParaRPr lang="en-US"/>
        </a:p>
      </dgm:t>
    </dgm:pt>
    <dgm:pt modelId="{74484922-DB4B-450C-9923-0C810314A437}" type="pres">
      <dgm:prSet presAssocID="{71E669C3-3CDD-4739-97A6-B1BA7EFBA728}" presName="connectorText" presStyleLbl="sibTrans2D1" presStyleIdx="1" presStyleCnt="2"/>
      <dgm:spPr/>
      <dgm:t>
        <a:bodyPr/>
        <a:lstStyle/>
        <a:p>
          <a:endParaRPr lang="en-US"/>
        </a:p>
      </dgm:t>
    </dgm:pt>
    <dgm:pt modelId="{01998334-F6ED-4290-BCDF-811EADF5EC71}" type="pres">
      <dgm:prSet presAssocID="{85D07FD0-6008-4446-8A45-45D2F3D6F100}" presName="node" presStyleLbl="node1" presStyleIdx="2" presStyleCnt="3" custLinFactNeighborX="-5791" custLinFactNeighborY="1287">
        <dgm:presLayoutVars>
          <dgm:bulletEnabled val="1"/>
        </dgm:presLayoutVars>
      </dgm:prSet>
      <dgm:spPr/>
      <dgm:t>
        <a:bodyPr/>
        <a:lstStyle/>
        <a:p>
          <a:endParaRPr lang="en-US"/>
        </a:p>
      </dgm:t>
    </dgm:pt>
  </dgm:ptLst>
  <dgm:cxnLst>
    <dgm:cxn modelId="{8F9C7720-B76D-40B9-A350-9A8C51DFA7DC}" type="presOf" srcId="{11EA32FD-E037-45D1-B971-8CC64531E9AE}" destId="{1480A901-48A9-49C9-8F8B-633B0850801E}" srcOrd="0" destOrd="0" presId="urn:microsoft.com/office/officeart/2005/8/layout/process1"/>
    <dgm:cxn modelId="{A3DF7F49-3153-44E2-A0C8-89D5F5F0007B}" srcId="{901503BE-0A0B-4688-A4C0-A0D673ADB7B0}" destId="{85D07FD0-6008-4446-8A45-45D2F3D6F100}" srcOrd="2" destOrd="0" parTransId="{1CED68C8-4860-4168-90D4-92A0C9A7B6A7}" sibTransId="{ADD3FC38-91DD-4110-93DA-3653078831C8}"/>
    <dgm:cxn modelId="{C8BA7DD7-449C-4A8F-B96C-3B4B6C15D003}" type="presOf" srcId="{11EA32FD-E037-45D1-B971-8CC64531E9AE}" destId="{7DB3F25D-B5BA-47E4-8A04-C82D4F8F32E3}" srcOrd="1" destOrd="0" presId="urn:microsoft.com/office/officeart/2005/8/layout/process1"/>
    <dgm:cxn modelId="{A24E62CE-45D1-4B78-BDB7-3AA90E691441}" type="presOf" srcId="{901503BE-0A0B-4688-A4C0-A0D673ADB7B0}" destId="{C5FAF18D-F6EE-4537-A010-08E9CC9D9DB7}" srcOrd="0" destOrd="0" presId="urn:microsoft.com/office/officeart/2005/8/layout/process1"/>
    <dgm:cxn modelId="{1A362F3E-473A-49C8-A16E-4BEEBF6495DC}" type="presOf" srcId="{71E669C3-3CDD-4739-97A6-B1BA7EFBA728}" destId="{74484922-DB4B-450C-9923-0C810314A437}" srcOrd="1" destOrd="0" presId="urn:microsoft.com/office/officeart/2005/8/layout/process1"/>
    <dgm:cxn modelId="{6B53640C-26D6-453A-9A61-87415E09EDD2}" type="presOf" srcId="{71E669C3-3CDD-4739-97A6-B1BA7EFBA728}" destId="{AFEAD8A8-FCFE-4736-A8B6-315F6E7A74CD}" srcOrd="0" destOrd="0" presId="urn:microsoft.com/office/officeart/2005/8/layout/process1"/>
    <dgm:cxn modelId="{8D0F59C3-A85A-46C3-813D-75133A4D5374}" type="presOf" srcId="{85D07FD0-6008-4446-8A45-45D2F3D6F100}" destId="{01998334-F6ED-4290-BCDF-811EADF5EC71}" srcOrd="0" destOrd="0" presId="urn:microsoft.com/office/officeart/2005/8/layout/process1"/>
    <dgm:cxn modelId="{C3A77EB3-E600-4EEB-A9DC-F1531C0FDE95}" srcId="{901503BE-0A0B-4688-A4C0-A0D673ADB7B0}" destId="{20E9F3F8-8C06-404C-B3E9-097B2B14F80C}" srcOrd="1" destOrd="0" parTransId="{9B6E2FA3-477A-42FB-B870-F30469702243}" sibTransId="{71E669C3-3CDD-4739-97A6-B1BA7EFBA728}"/>
    <dgm:cxn modelId="{30905937-475F-4653-9257-F30D8C3A5846}" srcId="{901503BE-0A0B-4688-A4C0-A0D673ADB7B0}" destId="{BCC0E64B-BACE-4303-BAC6-7E10EAEE6E7F}" srcOrd="0" destOrd="0" parTransId="{CF2C6A0A-4576-4A5F-A0B3-5E65C62E9280}" sibTransId="{11EA32FD-E037-45D1-B971-8CC64531E9AE}"/>
    <dgm:cxn modelId="{F5E78C64-067B-4937-8BC6-08631AA83837}" type="presOf" srcId="{20E9F3F8-8C06-404C-B3E9-097B2B14F80C}" destId="{99D46F1F-4DD2-437A-BF7A-D289A688DB1B}" srcOrd="0" destOrd="0" presId="urn:microsoft.com/office/officeart/2005/8/layout/process1"/>
    <dgm:cxn modelId="{AB334251-3FA1-40F0-95EE-0A3367B93405}" type="presOf" srcId="{BCC0E64B-BACE-4303-BAC6-7E10EAEE6E7F}" destId="{FEB25818-0BB1-4F3D-B288-83B5D7D4C288}" srcOrd="0" destOrd="0" presId="urn:microsoft.com/office/officeart/2005/8/layout/process1"/>
    <dgm:cxn modelId="{D95A43EA-960E-4F4A-9E64-40149C3F271E}" type="presParOf" srcId="{C5FAF18D-F6EE-4537-A010-08E9CC9D9DB7}" destId="{FEB25818-0BB1-4F3D-B288-83B5D7D4C288}" srcOrd="0" destOrd="0" presId="urn:microsoft.com/office/officeart/2005/8/layout/process1"/>
    <dgm:cxn modelId="{4068136E-487F-4D22-9679-A90495D04CFA}" type="presParOf" srcId="{C5FAF18D-F6EE-4537-A010-08E9CC9D9DB7}" destId="{1480A901-48A9-49C9-8F8B-633B0850801E}" srcOrd="1" destOrd="0" presId="urn:microsoft.com/office/officeart/2005/8/layout/process1"/>
    <dgm:cxn modelId="{1FC6E63A-7CA1-45DF-A2D6-98779AA07E03}" type="presParOf" srcId="{1480A901-48A9-49C9-8F8B-633B0850801E}" destId="{7DB3F25D-B5BA-47E4-8A04-C82D4F8F32E3}" srcOrd="0" destOrd="0" presId="urn:microsoft.com/office/officeart/2005/8/layout/process1"/>
    <dgm:cxn modelId="{6D7DF27B-EFD0-45D9-AA9B-035D4F7615A1}" type="presParOf" srcId="{C5FAF18D-F6EE-4537-A010-08E9CC9D9DB7}" destId="{99D46F1F-4DD2-437A-BF7A-D289A688DB1B}" srcOrd="2" destOrd="0" presId="urn:microsoft.com/office/officeart/2005/8/layout/process1"/>
    <dgm:cxn modelId="{DD4F92F2-9E52-4E78-A3AE-795261B032F8}" type="presParOf" srcId="{C5FAF18D-F6EE-4537-A010-08E9CC9D9DB7}" destId="{AFEAD8A8-FCFE-4736-A8B6-315F6E7A74CD}" srcOrd="3" destOrd="0" presId="urn:microsoft.com/office/officeart/2005/8/layout/process1"/>
    <dgm:cxn modelId="{F1E3AF61-97F8-4787-BE26-2C354EFD1269}" type="presParOf" srcId="{AFEAD8A8-FCFE-4736-A8B6-315F6E7A74CD}" destId="{74484922-DB4B-450C-9923-0C810314A437}" srcOrd="0" destOrd="0" presId="urn:microsoft.com/office/officeart/2005/8/layout/process1"/>
    <dgm:cxn modelId="{F3E7B3EA-7A02-4132-BB4D-C5F668F82EFA}" type="presParOf" srcId="{C5FAF18D-F6EE-4537-A010-08E9CC9D9DB7}" destId="{01998334-F6ED-4290-BCDF-811EADF5EC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C34AF-4032-4A9F-9007-3018B76A312D}">
      <dsp:nvSpPr>
        <dsp:cNvPr id="0" name=""/>
        <dsp:cNvSpPr/>
      </dsp:nvSpPr>
      <dsp:spPr>
        <a:xfrm>
          <a:off x="3880535" y="1806"/>
          <a:ext cx="4929702" cy="868996"/>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1"/>
              </a:solidFill>
            </a:rPr>
            <a:t>Make GPUs easier to program</a:t>
          </a:r>
          <a:endParaRPr lang="en-US" sz="2000" kern="1200" dirty="0">
            <a:solidFill>
              <a:schemeClr val="bg1"/>
            </a:solidFill>
          </a:endParaRPr>
        </a:p>
      </dsp:txBody>
      <dsp:txXfrm>
        <a:off x="3922956" y="44227"/>
        <a:ext cx="4844860" cy="784154"/>
      </dsp:txXfrm>
    </dsp:sp>
    <dsp:sp modelId="{09C55513-ABDA-4101-BA18-B1E0991FC56F}">
      <dsp:nvSpPr>
        <dsp:cNvPr id="0" name=""/>
        <dsp:cNvSpPr/>
      </dsp:nvSpPr>
      <dsp:spPr>
        <a:xfrm>
          <a:off x="3880535" y="914252"/>
          <a:ext cx="4965576" cy="868996"/>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1"/>
              </a:solidFill>
            </a:rPr>
            <a:t>Improve platform performance and power</a:t>
          </a:r>
          <a:endParaRPr lang="en-US" sz="2000" kern="1200" dirty="0">
            <a:solidFill>
              <a:schemeClr val="bg1"/>
            </a:solidFill>
          </a:endParaRPr>
        </a:p>
      </dsp:txBody>
      <dsp:txXfrm>
        <a:off x="3922956" y="956673"/>
        <a:ext cx="4880734" cy="784154"/>
      </dsp:txXfrm>
    </dsp:sp>
    <dsp:sp modelId="{BFBCB1C2-D3BC-4B37-9647-E52329BF61E7}">
      <dsp:nvSpPr>
        <dsp:cNvPr id="0" name=""/>
        <dsp:cNvSpPr/>
      </dsp:nvSpPr>
      <dsp:spPr>
        <a:xfrm>
          <a:off x="3880535" y="1826698"/>
          <a:ext cx="4947662" cy="868996"/>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1"/>
              </a:solidFill>
            </a:rPr>
            <a:t>Enable GPUs to solve new problems</a:t>
          </a:r>
          <a:endParaRPr lang="en-US" sz="2000" kern="1200" dirty="0">
            <a:solidFill>
              <a:schemeClr val="bg1"/>
            </a:solidFill>
          </a:endParaRPr>
        </a:p>
      </dsp:txBody>
      <dsp:txXfrm>
        <a:off x="3922956" y="1869119"/>
        <a:ext cx="4862820" cy="784154"/>
      </dsp:txXfrm>
    </dsp:sp>
    <dsp:sp modelId="{F620BE13-6232-4FC2-8AC4-76DDD5A14946}">
      <dsp:nvSpPr>
        <dsp:cNvPr id="0" name=""/>
        <dsp:cNvSpPr/>
      </dsp:nvSpPr>
      <dsp:spPr>
        <a:xfrm>
          <a:off x="3880535" y="2739144"/>
          <a:ext cx="4955084" cy="868996"/>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dirty="0" smtClean="0">
              <a:solidFill>
                <a:schemeClr val="bg1"/>
              </a:solidFill>
            </a:rPr>
            <a:t>Improve quality of service</a:t>
          </a:r>
          <a:endParaRPr lang="en-US" sz="2000" kern="1200" dirty="0">
            <a:solidFill>
              <a:schemeClr val="bg1"/>
            </a:solidFill>
          </a:endParaRPr>
        </a:p>
      </dsp:txBody>
      <dsp:txXfrm>
        <a:off x="3922956" y="2781565"/>
        <a:ext cx="4870242" cy="784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25818-0BB1-4F3D-B288-83B5D7D4C288}">
      <dsp:nvSpPr>
        <dsp:cNvPr id="0" name=""/>
        <dsp:cNvSpPr/>
      </dsp:nvSpPr>
      <dsp:spPr>
        <a:xfrm>
          <a:off x="2" y="664480"/>
          <a:ext cx="1172802" cy="802636"/>
        </a:xfrm>
        <a:prstGeom prst="roundRect">
          <a:avLst>
            <a:gd name="adj" fmla="val 10000"/>
          </a:avLst>
        </a:prstGeom>
        <a:solidFill>
          <a:srgbClr val="7030A0"/>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Video Decode (CPU-only)</a:t>
          </a:r>
          <a:endParaRPr lang="en-US" sz="1400" kern="1200" dirty="0"/>
        </a:p>
      </dsp:txBody>
      <dsp:txXfrm>
        <a:off x="23510" y="687988"/>
        <a:ext cx="1125786" cy="755620"/>
      </dsp:txXfrm>
    </dsp:sp>
    <dsp:sp modelId="{1480A901-48A9-49C9-8F8B-633B0850801E}">
      <dsp:nvSpPr>
        <dsp:cNvPr id="0" name=""/>
        <dsp:cNvSpPr/>
      </dsp:nvSpPr>
      <dsp:spPr>
        <a:xfrm rot="21551184">
          <a:off x="1291052" y="908583"/>
          <a:ext cx="250737" cy="290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291056" y="967288"/>
        <a:ext cx="175516" cy="174512"/>
      </dsp:txXfrm>
    </dsp:sp>
    <dsp:sp modelId="{99D46F1F-4DD2-437A-BF7A-D289A688DB1B}">
      <dsp:nvSpPr>
        <dsp:cNvPr id="0" name=""/>
        <dsp:cNvSpPr/>
      </dsp:nvSpPr>
      <dsp:spPr>
        <a:xfrm>
          <a:off x="1645846" y="641107"/>
          <a:ext cx="1172802" cy="802636"/>
        </a:xfrm>
        <a:prstGeom prst="roundRect">
          <a:avLst>
            <a:gd name="adj" fmla="val 10000"/>
          </a:avLst>
        </a:prstGeom>
        <a:gradFill rotWithShape="0">
          <a:gsLst>
            <a:gs pos="30000">
              <a:srgbClr val="7030A0"/>
            </a:gs>
            <a:gs pos="67000">
              <a:schemeClr val="accent3"/>
            </a:gs>
            <a:gs pos="100000">
              <a:schemeClr val="accent1">
                <a:tint val="23500"/>
                <a:satMod val="160000"/>
              </a:schemeClr>
            </a:gs>
          </a:gsLst>
          <a:lin ang="5400000" scaled="0"/>
        </a:gra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Video Processing</a:t>
          </a:r>
        </a:p>
        <a:p>
          <a:pPr lvl="0" algn="ctr" defTabSz="622300">
            <a:lnSpc>
              <a:spcPct val="90000"/>
            </a:lnSpc>
            <a:spcBef>
              <a:spcPct val="0"/>
            </a:spcBef>
            <a:spcAft>
              <a:spcPct val="35000"/>
            </a:spcAft>
          </a:pPr>
          <a:r>
            <a:rPr lang="en-US" sz="1400" kern="1200" dirty="0" smtClean="0"/>
            <a:t>(CPU/GPU)</a:t>
          </a:r>
          <a:endParaRPr lang="en-US" sz="1400" kern="1200" dirty="0"/>
        </a:p>
      </dsp:txBody>
      <dsp:txXfrm>
        <a:off x="1669354" y="664615"/>
        <a:ext cx="1125786" cy="755620"/>
      </dsp:txXfrm>
    </dsp:sp>
    <dsp:sp modelId="{AFEAD8A8-FCFE-4736-A8B6-315F6E7A74CD}">
      <dsp:nvSpPr>
        <dsp:cNvPr id="0" name=""/>
        <dsp:cNvSpPr/>
      </dsp:nvSpPr>
      <dsp:spPr>
        <a:xfrm rot="21992">
          <a:off x="2929135" y="902205"/>
          <a:ext cx="234240" cy="290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929136" y="960151"/>
        <a:ext cx="163968" cy="174512"/>
      </dsp:txXfrm>
    </dsp:sp>
    <dsp:sp modelId="{01998334-F6ED-4290-BCDF-811EADF5EC71}">
      <dsp:nvSpPr>
        <dsp:cNvPr id="0" name=""/>
        <dsp:cNvSpPr/>
      </dsp:nvSpPr>
      <dsp:spPr>
        <a:xfrm>
          <a:off x="3260603" y="651437"/>
          <a:ext cx="1172802" cy="802636"/>
        </a:xfrm>
        <a:prstGeom prst="roundRect">
          <a:avLst>
            <a:gd name="adj" fmla="val 10000"/>
          </a:avLst>
        </a:prstGeom>
        <a:solidFill>
          <a:schemeClr val="accent3"/>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Video Render (GPU-only)</a:t>
          </a:r>
          <a:endParaRPr lang="en-US" sz="1400" kern="1200" dirty="0"/>
        </a:p>
      </dsp:txBody>
      <dsp:txXfrm>
        <a:off x="3284111" y="674945"/>
        <a:ext cx="1125786" cy="7556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fontAlgn="auto">
              <a:spcBef>
                <a:spcPts val="0"/>
              </a:spcBef>
              <a:spcAft>
                <a:spcPts val="0"/>
              </a:spcAft>
              <a:defRPr sz="1300" smtClean="0">
                <a:latin typeface="+mn-lt"/>
                <a:cs typeface="+mn-cs"/>
              </a:defRPr>
            </a:lvl1pPr>
          </a:lstStyle>
          <a:p>
            <a:pPr>
              <a:defRPr/>
            </a:pPr>
            <a:fld id="{9B0EDDA6-E6FD-48A2-8555-08C0D029C234}" type="datetimeFigureOut">
              <a:rPr lang="en-US"/>
              <a:pPr>
                <a:defRPr/>
              </a:pPr>
              <a:t>11/7/2012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fontAlgn="auto">
              <a:spcBef>
                <a:spcPts val="0"/>
              </a:spcBef>
              <a:spcAft>
                <a:spcPts val="0"/>
              </a:spcAft>
              <a:defRPr sz="1300" smtClean="0">
                <a:latin typeface="+mn-lt"/>
                <a:cs typeface="+mn-cs"/>
              </a:defRPr>
            </a:lvl1pPr>
          </a:lstStyle>
          <a:p>
            <a:pPr>
              <a:defRPr/>
            </a:pPr>
            <a:fld id="{FFAA41FD-035C-46C9-8DA3-43661F45CB72}" type="slidenum">
              <a:rPr lang="en-US"/>
              <a:pPr>
                <a:defRPr/>
              </a:pPr>
              <a:t>‹#›</a:t>
            </a:fld>
            <a:endParaRPr lang="en-US"/>
          </a:p>
        </p:txBody>
      </p:sp>
    </p:spTree>
    <p:extLst>
      <p:ext uri="{BB962C8B-B14F-4D97-AF65-F5344CB8AC3E}">
        <p14:creationId xmlns:p14="http://schemas.microsoft.com/office/powerpoint/2010/main" val="346351597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informit.com/guides/content.aspx?g=cplusplus&amp;seqNum=469"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HSA, there is an alternate path to the accelerators in the system, besides the legacy driver</a:t>
            </a:r>
            <a:r>
              <a:rPr lang="en-US" baseline="0" dirty="0" smtClean="0"/>
              <a:t> model.</a:t>
            </a:r>
          </a:p>
          <a:p>
            <a:r>
              <a:rPr lang="en-US" baseline="0" dirty="0" smtClean="0"/>
              <a:t>We are moving beyond the platform architecture of the last 25 years, to unlock software innovation for modern workloads.</a:t>
            </a:r>
          </a:p>
          <a:p>
            <a:r>
              <a:rPr lang="en-US" baseline="0" dirty="0" smtClean="0"/>
              <a:t>Applications will be able to deliver work *directly* to the queues fetched by the parallel processor in the GPU.</a:t>
            </a:r>
          </a:p>
          <a:p>
            <a:r>
              <a:rPr lang="en-US" baseline="0" dirty="0" smtClean="0"/>
              <a:t>We abstract the parallel processor with a new virtual ISA, called HSAIL. A low level IL that allows multiple hardware vendors to continue to innovate within a standard platform. There is a “finalizer” between the HSAIL generated by the high level compiler and the GPU ISA. The architecture supports the finalizer being run at multiple possible times: at run time, install time or compile time, depending on the target platform.</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049034A-F7F8-456A-8D95-3DE97560FB4A}" type="slidenum">
              <a:rPr lang="en-US" smtClean="0"/>
              <a:pPr/>
              <a:t>13</a:t>
            </a:fld>
            <a:endParaRPr lang="en-US" dirty="0"/>
          </a:p>
        </p:txBody>
      </p:sp>
    </p:spTree>
    <p:extLst>
      <p:ext uri="{BB962C8B-B14F-4D97-AF65-F5344CB8AC3E}">
        <p14:creationId xmlns:p14="http://schemas.microsoft.com/office/powerpoint/2010/main" val="3472411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in </a:t>
            </a:r>
            <a:r>
              <a:rPr lang="en-US" dirty="0" err="1" smtClean="0"/>
              <a:t>Kaveri</a:t>
            </a:r>
            <a:r>
              <a:rPr lang="en-US" dirty="0" smtClean="0"/>
              <a:t>/Thebe, gL2 was private</a:t>
            </a:r>
            <a:r>
              <a:rPr lang="en-US" baseline="0" dirty="0" smtClean="0"/>
              <a:t> cache. In CZ, gL2 becomes part of the coherence protocol on Onion3. Please explain the problem and advantage gained with this big step, e.g. what we had to do in </a:t>
            </a:r>
            <a:r>
              <a:rPr lang="en-US" dirty="0" err="1" smtClean="0"/>
              <a:t>Kaveri</a:t>
            </a:r>
            <a:r>
              <a:rPr lang="en-US" dirty="0" smtClean="0"/>
              <a:t>/Thebe due to the gL2 being a private cache</a:t>
            </a:r>
            <a:r>
              <a:rPr lang="en-US" baseline="0" dirty="0" smtClean="0"/>
              <a:t> and what are we gaining in CZ with this big advance in gL2. Are slides on Pages 30-32 meant for it? </a:t>
            </a:r>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TextEdit="1"/>
          </p:cNvSpPr>
          <p:nvPr>
            <p:ph type="sldImg"/>
          </p:nvPr>
        </p:nvSpPr>
        <p:spPr bwMode="auto">
          <a:xfrm>
            <a:off x="1258888" y="722313"/>
            <a:ext cx="4800600" cy="3600450"/>
          </a:xfrm>
          <a:noFill/>
          <a:ln>
            <a:solidFill>
              <a:srgbClr val="000000"/>
            </a:solidFill>
            <a:miter lim="800000"/>
            <a:headEnd/>
            <a:tailEnd/>
          </a:ln>
        </p:spPr>
      </p:sp>
      <p:sp>
        <p:nvSpPr>
          <p:cNvPr id="21506" name="Rectangle 3"/>
          <p:cNvSpPr>
            <a:spLocks noGrp="1"/>
          </p:cNvSpPr>
          <p:nvPr>
            <p:ph type="body" idx="1"/>
          </p:nvPr>
        </p:nvSpPr>
        <p:spPr>
          <a:noFill/>
          <a:ln/>
        </p:spPr>
        <p:txBody>
          <a:bodyPr lIns="96634" tIns="48317" rIns="96634" bIns="48317"/>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TextEdit="1"/>
          </p:cNvSpPr>
          <p:nvPr>
            <p:ph type="sldImg"/>
          </p:nvPr>
        </p:nvSpPr>
        <p:spPr bwMode="auto">
          <a:xfrm>
            <a:off x="1258888" y="722313"/>
            <a:ext cx="4800600" cy="3600450"/>
          </a:xfrm>
          <a:noFill/>
          <a:ln>
            <a:solidFill>
              <a:srgbClr val="000000"/>
            </a:solidFill>
            <a:miter lim="800000"/>
            <a:headEnd/>
            <a:tailEnd/>
          </a:ln>
        </p:spPr>
      </p:sp>
      <p:sp>
        <p:nvSpPr>
          <p:cNvPr id="51203"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bwMode="auto">
          <a:xfrm>
            <a:off x="1258888" y="722313"/>
            <a:ext cx="4800600" cy="3600450"/>
          </a:xfrm>
          <a:noFill/>
          <a:ln>
            <a:solidFill>
              <a:srgbClr val="000000"/>
            </a:solidFill>
            <a:miter lim="800000"/>
            <a:headEnd/>
            <a:tailEnd/>
          </a:ln>
        </p:spPr>
      </p:sp>
      <p:sp>
        <p:nvSpPr>
          <p:cNvPr id="83971" name="Rectangle 3"/>
          <p:cNvSpPr>
            <a:spLocks noGrp="1"/>
          </p:cNvSpPr>
          <p:nvPr>
            <p:ph type="body" idx="1"/>
          </p:nvPr>
        </p:nvSpPr>
        <p:spPr>
          <a:noFill/>
          <a:ln/>
        </p:spPr>
        <p:txBody>
          <a:bodyPr/>
          <a:lstStyle/>
          <a:p>
            <a:r>
              <a:rPr lang="en-US" sz="1200" b="0" i="0" u="none" strike="noStrike" kern="1200" baseline="0" dirty="0" smtClean="0">
                <a:solidFill>
                  <a:schemeClr val="tx1"/>
                </a:solidFill>
                <a:latin typeface="+mn-lt"/>
                <a:ea typeface="+mn-ea"/>
                <a:cs typeface="+mn-cs"/>
              </a:rPr>
              <a:t>Onion3 supports read responses in the downstream direction only. </a:t>
            </a:r>
          </a:p>
          <a:p>
            <a:r>
              <a:rPr lang="en-US" sz="1200" b="0" i="0" u="none" strike="noStrike" kern="1200" baseline="0" dirty="0" smtClean="0">
                <a:solidFill>
                  <a:schemeClr val="tx1"/>
                </a:solidFill>
                <a:latin typeface="+mn-lt"/>
                <a:ea typeface="+mn-ea"/>
                <a:cs typeface="+mn-cs"/>
              </a:rPr>
              <a:t>Two read responses, or a read response and a probe response, may be returned in response to an upstream read request. If two read responses are received, one will be from DRAM (carrying stale data) and one from the </a:t>
            </a:r>
            <a:r>
              <a:rPr lang="en-US" sz="1200" b="0" i="0" u="none" strike="noStrike" kern="1200" baseline="0" dirty="0" err="1" smtClean="0">
                <a:solidFill>
                  <a:schemeClr val="tx1"/>
                </a:solidFill>
                <a:latin typeface="+mn-lt"/>
                <a:ea typeface="+mn-ea"/>
                <a:cs typeface="+mn-cs"/>
              </a:rPr>
              <a:t>node‟s</a:t>
            </a:r>
            <a:r>
              <a:rPr lang="en-US" sz="1200" b="0" i="0" u="none" strike="noStrike" kern="1200" baseline="0" dirty="0" smtClean="0">
                <a:solidFill>
                  <a:schemeClr val="tx1"/>
                </a:solidFill>
                <a:latin typeface="+mn-lt"/>
                <a:ea typeface="+mn-ea"/>
                <a:cs typeface="+mn-cs"/>
              </a:rPr>
              <a:t> caches (carrying true data); the Probe bit will be set in the read response carrying the true data. </a:t>
            </a:r>
          </a:p>
          <a:p>
            <a:r>
              <a:rPr lang="en-US" sz="1200" b="0" i="0" u="none" strike="noStrike" kern="1200" baseline="0" dirty="0" smtClean="0">
                <a:solidFill>
                  <a:schemeClr val="tx1"/>
                </a:solidFill>
                <a:latin typeface="+mn-lt"/>
                <a:ea typeface="+mn-ea"/>
                <a:cs typeface="+mn-cs"/>
              </a:rPr>
              <a:t>If a read response is received with its Comp bit set, the response is complete; there will not be an additional read or probe response sent downstream for this read request. </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Please explain the</a:t>
            </a:r>
            <a:r>
              <a:rPr lang="en-US" baseline="0" dirty="0" smtClean="0"/>
              <a:t> motivation for the IOMMU, the problems it resolves and the value it provides.</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TextEdit="1"/>
          </p:cNvSpPr>
          <p:nvPr>
            <p:ph type="sldImg"/>
          </p:nvPr>
        </p:nvSpPr>
        <p:spPr bwMode="auto">
          <a:xfrm>
            <a:off x="1257300" y="719138"/>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Rectangle 3"/>
          <p:cNvSpPr>
            <a:spLocks noGrp="1"/>
          </p:cNvSpPr>
          <p:nvPr>
            <p:ph type="body" idx="1"/>
          </p:nvPr>
        </p:nvSpPr>
        <p:spPr bwMode="auto">
          <a:xfrm>
            <a:off x="731839" y="4560889"/>
            <a:ext cx="585152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Please explain how</a:t>
            </a:r>
            <a:r>
              <a:rPr lang="en-US" baseline="0" dirty="0" smtClean="0"/>
              <a:t> applications run in </a:t>
            </a:r>
            <a:r>
              <a:rPr lang="en-US" baseline="0" dirty="0" err="1" smtClean="0"/>
              <a:t>gVa</a:t>
            </a:r>
            <a:r>
              <a:rPr lang="en-US" baseline="0" dirty="0" smtClean="0"/>
              <a:t> space, the Guest OS in guest physical address space and Hypervisor in System physical address space and how we move from </a:t>
            </a:r>
            <a:r>
              <a:rPr lang="en-US" baseline="0" dirty="0" err="1" smtClean="0"/>
              <a:t>gVa</a:t>
            </a:r>
            <a:r>
              <a:rPr lang="en-US" baseline="0" dirty="0" smtClean="0"/>
              <a:t> -&gt; </a:t>
            </a:r>
            <a:r>
              <a:rPr lang="en-US" baseline="0" dirty="0" err="1" smtClean="0"/>
              <a:t>gPa</a:t>
            </a:r>
            <a:r>
              <a:rPr lang="en-US" baseline="0" dirty="0" smtClean="0"/>
              <a:t> -&gt;</a:t>
            </a:r>
            <a:r>
              <a:rPr lang="en-US" baseline="0" dirty="0" err="1" smtClean="0"/>
              <a:t>sPa</a:t>
            </a:r>
            <a:r>
              <a:rPr lang="en-US" baseline="0" dirty="0" smtClean="0"/>
              <a:t> by having IOMMUv2 support nested paging.</a:t>
            </a: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5693BAC-B814-4190-AC11-A8C9AA508638}"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ATS – Address Translation Services (PCI interface)</a:t>
            </a:r>
          </a:p>
          <a:p>
            <a:r>
              <a:rPr lang="en-US" dirty="0" smtClean="0"/>
              <a:t>PRI – Page Request Interface (PCI interface)</a:t>
            </a:r>
          </a:p>
          <a:p>
            <a:r>
              <a:rPr lang="en-US" dirty="0" smtClean="0"/>
              <a:t>PPR – Peripheral</a:t>
            </a:r>
            <a:r>
              <a:rPr lang="en-US" baseline="0" dirty="0" smtClean="0"/>
              <a:t> Page Request (IOMMU interface)</a:t>
            </a:r>
          </a:p>
          <a:p>
            <a:r>
              <a:rPr lang="en-US" baseline="0" dirty="0" smtClean="0"/>
              <a:t>CMD – Command queue (IOMMU interface)</a:t>
            </a:r>
          </a:p>
          <a:p>
            <a:r>
              <a:rPr lang="en-US" baseline="0" dirty="0" smtClean="0"/>
              <a:t>Event – Event log (IOMMU interface)</a:t>
            </a:r>
          </a:p>
          <a:p>
            <a:r>
              <a:rPr lang="en-US" baseline="0" dirty="0" smtClean="0"/>
              <a:t>RAM – system memory</a:t>
            </a:r>
          </a:p>
          <a:p>
            <a:r>
              <a:rPr lang="en-US" baseline="0" dirty="0" smtClean="0"/>
              <a:t>SW – software (operating system or hypervisor)</a:t>
            </a:r>
          </a:p>
          <a:p>
            <a:endParaRPr lang="en-US" dirty="0" smtClean="0"/>
          </a:p>
          <a:p>
            <a:pPr lvl="1"/>
            <a:r>
              <a:rPr lang="en-US" sz="1300" dirty="0"/>
              <a:t>Servicing of page faults (and other memory faults) encountered by the GPU is requested via the IOMMUv2.</a:t>
            </a:r>
          </a:p>
          <a:p>
            <a:pPr lvl="1"/>
            <a:r>
              <a:rPr lang="en-US" sz="1300" dirty="0"/>
              <a:t>The system-level sequence of steps in servicing a GPU page fault is as follows:</a:t>
            </a:r>
          </a:p>
          <a:p>
            <a:pPr lvl="1"/>
            <a:r>
              <a:rPr lang="en-US" sz="1300" dirty="0"/>
              <a:t>1. GPU detects TLB miss</a:t>
            </a:r>
          </a:p>
          <a:p>
            <a:pPr lvl="1"/>
            <a:r>
              <a:rPr lang="en-US" sz="1300" dirty="0"/>
              <a:t>2. GPU sends translation (ATS) request to IOMMUv2</a:t>
            </a:r>
          </a:p>
          <a:p>
            <a:pPr lvl="1"/>
            <a:r>
              <a:rPr lang="en-US" sz="1300" dirty="0"/>
              <a:t>3. IOMMUv2 sends ATS response to GPU</a:t>
            </a:r>
          </a:p>
          <a:p>
            <a:pPr lvl="1"/>
            <a:r>
              <a:rPr lang="en-US" sz="1300" dirty="0"/>
              <a:t>4. If ATS response indicates a translation failure:</a:t>
            </a:r>
          </a:p>
          <a:p>
            <a:pPr lvl="1"/>
            <a:r>
              <a:rPr lang="en-US" sz="1300" dirty="0"/>
              <a:t>(a) GPU sends fault handling (PRI) request to IOMMUv2</a:t>
            </a:r>
          </a:p>
          <a:p>
            <a:pPr lvl="1"/>
            <a:r>
              <a:rPr lang="en-US" sz="1300" dirty="0"/>
              <a:t>(b) IOMMUv2 triggers fault handling request to IOMMUv2 driver</a:t>
            </a:r>
          </a:p>
          <a:p>
            <a:pPr lvl="1"/>
            <a:r>
              <a:rPr lang="en-US" sz="1300" dirty="0"/>
              <a:t>(c) IOMMUv2 driver requests fault handling from OS memory manager</a:t>
            </a:r>
          </a:p>
          <a:p>
            <a:pPr lvl="1"/>
            <a:r>
              <a:rPr lang="en-US" sz="1300" dirty="0"/>
              <a:t>(d) OS performs necessary steps to handle fault</a:t>
            </a:r>
          </a:p>
          <a:p>
            <a:pPr lvl="1"/>
            <a:r>
              <a:rPr lang="en-US" sz="1300" dirty="0"/>
              <a:t>(e) OS signals fault handling completion to IOMMUv2 driver</a:t>
            </a:r>
          </a:p>
          <a:p>
            <a:pPr lvl="1"/>
            <a:r>
              <a:rPr lang="en-US" sz="1300" dirty="0"/>
              <a:t>(f) IOMMUv2 driver signals IOMMUv2 of fault handling completion</a:t>
            </a:r>
          </a:p>
          <a:p>
            <a:pPr lvl="1"/>
            <a:r>
              <a:rPr lang="en-US" sz="1300" dirty="0"/>
              <a:t>(g) IOMMUv2 sends PRI response to GPU</a:t>
            </a:r>
          </a:p>
          <a:p>
            <a:pPr lvl="1"/>
            <a:r>
              <a:rPr lang="en-US" sz="1300" dirty="0"/>
              <a:t>5. GPU sends translation (ATS) request to IOMMUv2</a:t>
            </a:r>
          </a:p>
          <a:p>
            <a:pPr lvl="1"/>
            <a:r>
              <a:rPr lang="en-US" sz="1300" dirty="0"/>
              <a:t>6. This time around page is there, and IOMMUv2 sends the translated page back to the GPU.</a:t>
            </a:r>
            <a:endParaRPr lang="en-US" dirty="0"/>
          </a:p>
        </p:txBody>
      </p:sp>
      <p:sp>
        <p:nvSpPr>
          <p:cNvPr id="4" name="Slide Number Placeholder 3"/>
          <p:cNvSpPr>
            <a:spLocks noGrp="1"/>
          </p:cNvSpPr>
          <p:nvPr>
            <p:ph type="sldNum" sz="quarter" idx="10"/>
          </p:nvPr>
        </p:nvSpPr>
        <p:spPr/>
        <p:txBody>
          <a:bodyPr/>
          <a:lstStyle/>
          <a:p>
            <a:fld id="{35693BAC-B814-4190-AC11-A8C9AA508638}" type="slidenum">
              <a:rPr lang="en-US" smtClean="0"/>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if possible,</a:t>
            </a:r>
            <a:r>
              <a:rPr lang="en-US" baseline="0" dirty="0" smtClean="0"/>
              <a:t> explain which advances synchronization mechanism PCIe Atomics are resolving.</a:t>
            </a:r>
          </a:p>
          <a:p>
            <a:endParaRPr lang="en-US" baseline="0" dirty="0" smtClean="0"/>
          </a:p>
          <a:p>
            <a:endParaRPr lang="en-US" baseline="0" dirty="0" smtClean="0"/>
          </a:p>
          <a:p>
            <a:r>
              <a:rPr lang="en-US" sz="1300" dirty="0"/>
              <a:t>More generally the atomics on gpu enables the use of shared data structures in shared memory between different work-items!  The use of atomics also enables more efficient usage of shared memory in a </a:t>
            </a:r>
            <a:r>
              <a:rPr lang="en-US" sz="1300" dirty="0" err="1"/>
              <a:t>heterogenous</a:t>
            </a:r>
            <a:r>
              <a:rPr lang="en-US" sz="1300" dirty="0"/>
              <a:t> system between accelerator threads and scalar threads!  Things like allocation and </a:t>
            </a:r>
            <a:r>
              <a:rPr lang="en-US" sz="1300" dirty="0" err="1"/>
              <a:t>enqueue</a:t>
            </a:r>
            <a:r>
              <a:rPr lang="en-US" sz="1300" dirty="0"/>
              <a:t>/de-queue, message passing and so forth!  Locks that are enabled with simple fabric atomics are really a way to enable more advanced atomics!  For instance, simple allocation requires multiple atomics, is the space, and if so remove space, and advance a pointer without being interrupted.  </a:t>
            </a:r>
          </a:p>
          <a:p>
            <a:endParaRPr lang="en-US" sz="1300" dirty="0"/>
          </a:p>
          <a:p>
            <a:r>
              <a:rPr lang="en-US" sz="1300" dirty="0"/>
              <a:t>There are lots of usages of atomic ops, histogram (add) for example.  </a:t>
            </a:r>
            <a:r>
              <a:rPr lang="en-US" sz="1300" dirty="0" err="1"/>
              <a:t>Cmpswap</a:t>
            </a:r>
            <a:r>
              <a:rPr lang="en-US" sz="1300" dirty="0"/>
              <a:t> is probably the most common usage for locks etc… </a:t>
            </a:r>
          </a:p>
          <a:p>
            <a:r>
              <a:rPr lang="en-US" sz="1300" dirty="0"/>
              <a:t> </a:t>
            </a:r>
          </a:p>
          <a:p>
            <a:r>
              <a:rPr lang="en-US" sz="1300" u="sng" dirty="0">
                <a:hlinkClick r:id="rId3"/>
              </a:rPr>
              <a:t>http://www.informit.com/guides/content.aspx?g=cplusplus&amp;seqNum=469</a:t>
            </a:r>
            <a:endParaRPr lang="en-US" sz="1300" dirty="0"/>
          </a:p>
          <a:p>
            <a:endParaRPr lang="en-US" sz="1300" dirty="0"/>
          </a:p>
          <a:p>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35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37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CC4F1E5-4EC7-4208-B3E4-145A4E03A5F5}" type="slidenum">
              <a:rPr lang="en-US" smtClean="0"/>
              <a:pPr>
                <a:defRPr/>
              </a:pPr>
              <a:t>39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CC4F1E5-4EC7-4208-B3E4-145A4E03A5F5}" type="slidenum">
              <a:rPr lang="en-US" smtClean="0"/>
              <a:pPr>
                <a:defRPr/>
              </a:pPr>
              <a:t>41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a:t>
            </a:r>
            <a:endParaRPr lang="en-US" dirty="0"/>
          </a:p>
        </p:txBody>
      </p:sp>
      <p:sp>
        <p:nvSpPr>
          <p:cNvPr id="4" name="Slide Number Placeholder 3"/>
          <p:cNvSpPr>
            <a:spLocks noGrp="1"/>
          </p:cNvSpPr>
          <p:nvPr>
            <p:ph type="sldNum" sz="quarter" idx="10"/>
          </p:nvPr>
        </p:nvSpPr>
        <p:spPr/>
        <p:txBody>
          <a:bodyPr/>
          <a:lstStyle/>
          <a:p>
            <a:pPr>
              <a:defRPr/>
            </a:pPr>
            <a:fld id="{4CC4F1E5-4EC7-4208-B3E4-145A4E03A5F5}" type="slidenum">
              <a:rPr lang="en-US" smtClean="0"/>
              <a:pPr>
                <a:defRPr/>
              </a:pPr>
              <a:t>44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603" name="Slide Number Placeholder 3"/>
          <p:cNvSpPr txBox="1">
            <a:spLocks noGrp="1"/>
          </p:cNvSpPr>
          <p:nvPr/>
        </p:nvSpPr>
        <p:spPr bwMode="auto">
          <a:xfrm>
            <a:off x="4143375" y="9120189"/>
            <a:ext cx="3170238" cy="479425"/>
          </a:xfrm>
          <a:prstGeom prst="rect">
            <a:avLst/>
          </a:prstGeom>
          <a:noFill/>
          <a:ln>
            <a:miter lim="800000"/>
            <a:headEnd/>
            <a:tailEnd/>
          </a:ln>
        </p:spPr>
        <p:txBody>
          <a:bodyPr lIns="96653" tIns="48326" rIns="96653" bIns="48326" anchor="b"/>
          <a:lstStyle/>
          <a:p>
            <a:pPr algn="r">
              <a:defRPr/>
            </a:pPr>
            <a:fld id="{80F62DA5-4224-44AC-B57B-5CA9CF9BBC35}" type="slidenum">
              <a:rPr lang="en-US" sz="1300">
                <a:latin typeface="+mn-lt"/>
              </a:rPr>
              <a:pPr algn="r">
                <a:defRPr/>
              </a:pPr>
              <a:t>45</a:t>
            </a:fld>
            <a:endParaRPr lang="en-US" sz="1300">
              <a:latin typeface="+mn-l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603" name="Slide Number Placeholder 3"/>
          <p:cNvSpPr txBox="1">
            <a:spLocks noGrp="1"/>
          </p:cNvSpPr>
          <p:nvPr/>
        </p:nvSpPr>
        <p:spPr bwMode="auto">
          <a:xfrm>
            <a:off x="4143375" y="9120188"/>
            <a:ext cx="3170238" cy="479425"/>
          </a:xfrm>
          <a:prstGeom prst="rect">
            <a:avLst/>
          </a:prstGeom>
          <a:noFill/>
          <a:ln>
            <a:miter lim="800000"/>
            <a:headEnd/>
            <a:tailEnd/>
          </a:ln>
        </p:spPr>
        <p:txBody>
          <a:bodyPr lIns="96661" tIns="48331" rIns="96661" bIns="48331" anchor="b"/>
          <a:lstStyle/>
          <a:p>
            <a:pPr algn="r">
              <a:defRPr/>
            </a:pPr>
            <a:fld id="{80F62DA5-4224-44AC-B57B-5CA9CF9BBC35}" type="slidenum">
              <a:rPr lang="en-US" sz="1300">
                <a:latin typeface="+mn-lt"/>
              </a:rPr>
              <a:pPr algn="r">
                <a:defRPr/>
              </a:pPr>
              <a:t>47</a:t>
            </a:fld>
            <a:endParaRPr lang="en-US" sz="1300">
              <a:latin typeface="+mn-l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603" name="Slide Number Placeholder 3"/>
          <p:cNvSpPr txBox="1">
            <a:spLocks noGrp="1"/>
          </p:cNvSpPr>
          <p:nvPr/>
        </p:nvSpPr>
        <p:spPr bwMode="auto">
          <a:xfrm>
            <a:off x="4143375" y="9120188"/>
            <a:ext cx="3170238" cy="479425"/>
          </a:xfrm>
          <a:prstGeom prst="rect">
            <a:avLst/>
          </a:prstGeom>
          <a:noFill/>
          <a:ln>
            <a:miter lim="800000"/>
            <a:headEnd/>
            <a:tailEnd/>
          </a:ln>
        </p:spPr>
        <p:txBody>
          <a:bodyPr lIns="96661" tIns="48331" rIns="96661" bIns="48331" anchor="b"/>
          <a:lstStyle/>
          <a:p>
            <a:pPr algn="r">
              <a:defRPr/>
            </a:pPr>
            <a:fld id="{80F62DA5-4224-44AC-B57B-5CA9CF9BBC35}" type="slidenum">
              <a:rPr lang="en-US" sz="1300">
                <a:latin typeface="+mn-lt"/>
              </a:rPr>
              <a:pPr algn="r">
                <a:defRPr/>
              </a:pPr>
              <a:t>48</a:t>
            </a:fld>
            <a:endParaRPr lang="en-US" sz="1300">
              <a:latin typeface="+mn-l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51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Introduction: Market</a:t>
            </a:r>
            <a:r>
              <a:rPr lang="en-US" baseline="0" dirty="0" smtClean="0"/>
              <a:t> drivers for the HSA architecture: </a:t>
            </a:r>
          </a:p>
          <a:p>
            <a:endParaRPr lang="en-US" baseline="0" dirty="0" smtClean="0"/>
          </a:p>
          <a:p>
            <a:pPr defTabSz="966612">
              <a:defRPr/>
            </a:pPr>
            <a:r>
              <a:rPr lang="en-US" sz="1300" dirty="0"/>
              <a:t>	The computational capabilities for GPUs have grown at a rate greatly exceeding that of the corresponding CPU platforms. This growth, coupled with the explosion of the mobile computing market and the quality of user experience that GPUs provide, has pushed GPU technology to be a volume technology similar to x86 CPUs.</a:t>
            </a:r>
          </a:p>
          <a:p>
            <a:r>
              <a:rPr lang="en-US" dirty="0" smtClean="0"/>
              <a:t>	</a:t>
            </a:r>
          </a:p>
          <a:p>
            <a:r>
              <a:rPr lang="en-US" sz="1300" dirty="0"/>
              <a:t>	Industry has shifted from a focus on single-threaded performance to multi-threaded performance as we have hit the memory and power walls. The growth in parallelism can be witnessed in multiple ways. In the CPU realm, this discontinuity manifests itself in the</a:t>
            </a:r>
          </a:p>
          <a:p>
            <a:r>
              <a:rPr lang="en-US" sz="1300" dirty="0"/>
              <a:t>growth of multi-core CPUs. In the GPU realm, it manifests itself in a dramatic increase in the number of SIMD vector units in the GPU. As the degree of concurrency increases, the demand on memory bandwidth and communication latency increases. Although memory bandwidth has improved, it is on a much less aggressive curve than the compute throughput it must serve. Similarly, as the number of compute cores increases, the latency for them to intercommunicate and collaborate to do work becomes more of a hurdle.</a:t>
            </a:r>
          </a:p>
          <a:p>
            <a:endParaRPr lang="en-US" dirty="0" smtClean="0"/>
          </a:p>
          <a:p>
            <a:r>
              <a:rPr lang="en-US" sz="1300" dirty="0"/>
              <a:t>	Power-constrained, high density computation is a realm where GPUs excel. GPUs deploy advanced techniques to optimize the use of memory bandwidth and to hide latency and offers exemplary performance per dollar and performance per watt.</a:t>
            </a:r>
          </a:p>
          <a:p>
            <a:endParaRPr lang="en-US" sz="1300" dirty="0"/>
          </a:p>
          <a:p>
            <a:r>
              <a:rPr lang="en-US" sz="1300" dirty="0"/>
              <a:t>	Unfortunately, some of this gain comes at the cost of making the GPU more difficult to program. HSA is targeted at removing the programmability barrier, reducing the latency of communication between CPU and GPU, and opening up the GPU as a programming platform for a wider range of applications.</a:t>
            </a:r>
          </a:p>
          <a:p>
            <a:endParaRPr lang="en-US" sz="1300" dirty="0"/>
          </a:p>
          <a:p>
            <a:r>
              <a:rPr lang="en-US" sz="1300" dirty="0"/>
              <a:t>	The most significant driving force behind the growth of the GPUs is  the growth of mobile and consumer-oriented devices. In this</a:t>
            </a:r>
          </a:p>
          <a:p>
            <a:r>
              <a:rPr lang="en-US" sz="1300" dirty="0"/>
              <a:t>space, product value is equal to the user experience that a device provides. The focus on compute for the consumer combined with ubiquitous network connectivity has fueled a corresponding growth in media rich applications. This is where GPUs excel. They are optimized for the computing needs of such environments. However, due to fact that GPUs do not have as rich a programming ecosystem as CPUs, their use has been limited to 3D graphics and a few leading edge multimedia applications, which are already accustomed to dealing with graphics and video APIs. HSA is an enabler to extend the GPU a to wider range of applications and environments and unleash true heterogeneous computing.</a:t>
            </a:r>
          </a:p>
          <a:p>
            <a:endParaRPr lang="en-US" sz="1300" dirty="0"/>
          </a:p>
          <a:p>
            <a:r>
              <a:rPr lang="en-US" sz="1300" dirty="0"/>
              <a:t> 	The core of the HSA strategy is to create a unified single programming platform to provide a strong foundation for development in languages, frameworks, and applications that exploit parallelism. HSA will enable a single application to be written so that it runs on a wide range of platforms using both the GPU and CPU components.</a:t>
            </a:r>
            <a:endParaRPr lang="en-US" dirty="0" smtClean="0"/>
          </a:p>
          <a:p>
            <a:endParaRPr lang="en-US" dirty="0" smtClean="0"/>
          </a:p>
          <a:p>
            <a:r>
              <a:rPr lang="en-US" dirty="0" smtClean="0"/>
              <a:t>	The</a:t>
            </a:r>
            <a:r>
              <a:rPr lang="en-US" baseline="0" dirty="0" smtClean="0"/>
              <a:t> goals of the HAS architecture are:</a:t>
            </a:r>
            <a:endParaRPr lang="en-US" dirty="0" smtClean="0"/>
          </a:p>
          <a:p>
            <a:r>
              <a:rPr lang="en-US" dirty="0" smtClean="0"/>
              <a:t>Easier</a:t>
            </a:r>
            <a:r>
              <a:rPr lang="en-US" baseline="0" dirty="0" smtClean="0"/>
              <a:t> to program : Close to how developers program multi-core CPUs today.</a:t>
            </a:r>
          </a:p>
          <a:p>
            <a:r>
              <a:rPr lang="en-US" baseline="0" dirty="0" smtClean="0"/>
              <a:t>Platform </a:t>
            </a:r>
            <a:r>
              <a:rPr lang="en-US" baseline="0" dirty="0" err="1" smtClean="0"/>
              <a:t>perf</a:t>
            </a:r>
            <a:r>
              <a:rPr lang="en-US" baseline="0" dirty="0" smtClean="0"/>
              <a:t> and power : Remove copies and others.</a:t>
            </a:r>
          </a:p>
          <a:p>
            <a:r>
              <a:rPr lang="en-US" baseline="0" dirty="0" smtClean="0"/>
              <a:t>New Problems : Beyond simple gridded matrix multiplies</a:t>
            </a:r>
          </a:p>
          <a:p>
            <a:r>
              <a:rPr lang="en-US" baseline="0" dirty="0" smtClean="0"/>
              <a:t>Improve Quality of Service : </a:t>
            </a:r>
            <a:r>
              <a:rPr lang="en-US" baseline="0" dirty="0" err="1" smtClean="0"/>
              <a:t>Pageable</a:t>
            </a:r>
            <a:r>
              <a:rPr lang="en-US" baseline="0" dirty="0" smtClean="0"/>
              <a:t> virtual memory and context switching.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30985BAA-2C86-408B-9BD4-F9A41CE6C6DD}"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smtClean="0"/>
          </a:p>
          <a:p>
            <a:r>
              <a:rPr lang="en-US" sz="1300" dirty="0"/>
              <a:t>Unified Address Space (explain what are the problems unified address space is resolving):</a:t>
            </a:r>
          </a:p>
          <a:p>
            <a:r>
              <a:rPr lang="en-US" sz="1300" dirty="0"/>
              <a:t>	AMD HSA defines a unified address space across the CPU and the GPU devices. All HSA devices will support virtual address translation: a pointer can be freely passed between devices and HSA will ensure that the virtual address pointers resolve to the same physical address. In the HSA-compliant system, the unified address space includes discrete GPU devices in addition to Fusion devices.</a:t>
            </a:r>
          </a:p>
          <a:p>
            <a:endParaRPr lang="en-US" sz="1300" dirty="0"/>
          </a:p>
          <a:p>
            <a:r>
              <a:rPr lang="en-US" sz="1300" dirty="0"/>
              <a:t>	To enable the unified address space, AMD's IOMMUv2 supports full x86 page tables to allow x86 user code and GPU user code to share the same page tables. Each GPU context corresponds to a standard x86 user (or supervisor) context, and each GPU context participates fully in paging translations and protections. </a:t>
            </a:r>
          </a:p>
          <a:p>
            <a:endParaRPr lang="en-US" sz="1300" dirty="0"/>
          </a:p>
          <a:p>
            <a:r>
              <a:rPr lang="en-US" sz="1300" dirty="0"/>
              <a:t>	The unified address space removes the need for the programmer to copy data between different device memory spaces programmers can simply pass pointers back and forth without concern for device boundaries. Programmers need not write the copy code, nor debug the failures when the copies are coded incorrectly. Additionally, removing the copies improves performance by reducing memory bandwidth consumption and avoiding busying devices with copying.  Moreover, this feature removes the need for the compute kernel to be specifically aware where it will execute - compute kernels can be dynamically scheduled onto the available CPU or GPU devices in the system.</a:t>
            </a:r>
          </a:p>
          <a:p>
            <a:endParaRPr lang="en-US" sz="1300" dirty="0"/>
          </a:p>
          <a:p>
            <a:r>
              <a:rPr lang="en-US" sz="1300" dirty="0"/>
              <a:t>	Finally, the unified address space allows both the CPU and the GPU to access a single large address space. This is a substantial improvement from today's discrete GPU devices which can typically only address the memory on the graphics board, which is a fraction of the total memory available in the system. As a specific example, a 2010 high-end GPU can address only 2GB of memory while a high-end CPU system typically has 8GB or more of physical memory. For many realistic problem sizes, GPGPU programmers have to partition the problem to t in the limited discrete address space and suffer the performance from copying the relevant data between the address spaces to swap the different parts of the problem. HSA will remove this burden and improve performance.</a:t>
            </a:r>
          </a:p>
          <a:p>
            <a:endParaRPr lang="en-US" sz="1300" dirty="0"/>
          </a:p>
          <a:p>
            <a:r>
              <a:rPr lang="en-US" sz="1300" dirty="0"/>
              <a:t>Program-visible Coherence Properties (explain what are the problems coherent memory model is resolving):</a:t>
            </a:r>
          </a:p>
          <a:p>
            <a:r>
              <a:rPr lang="en-US" sz="1300" dirty="0"/>
              <a:t>	AMD HSA provides a coherent memory model for all HSA heaps. For example, the CPU can write to a block of memory and then access that memory from the GPU device, without having to explicitly synchronize or flush the caches to make the write visible. Likewise, CPU accesses are coherent with the GPU writes. Coherency enables HSA to generate the correct answer even when the task is executed by different</a:t>
            </a:r>
          </a:p>
          <a:p>
            <a:r>
              <a:rPr lang="en-US" sz="1300" dirty="0"/>
              <a:t>devices in the system. Coherency allows the system to support fine-grained communication between devices without requiring heavy-weight explicit cache flushes and synchronization operations.</a:t>
            </a:r>
          </a:p>
          <a:p>
            <a:endParaRPr lang="en-US" sz="1300" dirty="0"/>
          </a:p>
          <a:p>
            <a:endParaRPr lang="en-US" sz="1300" dirty="0"/>
          </a:p>
          <a:p>
            <a:r>
              <a:rPr lang="en-US" sz="1300" dirty="0"/>
              <a:t>Queuing and the HSA Library:</a:t>
            </a:r>
          </a:p>
          <a:p>
            <a:r>
              <a:rPr lang="en-US" sz="1300" dirty="0"/>
              <a:t>HSA includes a library which supports the interface between the task parallel language and the underlying HSA devices. Most developers will not call these functions directly; rather, they will code in a task programming language or task programming extension, and the task programming library will make calls into the HSA library for:</a:t>
            </a:r>
          </a:p>
          <a:p>
            <a:endParaRPr lang="en-US" dirty="0" smtClean="0"/>
          </a:p>
          <a:p>
            <a:pPr lvl="1">
              <a:buFont typeface="Arial" pitchFamily="34" charset="0"/>
              <a:buChar char="•"/>
            </a:pPr>
            <a:r>
              <a:rPr lang="en-US" sz="1300" dirty="0"/>
              <a:t>Device discovery</a:t>
            </a:r>
          </a:p>
          <a:p>
            <a:pPr lvl="1">
              <a:buFont typeface="Arial" pitchFamily="34" charset="0"/>
              <a:buChar char="•"/>
            </a:pPr>
            <a:r>
              <a:rPr lang="en-US" sz="1300" dirty="0"/>
              <a:t>Device performance profiling (the performance characteristics of the available FSA devices)</a:t>
            </a:r>
          </a:p>
          <a:p>
            <a:pPr lvl="1">
              <a:buFont typeface="Arial" pitchFamily="34" charset="0"/>
              <a:buChar char="•"/>
            </a:pPr>
            <a:r>
              <a:rPr lang="en-US" sz="1300" dirty="0"/>
              <a:t>Memory Allocation. HSA libraries support allocation into the deferent heaps supported by FSA.</a:t>
            </a:r>
          </a:p>
          <a:p>
            <a:pPr lvl="1">
              <a:buFont typeface="Arial" pitchFamily="34" charset="0"/>
              <a:buChar char="•"/>
            </a:pPr>
            <a:r>
              <a:rPr lang="en-US" sz="1300" dirty="0"/>
              <a:t>Queue mechanics, including functions for </a:t>
            </a:r>
            <a:r>
              <a:rPr lang="en-US" sz="1300" dirty="0" err="1"/>
              <a:t>enqueuing</a:t>
            </a:r>
            <a:r>
              <a:rPr lang="en-US" sz="1300" dirty="0"/>
              <a:t> tasks from the CPU to the GPU device.</a:t>
            </a:r>
          </a:p>
          <a:p>
            <a:pPr lvl="1">
              <a:buFont typeface="Arial" pitchFamily="34" charset="0"/>
              <a:buChar char="•"/>
            </a:pPr>
            <a:r>
              <a:rPr lang="en-US" sz="1300" dirty="0"/>
              <a:t>Notification: Detecting when a task has completed on the GPU and polling facilities</a:t>
            </a:r>
          </a:p>
          <a:p>
            <a:pPr lvl="1">
              <a:buFont typeface="Arial" pitchFamily="34" charset="0"/>
              <a:buChar char="•"/>
            </a:pPr>
            <a:r>
              <a:rPr lang="en-US" sz="1300" dirty="0"/>
              <a:t>Debugging and Profiling</a:t>
            </a:r>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Points:</a:t>
            </a:r>
            <a:br>
              <a:rPr lang="en-US" dirty="0" smtClean="0"/>
            </a:br>
            <a:r>
              <a:rPr lang="en-US" dirty="0" smtClean="0"/>
              <a:t> * Developer supplies a GPU and a</a:t>
            </a:r>
            <a:r>
              <a:rPr lang="en-US" baseline="0" dirty="0" smtClean="0"/>
              <a:t> CPU implementation of the algorithm</a:t>
            </a:r>
          </a:p>
          <a:p>
            <a:r>
              <a:rPr lang="en-US" baseline="0" dirty="0" smtClean="0"/>
              <a:t> * Kernels written in OpenCL or C++ AMP – does it matter?</a:t>
            </a:r>
            <a:endParaRPr lang="en-US" dirty="0"/>
          </a:p>
        </p:txBody>
      </p:sp>
      <p:sp>
        <p:nvSpPr>
          <p:cNvPr id="4" name="Slide Number Placeholder 3"/>
          <p:cNvSpPr>
            <a:spLocks noGrp="1"/>
          </p:cNvSpPr>
          <p:nvPr>
            <p:ph type="sldNum" sz="quarter" idx="10"/>
          </p:nvPr>
        </p:nvSpPr>
        <p:spPr/>
        <p:txBody>
          <a:bodyPr/>
          <a:lstStyle/>
          <a:p>
            <a:fld id="{F84443C5-21C1-48D0-BC91-D3C9476B44CE}"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r>
              <a:rPr lang="en-US" dirty="0" smtClean="0"/>
              <a:t>http://www.cognotics.com/opencv/servo_2007_series/part_2/sidebar.html</a:t>
            </a:r>
          </a:p>
          <a:p>
            <a:endParaRPr lang="en-US" dirty="0" smtClean="0"/>
          </a:p>
          <a:p>
            <a:r>
              <a:rPr lang="en-US" sz="1200" kern="1200" dirty="0" err="1" smtClean="0">
                <a:solidFill>
                  <a:schemeClr val="tx1"/>
                </a:solidFill>
                <a:latin typeface="+mn-lt"/>
                <a:ea typeface="+mn-ea"/>
                <a:cs typeface="+mn-cs"/>
              </a:rPr>
              <a:t>OpenCV's</a:t>
            </a:r>
            <a:r>
              <a:rPr lang="en-US" sz="1200" kern="1200" dirty="0" smtClean="0">
                <a:solidFill>
                  <a:schemeClr val="tx1"/>
                </a:solidFill>
                <a:latin typeface="+mn-lt"/>
                <a:ea typeface="+mn-ea"/>
                <a:cs typeface="+mn-cs"/>
              </a:rPr>
              <a:t> face detector uses a method that Paul Viola and Michael Jones published in 2001. Usually called simply the Viola-Jones method, or even just Viola-Jones, this approach to detecting objects in images combines four key concepts: </a:t>
            </a:r>
            <a:endParaRPr lang="en-US" sz="1400" dirty="0" smtClean="0"/>
          </a:p>
          <a:p>
            <a:pPr marL="171450" indent="-171450">
              <a:buFont typeface="Arial" pitchFamily="34" charset="0"/>
              <a:buChar char="•"/>
            </a:pPr>
            <a:r>
              <a:rPr lang="en-US" sz="1200" kern="1200" dirty="0" smtClean="0">
                <a:solidFill>
                  <a:schemeClr val="tx1"/>
                </a:solidFill>
                <a:latin typeface="+mn-lt"/>
                <a:ea typeface="+mn-ea"/>
                <a:cs typeface="+mn-cs"/>
              </a:rPr>
              <a:t>Simple rectangular features, called </a:t>
            </a:r>
            <a:r>
              <a:rPr lang="en-US" sz="1200" kern="1200" dirty="0" err="1" smtClean="0">
                <a:solidFill>
                  <a:schemeClr val="tx1"/>
                </a:solidFill>
                <a:latin typeface="+mn-lt"/>
                <a:ea typeface="+mn-ea"/>
                <a:cs typeface="+mn-cs"/>
              </a:rPr>
              <a:t>Haar</a:t>
            </a:r>
            <a:r>
              <a:rPr lang="en-US" sz="1200" kern="1200" dirty="0" smtClean="0">
                <a:solidFill>
                  <a:schemeClr val="tx1"/>
                </a:solidFill>
                <a:latin typeface="+mn-lt"/>
                <a:ea typeface="+mn-ea"/>
                <a:cs typeface="+mn-cs"/>
              </a:rPr>
              <a:t> features</a:t>
            </a:r>
            <a:endParaRPr lang="en-US" sz="1400" dirty="0" smtClean="0"/>
          </a:p>
          <a:p>
            <a:pPr marL="171450" indent="-171450">
              <a:buFont typeface="Arial" pitchFamily="34" charset="0"/>
              <a:buChar char="•"/>
            </a:pPr>
            <a:r>
              <a:rPr lang="en-US" sz="1200" kern="1200" dirty="0" smtClean="0">
                <a:solidFill>
                  <a:schemeClr val="tx1"/>
                </a:solidFill>
                <a:latin typeface="+mn-lt"/>
                <a:ea typeface="+mn-ea"/>
                <a:cs typeface="+mn-cs"/>
              </a:rPr>
              <a:t>An Integral Image for rapid feature detection</a:t>
            </a:r>
            <a:endParaRPr lang="en-US" sz="1400" dirty="0" smtClean="0"/>
          </a:p>
          <a:p>
            <a:pPr marL="171450" indent="-171450">
              <a:buFont typeface="Arial" pitchFamily="34" charset="0"/>
              <a:buChar char="•"/>
            </a:pPr>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AdaBoost</a:t>
            </a:r>
            <a:r>
              <a:rPr lang="en-US" sz="1200" kern="1200" dirty="0" smtClean="0">
                <a:solidFill>
                  <a:schemeClr val="tx1"/>
                </a:solidFill>
                <a:latin typeface="+mn-lt"/>
                <a:ea typeface="+mn-ea"/>
                <a:cs typeface="+mn-cs"/>
              </a:rPr>
              <a:t> machine-learning method</a:t>
            </a:r>
            <a:endParaRPr lang="en-US" sz="1400" dirty="0" smtClean="0"/>
          </a:p>
          <a:p>
            <a:pPr marL="171450" indent="-171450">
              <a:buFont typeface="Arial" pitchFamily="34" charset="0"/>
              <a:buChar char="•"/>
            </a:pPr>
            <a:r>
              <a:rPr lang="en-US" sz="1200" kern="1200" dirty="0" smtClean="0">
                <a:solidFill>
                  <a:schemeClr val="tx1"/>
                </a:solidFill>
                <a:latin typeface="+mn-lt"/>
                <a:ea typeface="+mn-ea"/>
                <a:cs typeface="+mn-cs"/>
              </a:rPr>
              <a:t>A cascaded classifier to combine many features efficient</a:t>
            </a:r>
            <a:endParaRPr lang="en-US" sz="1400" dirty="0" smtClean="0"/>
          </a:p>
          <a:p>
            <a:endParaRPr lang="en-US" sz="1300" dirty="0" smtClean="0"/>
          </a:p>
          <a:p>
            <a:r>
              <a:rPr lang="en-US" sz="1300" dirty="0" smtClean="0"/>
              <a:t>The </a:t>
            </a:r>
            <a:r>
              <a:rPr lang="en-US" sz="1300" dirty="0"/>
              <a:t>features that Viola and Jones used are based on </a:t>
            </a:r>
            <a:r>
              <a:rPr lang="en-US" sz="1300" dirty="0" err="1"/>
              <a:t>Haar</a:t>
            </a:r>
            <a:r>
              <a:rPr lang="en-US" sz="1300" dirty="0"/>
              <a:t> wavelets. </a:t>
            </a:r>
            <a:r>
              <a:rPr lang="en-US" sz="1300" dirty="0" err="1"/>
              <a:t>Haar</a:t>
            </a:r>
            <a:r>
              <a:rPr lang="en-US" sz="1300" dirty="0"/>
              <a:t> wavelets are single wavelength square waves (one high interval and one low interval). In two dimensions, a square wave is a pair of adjacent rectangles - one light and one dark. </a:t>
            </a:r>
          </a:p>
          <a:p>
            <a:endParaRPr lang="en-US" sz="1300" dirty="0"/>
          </a:p>
          <a:p>
            <a:r>
              <a:rPr lang="en-US" sz="1300" dirty="0"/>
              <a:t>The presence of a </a:t>
            </a:r>
            <a:r>
              <a:rPr lang="en-US" sz="1300" dirty="0" err="1"/>
              <a:t>Haar</a:t>
            </a:r>
            <a:r>
              <a:rPr lang="en-US" sz="1300" dirty="0"/>
              <a:t> feature is determined by subtracting the average dark-region pixel value from the average light-region pixel value. If the difference is above a threshold (set during learning), that feature is said to be present. </a:t>
            </a:r>
          </a:p>
          <a:p>
            <a:endParaRPr lang="en-US" sz="1300" dirty="0"/>
          </a:p>
          <a:p>
            <a:r>
              <a:rPr lang="en-US" sz="1300" dirty="0"/>
              <a:t>To determine the presence or absence of hundreds of </a:t>
            </a:r>
            <a:r>
              <a:rPr lang="en-US" sz="1300" dirty="0" err="1"/>
              <a:t>Haar</a:t>
            </a:r>
            <a:r>
              <a:rPr lang="en-US" sz="1300" dirty="0"/>
              <a:t> features at every image location and at several scales efficiently, Viola and Jones used a technique called an Integral Image. In general, "integrating" means adding small units together. In this case, the small units are pixel values. The integral value for each pixel is the sum of all the pixels above it and to its left. Starting at the top left and traversing to the right and down, the entire image can be integrated with a few integer operations per pixel.</a:t>
            </a:r>
          </a:p>
          <a:p>
            <a:endParaRPr lang="en-US" sz="1300" dirty="0"/>
          </a:p>
          <a:p>
            <a:r>
              <a:rPr lang="en-US" sz="1300" dirty="0"/>
              <a:t>Simple rectangular features, called </a:t>
            </a:r>
            <a:r>
              <a:rPr lang="en-US" sz="1300" dirty="0" err="1"/>
              <a:t>Haar</a:t>
            </a:r>
            <a:r>
              <a:rPr lang="en-US" sz="1300" dirty="0"/>
              <a:t> features</a:t>
            </a:r>
            <a:endParaRPr lang="en-US" dirty="0" smtClean="0"/>
          </a:p>
          <a:p>
            <a:r>
              <a:rPr lang="en-US" sz="1300" dirty="0"/>
              <a:t>An Integral Image for rapid feature detection</a:t>
            </a:r>
            <a:endParaRPr lang="en-US" dirty="0" smtClean="0"/>
          </a:p>
          <a:p>
            <a:r>
              <a:rPr lang="en-US" sz="1300" dirty="0"/>
              <a:t>The </a:t>
            </a:r>
            <a:r>
              <a:rPr lang="en-US" sz="1300" dirty="0" err="1"/>
              <a:t>AdaBoost</a:t>
            </a:r>
            <a:r>
              <a:rPr lang="en-US" sz="1300" dirty="0"/>
              <a:t> machine-learning method</a:t>
            </a:r>
            <a:endParaRPr lang="en-US" dirty="0" smtClean="0"/>
          </a:p>
          <a:p>
            <a:r>
              <a:rPr lang="en-US" sz="1300" dirty="0"/>
              <a:t>A cascaded classifier to combine many features efficiently</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84443C5-21C1-48D0-BC91-D3C9476B44C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73438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AA41FD-035C-46C9-8DA3-43661F45CB72}" type="slidenum">
              <a:rPr lang="en-US" smtClean="0"/>
              <a:pPr>
                <a:defRPr/>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see what happens as more and more work items exit on each cascade stage.</a:t>
            </a:r>
          </a:p>
          <a:p>
            <a:r>
              <a:rPr lang="en-US" baseline="0" dirty="0" smtClean="0"/>
              <a:t>In the first stage, the GPU is fully loaded and more than 5 times as fast as the CPU.</a:t>
            </a:r>
          </a:p>
          <a:p>
            <a:r>
              <a:rPr lang="en-US" baseline="0" dirty="0" smtClean="0"/>
              <a:t>For the next few stages, it is close, and the CPU is clearly better at the latter stages.</a:t>
            </a:r>
          </a:p>
          <a:p>
            <a:endParaRPr lang="en-US" baseline="0" dirty="0" smtClean="0"/>
          </a:p>
          <a:p>
            <a:r>
              <a:rPr lang="en-US" baseline="0" dirty="0" smtClean="0"/>
              <a:t>How best to run this workload?</a:t>
            </a:r>
          </a:p>
          <a:p>
            <a:pPr marL="181240" indent="-181240">
              <a:buFontTx/>
              <a:buChar char="-"/>
            </a:pPr>
            <a:r>
              <a:rPr lang="en-US" baseline="0" dirty="0" smtClean="0"/>
              <a:t>Run early stages on the GPU, and later stages on the CPU</a:t>
            </a:r>
          </a:p>
          <a:p>
            <a:pPr marL="181240" indent="-181240">
              <a:buFontTx/>
              <a:buChar char="-"/>
            </a:pPr>
            <a:r>
              <a:rPr lang="en-US" baseline="0" dirty="0" smtClean="0"/>
              <a:t>Run each workload where it is most power efficient!</a:t>
            </a:r>
          </a:p>
          <a:p>
            <a:pPr marL="181240" indent="-181240">
              <a:buFontTx/>
              <a:buChar char="-"/>
            </a:pPr>
            <a:r>
              <a:rPr lang="en-US" baseline="0" dirty="0" smtClean="0"/>
              <a:t>HSA allows this since we are in shared coherent memory</a:t>
            </a:r>
          </a:p>
          <a:p>
            <a:pPr marL="181240" indent="-181240">
              <a:buFontTx/>
              <a:buChar char="-"/>
            </a:pPr>
            <a:endParaRPr lang="en-US" baseline="0" dirty="0" smtClean="0"/>
          </a:p>
          <a:p>
            <a:pPr marL="181240" indent="-181240">
              <a:buFontTx/>
              <a:buChar char="-"/>
            </a:pPr>
            <a:endParaRPr lang="en-US" dirty="0"/>
          </a:p>
        </p:txBody>
      </p:sp>
      <p:sp>
        <p:nvSpPr>
          <p:cNvPr id="4" name="Slide Number Placeholder 3"/>
          <p:cNvSpPr>
            <a:spLocks noGrp="1"/>
          </p:cNvSpPr>
          <p:nvPr>
            <p:ph type="sldNum" sz="quarter" idx="10"/>
          </p:nvPr>
        </p:nvSpPr>
        <p:spPr/>
        <p:txBody>
          <a:bodyPr/>
          <a:lstStyle/>
          <a:p>
            <a:fld id="{F84443C5-21C1-48D0-BC91-D3C9476B44CE}" type="slidenum">
              <a:rPr lang="en-US" smtClean="0"/>
              <a:pPr/>
              <a:t>10</a:t>
            </a:fld>
            <a:endParaRPr lang="en-US" dirty="0"/>
          </a:p>
        </p:txBody>
      </p:sp>
    </p:spTree>
    <p:extLst>
      <p:ext uri="{BB962C8B-B14F-4D97-AF65-F5344CB8AC3E}">
        <p14:creationId xmlns:p14="http://schemas.microsoft.com/office/powerpoint/2010/main" val="3383264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WHT No Image">
    <p:spTree>
      <p:nvGrpSpPr>
        <p:cNvPr id="1" name=""/>
        <p:cNvGrpSpPr/>
        <p:nvPr/>
      </p:nvGrpSpPr>
      <p:grpSpPr>
        <a:xfrm>
          <a:off x="0" y="0"/>
          <a:ext cx="0" cy="0"/>
          <a:chOff x="0" y="0"/>
          <a:chExt cx="0" cy="0"/>
        </a:xfrm>
      </p:grpSpPr>
      <p:pic>
        <p:nvPicPr>
          <p:cNvPr id="2" name="Picture 6" descr="49331A_AMD_FramedLogo_E_Wht.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20813" y="3243263"/>
            <a:ext cx="114935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AMD_EF_PPT_BGArt_TitleMain_TLF_12.01.12_v4A.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012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W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59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WHT">
    <p:spTree>
      <p:nvGrpSpPr>
        <p:cNvPr id="1" name=""/>
        <p:cNvGrpSpPr/>
        <p:nvPr/>
      </p:nvGrpSpPr>
      <p:grpSpPr>
        <a:xfrm>
          <a:off x="0" y="0"/>
          <a:ext cx="0" cy="0"/>
          <a:chOff x="0" y="0"/>
          <a:chExt cx="0" cy="0"/>
        </a:xfrm>
      </p:grpSpPr>
      <p:sp>
        <p:nvSpPr>
          <p:cNvPr id="2" name="Title 1"/>
          <p:cNvSpPr>
            <a:spLocks noGrp="1"/>
          </p:cNvSpPr>
          <p:nvPr>
            <p:ph type="title"/>
          </p:nvPr>
        </p:nvSpPr>
        <p:spPr>
          <a:xfrm>
            <a:off x="320040" y="150223"/>
            <a:ext cx="8503920" cy="640080"/>
          </a:xfrm>
        </p:spPr>
        <p:txBody>
          <a:bodyPr/>
          <a:lstStyle>
            <a:lvl1pPr algn="l" defTabSz="914293" rtl="0" eaLnBrk="1" latinLnBrk="0" hangingPunct="1">
              <a:spcBef>
                <a:spcPct val="0"/>
              </a:spcBef>
              <a:buNone/>
              <a:defRPr lang="en-US" sz="1600" b="1" i="1" kern="1200" dirty="0">
                <a:solidFill>
                  <a:srgbClr val="FFFFFF"/>
                </a:solidFill>
                <a:latin typeface="Arial" pitchFamily="34" charset="0"/>
                <a:ea typeface="+mj-ea"/>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429000" y="1095156"/>
            <a:ext cx="5394960" cy="4754880"/>
          </a:xfrm>
        </p:spPr>
        <p:txBody>
          <a:bodyPr>
            <a:noAutofit/>
          </a:bodyPr>
          <a:lstStyle>
            <a:lvl1pPr>
              <a:buClr>
                <a:schemeClr val="tx1"/>
              </a:buClr>
              <a:defRPr lang="en-US" sz="1400" kern="1200" dirty="0" smtClean="0">
                <a:solidFill>
                  <a:srgbClr val="595959"/>
                </a:solidFill>
                <a:latin typeface="+mn-lt"/>
                <a:ea typeface="+mn-ea"/>
                <a:cs typeface="+mn-cs"/>
              </a:defRPr>
            </a:lvl1pPr>
            <a:lvl2pPr>
              <a:buClr>
                <a:schemeClr val="tx1"/>
              </a:buClr>
              <a:defRPr lang="en-US" sz="1400" kern="1200" dirty="0" smtClean="0">
                <a:solidFill>
                  <a:srgbClr val="595959"/>
                </a:solidFill>
                <a:latin typeface="+mn-lt"/>
                <a:ea typeface="+mn-ea"/>
                <a:cs typeface="+mn-cs"/>
              </a:defRPr>
            </a:lvl2pPr>
            <a:lvl3pPr>
              <a:buClr>
                <a:schemeClr val="tx1"/>
              </a:buClr>
              <a:defRPr lang="en-US" sz="1200" kern="1200" dirty="0" smtClean="0">
                <a:solidFill>
                  <a:srgbClr val="595959"/>
                </a:solidFill>
                <a:latin typeface="+mn-lt"/>
                <a:ea typeface="+mn-ea"/>
                <a:cs typeface="+mn-cs"/>
              </a:defRPr>
            </a:lvl3pPr>
            <a:lvl4pPr>
              <a:buClr>
                <a:schemeClr val="tx1"/>
              </a:buClr>
              <a:defRPr lang="en-US" sz="1200" kern="1200" dirty="0" smtClean="0">
                <a:solidFill>
                  <a:srgbClr val="595959"/>
                </a:solidFill>
                <a:latin typeface="+mn-lt"/>
                <a:ea typeface="+mn-ea"/>
                <a:cs typeface="+mn-cs"/>
              </a:defRPr>
            </a:lvl4pPr>
            <a:lvl5pPr>
              <a:buClr>
                <a:schemeClr val="tx1"/>
              </a:buClr>
              <a:defRPr lang="en-US" sz="1000" kern="1200" dirty="0">
                <a:solidFill>
                  <a:srgbClr val="595959"/>
                </a:solidFill>
                <a:latin typeface="+mn-lt"/>
                <a:ea typeface="+mn-ea"/>
                <a:cs typeface="+mn-cs"/>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20041" y="1094844"/>
            <a:ext cx="3008313" cy="47548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50232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WHT">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600" b="1">
                <a:solidFill>
                  <a:srgbClr val="595959"/>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9"/>
            <a:ext cx="5486400" cy="548640"/>
          </a:xfrm>
        </p:spPr>
        <p:txBody>
          <a:bodyPr/>
          <a:lstStyle>
            <a:lvl1pPr marL="0" indent="0">
              <a:buNone/>
              <a:defRPr sz="1200">
                <a:solidFill>
                  <a:srgbClr val="59595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1265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BLK">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112713" indent="-112713">
              <a:defRPr sz="1600"/>
            </a:lvl1pPr>
            <a:lvl2pPr>
              <a:defRPr lang="en-US" sz="1400" kern="1200" dirty="0" smtClean="0">
                <a:solidFill>
                  <a:schemeClr val="tx1"/>
                </a:solidFill>
                <a:latin typeface="+mn-lt"/>
                <a:ea typeface="+mn-ea"/>
                <a:cs typeface="+mn-cs"/>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69427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7228" name="Rectangle 12"/>
          <p:cNvSpPr>
            <a:spLocks noGrp="1" noChangeArrowheads="1"/>
          </p:cNvSpPr>
          <p:nvPr>
            <p:ph type="ctrTitle" sz="quarter"/>
          </p:nvPr>
        </p:nvSpPr>
        <p:spPr>
          <a:xfrm>
            <a:off x="2744788" y="1774825"/>
            <a:ext cx="6076950" cy="1028700"/>
          </a:xfrm>
        </p:spPr>
        <p:txBody>
          <a:bodyPr lIns="91440" tIns="45720" rIns="91440" bIns="45720"/>
          <a:lstStyle>
            <a:lvl1pPr>
              <a:defRPr smtClean="0"/>
            </a:lvl1pPr>
          </a:lstStyle>
          <a:p>
            <a:r>
              <a:rPr lang="en-US" smtClean="0"/>
              <a:t>Click to edit Master title style</a:t>
            </a:r>
          </a:p>
        </p:txBody>
      </p:sp>
      <p:sp>
        <p:nvSpPr>
          <p:cNvPr id="9" name="TextBox 8"/>
          <p:cNvSpPr txBox="1">
            <a:spLocks noChangeArrowheads="1"/>
          </p:cNvSpPr>
          <p:nvPr/>
        </p:nvSpPr>
        <p:spPr bwMode="auto">
          <a:xfrm>
            <a:off x="796925" y="4084638"/>
            <a:ext cx="1828800" cy="244475"/>
          </a:xfrm>
          <a:prstGeom prst="rect">
            <a:avLst/>
          </a:prstGeom>
          <a:noFill/>
          <a:ln w="9525">
            <a:noFill/>
            <a:miter lim="800000"/>
            <a:headEnd/>
            <a:tailEnd/>
          </a:ln>
        </p:spPr>
        <p:txBody>
          <a:bodyPr lIns="0" tIns="0" rIns="0" bIns="0">
            <a:spAutoFit/>
          </a:bodyPr>
          <a:lstStyle/>
          <a:p>
            <a:pPr algn="ctr" defTabSz="912813"/>
            <a:r>
              <a:rPr lang="en-US" sz="1600" b="1">
                <a:solidFill>
                  <a:srgbClr val="A4ACB4"/>
                </a:solidFill>
                <a:latin typeface="Verdana" pitchFamily="34" charset="0"/>
                <a:cs typeface="+mn-cs"/>
              </a:rPr>
              <a:t>CONFIDENTIAL</a:t>
            </a:r>
          </a:p>
        </p:txBody>
      </p:sp>
      <p:sp>
        <p:nvSpPr>
          <p:cNvPr id="137236" name="Rectangle 20"/>
          <p:cNvSpPr>
            <a:spLocks noGrp="1" noChangeArrowheads="1"/>
          </p:cNvSpPr>
          <p:nvPr>
            <p:ph type="subTitle" sz="quarter" idx="1"/>
          </p:nvPr>
        </p:nvSpPr>
        <p:spPr>
          <a:xfrm>
            <a:off x="2743200" y="2862263"/>
            <a:ext cx="6092825" cy="1752600"/>
          </a:xfrm>
        </p:spPr>
        <p:txBody>
          <a:bodyPr lIns="91440" tIns="45720" rIns="91440" bIns="45720"/>
          <a:lstStyle>
            <a:lvl1pPr marL="0" indent="0">
              <a:spcAft>
                <a:spcPct val="0"/>
              </a:spcAft>
              <a:buFont typeface="Wingdings" pitchFamily="2" charset="2"/>
              <a:buNone/>
              <a:defRPr sz="1800" smtClean="0">
                <a:solidFill>
                  <a:schemeClr val="bg2"/>
                </a:solidFill>
              </a:defRPr>
            </a:lvl1pPr>
          </a:lstStyle>
          <a:p>
            <a:r>
              <a:rPr lang="en-US" smtClean="0"/>
              <a:t>Click to edit Master subtitle style</a:t>
            </a:r>
          </a:p>
        </p:txBody>
      </p:sp>
    </p:spTree>
    <p:extLst>
      <p:ext uri="{BB962C8B-B14F-4D97-AF65-F5344CB8AC3E}">
        <p14:creationId xmlns:p14="http://schemas.microsoft.com/office/powerpoint/2010/main" val="249351184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lvl1pPr>
            <a:lvl2pPr>
              <a:defRPr sz="1600"/>
            </a:lvl2pPr>
            <a:lvl3pPr>
              <a:defRPr sz="14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5"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6" name="Rectangle 16"/>
          <p:cNvSpPr>
            <a:spLocks noGrp="1" noChangeArrowheads="1"/>
          </p:cNvSpPr>
          <p:nvPr>
            <p:ph type="sldNum" sz="quarter" idx="12"/>
          </p:nvPr>
        </p:nvSpPr>
        <p:spPr>
          <a:ln/>
        </p:spPr>
        <p:txBody>
          <a:bodyPr/>
          <a:lstStyle>
            <a:lvl1pPr>
              <a:defRPr/>
            </a:lvl1pPr>
          </a:lstStyle>
          <a:p>
            <a:fld id="{2038605A-E889-496A-9894-BB76A719CD40}"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2586170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WH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9768" y="1576921"/>
            <a:ext cx="8549640" cy="1036320"/>
          </a:xfrm>
        </p:spPr>
        <p:txBody>
          <a:bodyPr rtlCol="0" anchor="b">
            <a:noAutofit/>
          </a:bodyPr>
          <a:lstStyle>
            <a:lvl1pPr marL="0" indent="0" algn="l" defTabSz="1018824" rtl="0" eaLnBrk="1" latinLnBrk="0" hangingPunct="1">
              <a:lnSpc>
                <a:spcPct val="100000"/>
              </a:lnSpc>
              <a:spcBef>
                <a:spcPct val="0"/>
              </a:spcBef>
              <a:spcAft>
                <a:spcPts val="0"/>
              </a:spcAft>
              <a:buNone/>
              <a:defRPr lang="en-US" sz="2400" b="1" kern="1200" dirty="0" smtClean="0">
                <a:solidFill>
                  <a:schemeClr val="tx1"/>
                </a:solidFill>
                <a:latin typeface="+mj-lt"/>
                <a:ea typeface="+mj-ea"/>
                <a:cs typeface="+mj-cs"/>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4"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5"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6" name="Rectangle 16"/>
          <p:cNvSpPr>
            <a:spLocks noGrp="1" noChangeArrowheads="1"/>
          </p:cNvSpPr>
          <p:nvPr>
            <p:ph type="sldNum" sz="quarter" idx="12"/>
          </p:nvPr>
        </p:nvSpPr>
        <p:spPr>
          <a:ln/>
        </p:spPr>
        <p:txBody>
          <a:bodyPr/>
          <a:lstStyle>
            <a:lvl1pPr>
              <a:defRPr/>
            </a:lvl1pPr>
          </a:lstStyle>
          <a:p>
            <a:fld id="{10482012-80D7-4273-BD13-E5002A4C745E}"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2673839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9768" y="1235074"/>
            <a:ext cx="4389120" cy="5394960"/>
          </a:xfrm>
        </p:spPr>
        <p:txBody>
          <a:bodyPr>
            <a:normAutofit/>
          </a:bodyPr>
          <a:lstStyle>
            <a:lvl1pPr>
              <a:defRPr sz="2200">
                <a:latin typeface="+mn-lt"/>
              </a:defRPr>
            </a:lvl1pPr>
            <a:lvl2pPr>
              <a:defRPr lang="en-US" sz="2200" kern="1200" dirty="0" smtClean="0">
                <a:solidFill>
                  <a:schemeClr val="tx1"/>
                </a:solidFill>
                <a:latin typeface="+mn-lt"/>
                <a:ea typeface="+mn-ea"/>
                <a:cs typeface="+mn-cs"/>
              </a:defRPr>
            </a:lvl2pPr>
            <a:lvl3pPr>
              <a:defRPr lang="en-US" sz="2000" kern="1200" dirty="0" smtClean="0">
                <a:solidFill>
                  <a:schemeClr val="tx1"/>
                </a:solidFill>
                <a:latin typeface="+mn-lt"/>
                <a:ea typeface="+mn-ea"/>
                <a:cs typeface="+mn-cs"/>
              </a:defRPr>
            </a:lvl3pPr>
            <a:lvl4pPr>
              <a:defRPr lang="en-US" sz="1800" kern="1200" dirty="0" smtClean="0">
                <a:solidFill>
                  <a:schemeClr val="tx1"/>
                </a:solidFill>
                <a:latin typeface="+mn-lt"/>
                <a:ea typeface="+mn-ea"/>
                <a:cs typeface="+mn-cs"/>
              </a:defRPr>
            </a:lvl4pPr>
            <a:lvl5pPr>
              <a:defRPr lang="en-US" sz="1600" kern="1200" dirty="0">
                <a:solidFill>
                  <a:schemeClr val="tx1"/>
                </a:solidFill>
                <a:latin typeface="+mn-lt"/>
                <a:ea typeface="+mn-ea"/>
                <a:cs typeface="+mn-cs"/>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98720" y="1235074"/>
            <a:ext cx="4389120" cy="5394960"/>
          </a:xfrm>
        </p:spPr>
        <p:txBody>
          <a:bodyPr>
            <a:normAutofit/>
          </a:bodyPr>
          <a:lstStyle>
            <a:lvl1pPr>
              <a:defRPr sz="2200">
                <a:solidFill>
                  <a:schemeClr val="tx1"/>
                </a:solidFill>
                <a:latin typeface="+mn-lt"/>
              </a:defRPr>
            </a:lvl1pPr>
            <a:lvl2pPr>
              <a:buClr>
                <a:schemeClr val="tx2"/>
              </a:buClr>
              <a:defRPr lang="en-US" sz="2200" kern="1200" dirty="0" smtClean="0">
                <a:solidFill>
                  <a:schemeClr val="tx1"/>
                </a:solidFill>
                <a:latin typeface="+mn-lt"/>
                <a:ea typeface="+mn-ea"/>
                <a:cs typeface="+mn-cs"/>
              </a:defRPr>
            </a:lvl2pPr>
            <a:lvl3pPr>
              <a:defRPr lang="en-US" sz="2000" kern="1200" dirty="0" smtClean="0">
                <a:solidFill>
                  <a:schemeClr val="tx1"/>
                </a:solidFill>
                <a:latin typeface="+mn-lt"/>
                <a:ea typeface="+mn-ea"/>
                <a:cs typeface="+mn-cs"/>
              </a:defRPr>
            </a:lvl3pPr>
            <a:lvl4pPr>
              <a:defRPr lang="en-US" sz="1800" kern="1200" dirty="0" smtClean="0">
                <a:solidFill>
                  <a:schemeClr val="tx1"/>
                </a:solidFill>
                <a:latin typeface="+mn-lt"/>
                <a:ea typeface="+mn-ea"/>
                <a:cs typeface="+mn-cs"/>
              </a:defRPr>
            </a:lvl4pPr>
            <a:lvl5pPr>
              <a:defRPr lang="en-US" sz="1600" kern="1200" dirty="0">
                <a:solidFill>
                  <a:schemeClr val="tx1"/>
                </a:solidFill>
                <a:latin typeface="+mn-lt"/>
                <a:ea typeface="+mn-ea"/>
                <a:cs typeface="+mn-cs"/>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6"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7" name="Rectangle 16"/>
          <p:cNvSpPr>
            <a:spLocks noGrp="1" noChangeArrowheads="1"/>
          </p:cNvSpPr>
          <p:nvPr>
            <p:ph type="sldNum" sz="quarter" idx="12"/>
          </p:nvPr>
        </p:nvSpPr>
        <p:spPr>
          <a:ln/>
        </p:spPr>
        <p:txBody>
          <a:bodyPr/>
          <a:lstStyle>
            <a:lvl1pPr>
              <a:defRPr/>
            </a:lvl1pPr>
          </a:lstStyle>
          <a:p>
            <a:fld id="{C2B0124F-BB0D-4443-A42F-7FE30DFEC0E6}"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1661746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9768" y="1234970"/>
            <a:ext cx="4389120" cy="725064"/>
          </a:xfrm>
        </p:spPr>
        <p:txBody>
          <a:bodyPr/>
          <a:lstStyle>
            <a:lvl1pPr marL="0" indent="0">
              <a:buNone/>
              <a:defRPr sz="22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429768" y="2238375"/>
            <a:ext cx="4389120" cy="4389120"/>
          </a:xfrm>
        </p:spPr>
        <p:txBody>
          <a:bodyPr>
            <a:normAutofit/>
          </a:bodyPr>
          <a:lstStyle>
            <a:lvl1pPr>
              <a:defRPr sz="2200">
                <a:latin typeface="+mn-lt"/>
              </a:defRPr>
            </a:lvl1pPr>
            <a:lvl2pPr>
              <a:defRPr lang="en-US" sz="2200" kern="1200" dirty="0" smtClean="0">
                <a:solidFill>
                  <a:schemeClr val="tx1"/>
                </a:solidFill>
                <a:latin typeface="+mn-lt"/>
                <a:ea typeface="+mn-ea"/>
                <a:cs typeface="+mn-cs"/>
              </a:defRPr>
            </a:lvl2pPr>
            <a:lvl3pPr>
              <a:defRPr lang="en-US" sz="2000" kern="1200" dirty="0" smtClean="0">
                <a:solidFill>
                  <a:schemeClr val="tx1"/>
                </a:solidFill>
                <a:latin typeface="+mn-lt"/>
                <a:ea typeface="+mn-ea"/>
                <a:cs typeface="+mn-cs"/>
              </a:defRPr>
            </a:lvl3pPr>
            <a:lvl4pPr>
              <a:defRPr lang="en-US" sz="1800" kern="1200" dirty="0" smtClean="0">
                <a:solidFill>
                  <a:schemeClr val="tx1"/>
                </a:solidFill>
                <a:latin typeface="+mn-lt"/>
                <a:ea typeface="+mn-ea"/>
                <a:cs typeface="+mn-cs"/>
              </a:defRPr>
            </a:lvl4pPr>
            <a:lvl5pPr>
              <a:defRPr lang="en-US" sz="16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4752" y="1234970"/>
            <a:ext cx="4389120" cy="725064"/>
          </a:xfrm>
        </p:spPr>
        <p:txBody>
          <a:bodyPr/>
          <a:lstStyle>
            <a:lvl1pPr marL="0" indent="0">
              <a:buNone/>
              <a:defRPr sz="22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004752" y="2238375"/>
            <a:ext cx="4389120" cy="4389120"/>
          </a:xfrm>
        </p:spPr>
        <p:txBody>
          <a:bodyPr>
            <a:normAutofit/>
          </a:bodyPr>
          <a:lstStyle>
            <a:lvl1pPr>
              <a:defRPr sz="2200">
                <a:latin typeface="+mn-lt"/>
              </a:defRPr>
            </a:lvl1pPr>
            <a:lvl2pPr>
              <a:defRPr lang="en-US" sz="2200" kern="1200" dirty="0" smtClean="0">
                <a:solidFill>
                  <a:schemeClr val="tx1"/>
                </a:solidFill>
                <a:latin typeface="+mn-lt"/>
                <a:ea typeface="+mn-ea"/>
                <a:cs typeface="+mn-cs"/>
              </a:defRPr>
            </a:lvl2pPr>
            <a:lvl3pPr>
              <a:defRPr lang="en-US" sz="2000" kern="1200" dirty="0" smtClean="0">
                <a:solidFill>
                  <a:schemeClr val="tx1"/>
                </a:solidFill>
                <a:latin typeface="+mn-lt"/>
                <a:ea typeface="+mn-ea"/>
                <a:cs typeface="+mn-cs"/>
              </a:defRPr>
            </a:lvl3pPr>
            <a:lvl4pPr>
              <a:defRPr lang="en-US" sz="1800" kern="1200" dirty="0" smtClean="0">
                <a:solidFill>
                  <a:schemeClr val="tx1"/>
                </a:solidFill>
                <a:latin typeface="+mn-lt"/>
                <a:ea typeface="+mn-ea"/>
                <a:cs typeface="+mn-cs"/>
              </a:defRPr>
            </a:lvl4pPr>
            <a:lvl5pPr>
              <a:defRPr lang="en-US" sz="16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8"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9" name="Rectangle 16"/>
          <p:cNvSpPr>
            <a:spLocks noGrp="1" noChangeArrowheads="1"/>
          </p:cNvSpPr>
          <p:nvPr>
            <p:ph type="sldNum" sz="quarter" idx="12"/>
          </p:nvPr>
        </p:nvSpPr>
        <p:spPr>
          <a:ln/>
        </p:spPr>
        <p:txBody>
          <a:bodyPr/>
          <a:lstStyle>
            <a:lvl1pPr>
              <a:defRPr/>
            </a:lvl1pPr>
          </a:lstStyle>
          <a:p>
            <a:fld id="{C4EAFA96-055E-4E84-B278-D5C4467FABB9}"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2543416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4"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5" name="Rectangle 16"/>
          <p:cNvSpPr>
            <a:spLocks noGrp="1" noChangeArrowheads="1"/>
          </p:cNvSpPr>
          <p:nvPr>
            <p:ph type="sldNum" sz="quarter" idx="12"/>
          </p:nvPr>
        </p:nvSpPr>
        <p:spPr>
          <a:ln/>
        </p:spPr>
        <p:txBody>
          <a:bodyPr/>
          <a:lstStyle>
            <a:lvl1pPr>
              <a:defRPr/>
            </a:lvl1pPr>
          </a:lstStyle>
          <a:p>
            <a:fld id="{7AF9604C-9086-4B0C-92C2-62C08796CC1F}"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72352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HT No Image">
    <p:spTree>
      <p:nvGrpSpPr>
        <p:cNvPr id="1" name=""/>
        <p:cNvGrpSpPr/>
        <p:nvPr/>
      </p:nvGrpSpPr>
      <p:grpSpPr>
        <a:xfrm>
          <a:off x="0" y="0"/>
          <a:ext cx="0" cy="0"/>
          <a:chOff x="0" y="0"/>
          <a:chExt cx="0" cy="0"/>
        </a:xfrm>
      </p:grpSpPr>
      <p:pic>
        <p:nvPicPr>
          <p:cNvPr id="5" name="Picture 6" descr="AMD_EF_PPT_BGArt_TitleSession_TLF_12.01.12_v4A.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306994" y="1636851"/>
            <a:ext cx="4572000" cy="1965960"/>
          </a:xfrm>
        </p:spPr>
        <p:txBody>
          <a:bodyPr anchor="b"/>
          <a:lstStyle>
            <a:lvl1pPr>
              <a:defRPr sz="2000"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306994" y="3585391"/>
            <a:ext cx="4572000" cy="365760"/>
          </a:xfrm>
        </p:spPr>
        <p:txBody>
          <a:bodyPr/>
          <a:lstStyle>
            <a:lvl1pPr marL="0" indent="0" algn="l">
              <a:spcBef>
                <a:spcPts val="0"/>
              </a:spcBef>
              <a:spcAft>
                <a:spcPts val="0"/>
              </a:spcAft>
              <a:buNone/>
              <a:defRPr sz="160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0"/>
          </p:nvPr>
        </p:nvSpPr>
        <p:spPr>
          <a:xfrm>
            <a:off x="4311326" y="4064357"/>
            <a:ext cx="4572000" cy="914400"/>
          </a:xfrm>
        </p:spPr>
        <p:txBody>
          <a:bodyPr>
            <a:noAutofit/>
          </a:bodyPr>
          <a:lstStyle>
            <a:lvl1pPr marL="0" indent="0">
              <a:spcBef>
                <a:spcPts val="0"/>
              </a:spcBef>
              <a:spcAft>
                <a:spcPts val="0"/>
              </a:spcAft>
              <a:buNone/>
              <a:defRPr sz="1000" b="1">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43540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WHT">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3"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4" name="Rectangle 16"/>
          <p:cNvSpPr>
            <a:spLocks noGrp="1" noChangeArrowheads="1"/>
          </p:cNvSpPr>
          <p:nvPr>
            <p:ph type="sldNum" sz="quarter" idx="12"/>
          </p:nvPr>
        </p:nvSpPr>
        <p:spPr>
          <a:ln/>
        </p:spPr>
        <p:txBody>
          <a:bodyPr/>
          <a:lstStyle>
            <a:lvl1pPr>
              <a:defRPr/>
            </a:lvl1pPr>
          </a:lstStyle>
          <a:p>
            <a:fld id="{9FD2EDB5-62E6-45DB-9E4C-DAE25B9B8687}"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3294172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WHT">
    <p:spTree>
      <p:nvGrpSpPr>
        <p:cNvPr id="1" name=""/>
        <p:cNvGrpSpPr/>
        <p:nvPr/>
      </p:nvGrpSpPr>
      <p:grpSpPr>
        <a:xfrm>
          <a:off x="0" y="0"/>
          <a:ext cx="0" cy="0"/>
          <a:chOff x="0" y="0"/>
          <a:chExt cx="0" cy="0"/>
        </a:xfrm>
      </p:grpSpPr>
      <p:sp>
        <p:nvSpPr>
          <p:cNvPr id="2" name="Title 1"/>
          <p:cNvSpPr>
            <a:spLocks noGrp="1"/>
          </p:cNvSpPr>
          <p:nvPr>
            <p:ph type="title"/>
          </p:nvPr>
        </p:nvSpPr>
        <p:spPr>
          <a:xfrm>
            <a:off x="429768" y="164592"/>
            <a:ext cx="9144000" cy="731520"/>
          </a:xfrm>
        </p:spPr>
        <p:txBody>
          <a:bodyPr rtlCol="0">
            <a:normAutofit/>
          </a:bodyPr>
          <a:lstStyle>
            <a:lvl1pPr algn="l" defTabSz="1018824" rtl="0" eaLnBrk="1" latinLnBrk="0" hangingPunct="1">
              <a:spcBef>
                <a:spcPct val="0"/>
              </a:spcBef>
              <a:buNone/>
              <a:defRPr lang="en-US" sz="2400" b="1" kern="1200" dirty="0">
                <a:solidFill>
                  <a:schemeClr val="tx1"/>
                </a:solidFill>
                <a:latin typeface="+mj-lt"/>
                <a:ea typeface="+mj-ea"/>
                <a:cs typeface="+mj-cs"/>
              </a:defRPr>
            </a:lvl1pPr>
          </a:lstStyle>
          <a:p>
            <a:r>
              <a:rPr lang="en-US" smtClean="0"/>
              <a:t>Click to edit Master title style</a:t>
            </a:r>
            <a:endParaRPr lang="en-US" dirty="0"/>
          </a:p>
        </p:txBody>
      </p:sp>
      <p:sp>
        <p:nvSpPr>
          <p:cNvPr id="3" name="Content Placeholder 2"/>
          <p:cNvSpPr>
            <a:spLocks noGrp="1"/>
          </p:cNvSpPr>
          <p:nvPr>
            <p:ph idx="1"/>
          </p:nvPr>
        </p:nvSpPr>
        <p:spPr>
          <a:xfrm>
            <a:off x="3932555" y="1231901"/>
            <a:ext cx="5622925" cy="5394960"/>
          </a:xfrm>
        </p:spPr>
        <p:txBody>
          <a:bodyPr>
            <a:normAutofit/>
          </a:bodyPr>
          <a:lstStyle>
            <a:lvl1pPr>
              <a:defRPr sz="2200"/>
            </a:lvl1pPr>
            <a:lvl2pPr>
              <a:defRPr sz="2000"/>
            </a:lvl2pPr>
            <a:lvl3pPr>
              <a:defRPr sz="1800"/>
            </a:lvl3pPr>
            <a:lvl4pPr>
              <a:defRPr sz="1600"/>
            </a:lvl4pPr>
            <a:lvl5pPr>
              <a:defRPr sz="13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29768" y="1231901"/>
            <a:ext cx="3309144" cy="5394960"/>
          </a:xfrm>
        </p:spPr>
        <p:txBody>
          <a:bodyPr>
            <a:normAutofit/>
          </a:bodyPr>
          <a:lstStyle>
            <a:lvl1pPr marL="0" indent="0">
              <a:buNone/>
              <a:defRPr sz="22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6"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7" name="Rectangle 16"/>
          <p:cNvSpPr>
            <a:spLocks noGrp="1" noChangeArrowheads="1"/>
          </p:cNvSpPr>
          <p:nvPr>
            <p:ph type="sldNum" sz="quarter" idx="12"/>
          </p:nvPr>
        </p:nvSpPr>
        <p:spPr>
          <a:ln/>
        </p:spPr>
        <p:txBody>
          <a:bodyPr/>
          <a:lstStyle>
            <a:lvl1pPr>
              <a:defRPr/>
            </a:lvl1pPr>
          </a:lstStyle>
          <a:p>
            <a:fld id="{89635333-0D90-48DC-979A-7E5898107C76}"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2103520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WHT">
    <p:spTree>
      <p:nvGrpSpPr>
        <p:cNvPr id="1" name=""/>
        <p:cNvGrpSpPr/>
        <p:nvPr/>
      </p:nvGrpSpPr>
      <p:grpSpPr>
        <a:xfrm>
          <a:off x="0" y="0"/>
          <a:ext cx="0" cy="0"/>
          <a:chOff x="0" y="0"/>
          <a:chExt cx="0" cy="0"/>
        </a:xfrm>
      </p:grpSpPr>
      <p:sp>
        <p:nvSpPr>
          <p:cNvPr id="2" name="Title 1"/>
          <p:cNvSpPr>
            <a:spLocks noGrp="1"/>
          </p:cNvSpPr>
          <p:nvPr>
            <p:ph type="title"/>
          </p:nvPr>
        </p:nvSpPr>
        <p:spPr>
          <a:xfrm>
            <a:off x="1971517" y="5296296"/>
            <a:ext cx="6035040" cy="642303"/>
          </a:xfrm>
        </p:spPr>
        <p:txBody>
          <a:bodyPr anchor="b"/>
          <a:lstStyle>
            <a:lvl1pPr algn="l">
              <a:defRPr sz="2200" b="1"/>
            </a:lvl1pPr>
          </a:lstStyle>
          <a:p>
            <a:r>
              <a:rPr lang="en-US" smtClean="0"/>
              <a:t>Click to edit Master title style</a:t>
            </a:r>
            <a:endParaRPr lang="en-US" dirty="0"/>
          </a:p>
        </p:txBody>
      </p:sp>
      <p:sp>
        <p:nvSpPr>
          <p:cNvPr id="3" name="Picture Placeholder 2"/>
          <p:cNvSpPr>
            <a:spLocks noGrp="1"/>
          </p:cNvSpPr>
          <p:nvPr>
            <p:ph type="pic" idx="1"/>
          </p:nvPr>
        </p:nvSpPr>
        <p:spPr>
          <a:xfrm>
            <a:off x="1971517" y="1494447"/>
            <a:ext cx="6035040" cy="3719087"/>
          </a:xfrm>
        </p:spPr>
        <p:txBody>
          <a:bodyPr rtlCol="0">
            <a:normAutofit/>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971517" y="5938600"/>
            <a:ext cx="6035040" cy="680085"/>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6"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7" name="Rectangle 16"/>
          <p:cNvSpPr>
            <a:spLocks noGrp="1" noChangeArrowheads="1"/>
          </p:cNvSpPr>
          <p:nvPr>
            <p:ph type="sldNum" sz="quarter" idx="12"/>
          </p:nvPr>
        </p:nvSpPr>
        <p:spPr>
          <a:ln/>
        </p:spPr>
        <p:txBody>
          <a:bodyPr/>
          <a:lstStyle>
            <a:lvl1pPr>
              <a:defRPr/>
            </a:lvl1pPr>
          </a:lstStyle>
          <a:p>
            <a:fld id="{0975F8C6-A8CD-4201-98E7-B353B3AFA348}"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2731912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60375" y="1464088"/>
            <a:ext cx="9198020" cy="5163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5"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6" name="Rectangle 16"/>
          <p:cNvSpPr>
            <a:spLocks noGrp="1" noChangeArrowheads="1"/>
          </p:cNvSpPr>
          <p:nvPr>
            <p:ph type="sldNum" sz="quarter" idx="12"/>
          </p:nvPr>
        </p:nvSpPr>
        <p:spPr>
          <a:ln/>
        </p:spPr>
        <p:txBody>
          <a:bodyPr/>
          <a:lstStyle>
            <a:lvl1pPr>
              <a:defRPr/>
            </a:lvl1pPr>
          </a:lstStyle>
          <a:p>
            <a:fld id="{85A721EC-E46C-4597-80E8-055225D605C1}"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19826101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WH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42654" y="577519"/>
            <a:ext cx="731520" cy="6035040"/>
          </a:xfrm>
        </p:spPr>
        <p:txBody>
          <a:bodyPr vert="eaVert" anchor="t"/>
          <a:lstStyle>
            <a:lvl1pPr>
              <a:defRPr>
                <a:solidFill>
                  <a:schemeClr val="tx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4790" y="577518"/>
            <a:ext cx="7955280" cy="6035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9"/>
          <p:cNvSpPr>
            <a:spLocks noGrp="1" noChangeArrowheads="1"/>
          </p:cNvSpPr>
          <p:nvPr>
            <p:ph type="ftr" sz="quarter" idx="10"/>
          </p:nvPr>
        </p:nvSpPr>
        <p:spPr>
          <a:ln/>
        </p:spPr>
        <p:txBody>
          <a:bodyPr/>
          <a:lstStyle>
            <a:lvl1pPr>
              <a:defRPr/>
            </a:lvl1pPr>
          </a:lstStyle>
          <a:p>
            <a:endParaRPr lang="en-US">
              <a:solidFill>
                <a:srgbClr val="A4ACB4"/>
              </a:solidFill>
            </a:endParaRPr>
          </a:p>
        </p:txBody>
      </p:sp>
      <p:sp>
        <p:nvSpPr>
          <p:cNvPr id="5" name="Rectangle 15"/>
          <p:cNvSpPr>
            <a:spLocks noGrp="1" noChangeArrowheads="1"/>
          </p:cNvSpPr>
          <p:nvPr>
            <p:ph type="dt" sz="half" idx="11"/>
          </p:nvPr>
        </p:nvSpPr>
        <p:spPr>
          <a:ln/>
        </p:spPr>
        <p:txBody>
          <a:bodyPr/>
          <a:lstStyle>
            <a:lvl1pPr>
              <a:defRPr/>
            </a:lvl1pPr>
          </a:lstStyle>
          <a:p>
            <a:endParaRPr lang="en-US">
              <a:solidFill>
                <a:srgbClr val="A4ACB4"/>
              </a:solidFill>
            </a:endParaRPr>
          </a:p>
        </p:txBody>
      </p:sp>
      <p:sp>
        <p:nvSpPr>
          <p:cNvPr id="6" name="Rectangle 16"/>
          <p:cNvSpPr>
            <a:spLocks noGrp="1" noChangeArrowheads="1"/>
          </p:cNvSpPr>
          <p:nvPr>
            <p:ph type="sldNum" sz="quarter" idx="12"/>
          </p:nvPr>
        </p:nvSpPr>
        <p:spPr>
          <a:ln/>
        </p:spPr>
        <p:txBody>
          <a:bodyPr/>
          <a:lstStyle>
            <a:lvl1pPr>
              <a:defRPr/>
            </a:lvl1pPr>
          </a:lstStyle>
          <a:p>
            <a:fld id="{CA8199F9-7CFE-428F-AC80-E882DCE92DE4}" type="slidenum">
              <a:rPr lang="en-US">
                <a:solidFill>
                  <a:srgbClr val="A4ACB4"/>
                </a:solidFill>
              </a:rPr>
              <a:pPr/>
              <a:t>‹#›</a:t>
            </a:fld>
            <a:endParaRPr lang="en-US">
              <a:solidFill>
                <a:srgbClr val="A4ACB4"/>
              </a:solidFill>
            </a:endParaRPr>
          </a:p>
        </p:txBody>
      </p:sp>
    </p:spTree>
    <p:extLst>
      <p:ext uri="{BB962C8B-B14F-4D97-AF65-F5344CB8AC3E}">
        <p14:creationId xmlns:p14="http://schemas.microsoft.com/office/powerpoint/2010/main" val="847773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3555" name="Title Placeholder 1"/>
          <p:cNvSpPr>
            <a:spLocks noGrp="1"/>
          </p:cNvSpPr>
          <p:nvPr>
            <p:ph type="ctrTitle"/>
          </p:nvPr>
        </p:nvSpPr>
        <p:spPr>
          <a:xfrm>
            <a:off x="455613" y="1370013"/>
            <a:ext cx="8226425" cy="914400"/>
          </a:xfrm>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defRPr sz="3000" smtClean="0"/>
            </a:lvl1pPr>
          </a:lstStyle>
          <a:p>
            <a:pPr lvl="0"/>
            <a:r>
              <a:rPr lang="en-US" noProof="0" smtClean="0"/>
              <a:t>Click to edit Master title style</a:t>
            </a:r>
          </a:p>
        </p:txBody>
      </p:sp>
      <p:sp>
        <p:nvSpPr>
          <p:cNvPr id="23556" name="Text Placeholder 2"/>
          <p:cNvSpPr>
            <a:spLocks noGrp="1"/>
          </p:cNvSpPr>
          <p:nvPr>
            <p:ph type="subTitle" idx="1"/>
          </p:nvPr>
        </p:nvSpPr>
        <p:spPr>
          <a:xfrm>
            <a:off x="455613" y="2376488"/>
            <a:ext cx="8226425" cy="731837"/>
          </a:xfrm>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0"/>
              </a:spcBef>
              <a:defRPr smtClean="0"/>
            </a:lvl1pPr>
          </a:lstStyle>
          <a:p>
            <a:pPr lvl="0"/>
            <a:r>
              <a:rPr lang="en-US" noProof="0" smtClean="0"/>
              <a:t>Click to edit Master subtitle style</a:t>
            </a:r>
          </a:p>
        </p:txBody>
      </p:sp>
    </p:spTree>
    <p:extLst>
      <p:ext uri="{BB962C8B-B14F-4D97-AF65-F5344CB8AC3E}">
        <p14:creationId xmlns:p14="http://schemas.microsoft.com/office/powerpoint/2010/main" val="1896175662"/>
      </p:ext>
    </p:extLst>
  </p:cSld>
  <p:clrMapOvr>
    <a:masterClrMapping/>
  </p:clrMapOvr>
  <p:transition>
    <p:wipe dir="r"/>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35178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WH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9768" y="1576921"/>
            <a:ext cx="8549640" cy="1036320"/>
          </a:xfrm>
        </p:spPr>
        <p:txBody>
          <a:bodyPr rtlCol="0" anchor="b">
            <a:noAutofit/>
          </a:bodyPr>
          <a:lstStyle>
            <a:lvl1pPr marL="0" indent="0" algn="l" defTabSz="1018824" rtl="0" eaLnBrk="1" latinLnBrk="0" hangingPunct="1">
              <a:lnSpc>
                <a:spcPct val="100000"/>
              </a:lnSpc>
              <a:spcBef>
                <a:spcPct val="0"/>
              </a:spcBef>
              <a:spcAft>
                <a:spcPts val="0"/>
              </a:spcAft>
              <a:buNone/>
              <a:defRPr lang="en-US" sz="2400" b="1" kern="1200" dirty="0" smtClean="0">
                <a:solidFill>
                  <a:schemeClr val="tx1"/>
                </a:solidFill>
                <a:latin typeface="+mj-lt"/>
                <a:ea typeface="+mj-ea"/>
                <a:cs typeface="+mj-cs"/>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636600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9768" y="1235074"/>
            <a:ext cx="4389120" cy="5394960"/>
          </a:xfrm>
        </p:spPr>
        <p:txBody>
          <a:bodyPr>
            <a:normAutofit/>
          </a:bodyPr>
          <a:lstStyle>
            <a:lvl1pPr>
              <a:defRPr sz="2200">
                <a:latin typeface="+mn-lt"/>
              </a:defRPr>
            </a:lvl1pPr>
            <a:lvl2pPr>
              <a:defRPr lang="en-US" sz="2200" kern="1200" dirty="0" smtClean="0">
                <a:solidFill>
                  <a:schemeClr val="tx1"/>
                </a:solidFill>
                <a:latin typeface="+mn-lt"/>
                <a:ea typeface="+mn-ea"/>
                <a:cs typeface="+mn-cs"/>
              </a:defRPr>
            </a:lvl2pPr>
            <a:lvl3pPr>
              <a:defRPr lang="en-US" sz="2000" kern="1200" dirty="0" smtClean="0">
                <a:solidFill>
                  <a:schemeClr val="tx1"/>
                </a:solidFill>
                <a:latin typeface="+mn-lt"/>
                <a:ea typeface="+mn-ea"/>
                <a:cs typeface="+mn-cs"/>
              </a:defRPr>
            </a:lvl3pPr>
            <a:lvl4pPr>
              <a:defRPr lang="en-US" sz="1800" kern="1200" dirty="0" smtClean="0">
                <a:solidFill>
                  <a:schemeClr val="tx1"/>
                </a:solidFill>
                <a:latin typeface="+mn-lt"/>
                <a:ea typeface="+mn-ea"/>
                <a:cs typeface="+mn-cs"/>
              </a:defRPr>
            </a:lvl4pPr>
            <a:lvl5pPr>
              <a:defRPr lang="en-US" sz="1600" kern="1200" dirty="0">
                <a:solidFill>
                  <a:schemeClr val="tx1"/>
                </a:solidFill>
                <a:latin typeface="+mn-lt"/>
                <a:ea typeface="+mn-ea"/>
                <a:cs typeface="+mn-cs"/>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998720" y="1235074"/>
            <a:ext cx="4389120" cy="5394960"/>
          </a:xfrm>
        </p:spPr>
        <p:txBody>
          <a:bodyPr>
            <a:normAutofit/>
          </a:bodyPr>
          <a:lstStyle>
            <a:lvl1pPr>
              <a:defRPr sz="2200">
                <a:solidFill>
                  <a:schemeClr val="tx1"/>
                </a:solidFill>
                <a:latin typeface="+mn-lt"/>
              </a:defRPr>
            </a:lvl1pPr>
            <a:lvl2pPr>
              <a:buClr>
                <a:schemeClr val="tx2"/>
              </a:buClr>
              <a:defRPr lang="en-US" sz="2200" kern="1200" dirty="0" smtClean="0">
                <a:solidFill>
                  <a:schemeClr val="tx1"/>
                </a:solidFill>
                <a:latin typeface="+mn-lt"/>
                <a:ea typeface="+mn-ea"/>
                <a:cs typeface="+mn-cs"/>
              </a:defRPr>
            </a:lvl2pPr>
            <a:lvl3pPr>
              <a:defRPr lang="en-US" sz="2000" kern="1200" dirty="0" smtClean="0">
                <a:solidFill>
                  <a:schemeClr val="tx1"/>
                </a:solidFill>
                <a:latin typeface="+mn-lt"/>
                <a:ea typeface="+mn-ea"/>
                <a:cs typeface="+mn-cs"/>
              </a:defRPr>
            </a:lvl3pPr>
            <a:lvl4pPr>
              <a:defRPr lang="en-US" sz="1800" kern="1200" dirty="0" smtClean="0">
                <a:solidFill>
                  <a:schemeClr val="tx1"/>
                </a:solidFill>
                <a:latin typeface="+mn-lt"/>
                <a:ea typeface="+mn-ea"/>
                <a:cs typeface="+mn-cs"/>
              </a:defRPr>
            </a:lvl4pPr>
            <a:lvl5pPr>
              <a:defRPr lang="en-US" sz="1600" kern="1200" dirty="0">
                <a:solidFill>
                  <a:schemeClr val="tx1"/>
                </a:solidFill>
                <a:latin typeface="+mn-lt"/>
                <a:ea typeface="+mn-ea"/>
                <a:cs typeface="+mn-cs"/>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8439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9768" y="1234970"/>
            <a:ext cx="4389120" cy="725064"/>
          </a:xfrm>
        </p:spPr>
        <p:txBody>
          <a:bodyPr/>
          <a:lstStyle>
            <a:lvl1pPr marL="0" indent="0">
              <a:buNone/>
              <a:defRPr sz="22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dirty="0" smtClean="0"/>
              <a:t>Click to edit Master text styles</a:t>
            </a:r>
          </a:p>
        </p:txBody>
      </p:sp>
      <p:sp>
        <p:nvSpPr>
          <p:cNvPr id="4" name="Content Placeholder 3"/>
          <p:cNvSpPr>
            <a:spLocks noGrp="1"/>
          </p:cNvSpPr>
          <p:nvPr>
            <p:ph sz="half" idx="2"/>
          </p:nvPr>
        </p:nvSpPr>
        <p:spPr>
          <a:xfrm>
            <a:off x="429768" y="2238375"/>
            <a:ext cx="4389120" cy="4389120"/>
          </a:xfrm>
        </p:spPr>
        <p:txBody>
          <a:bodyPr>
            <a:normAutofit/>
          </a:bodyPr>
          <a:lstStyle>
            <a:lvl1pPr>
              <a:defRPr sz="2200">
                <a:latin typeface="+mn-lt"/>
              </a:defRPr>
            </a:lvl1pPr>
            <a:lvl2pPr>
              <a:defRPr lang="en-US" sz="2200" kern="1200" dirty="0" smtClean="0">
                <a:solidFill>
                  <a:schemeClr val="tx1"/>
                </a:solidFill>
                <a:latin typeface="+mn-lt"/>
                <a:ea typeface="+mn-ea"/>
                <a:cs typeface="+mn-cs"/>
              </a:defRPr>
            </a:lvl2pPr>
            <a:lvl3pPr>
              <a:defRPr lang="en-US" sz="2000" kern="1200" dirty="0" smtClean="0">
                <a:solidFill>
                  <a:schemeClr val="tx1"/>
                </a:solidFill>
                <a:latin typeface="+mn-lt"/>
                <a:ea typeface="+mn-ea"/>
                <a:cs typeface="+mn-cs"/>
              </a:defRPr>
            </a:lvl3pPr>
            <a:lvl4pPr>
              <a:defRPr lang="en-US" sz="1800" kern="1200" dirty="0" smtClean="0">
                <a:solidFill>
                  <a:schemeClr val="tx1"/>
                </a:solidFill>
                <a:latin typeface="+mn-lt"/>
                <a:ea typeface="+mn-ea"/>
                <a:cs typeface="+mn-cs"/>
              </a:defRPr>
            </a:lvl4pPr>
            <a:lvl5pPr>
              <a:defRPr lang="en-US" sz="16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5004752" y="1234970"/>
            <a:ext cx="4389120" cy="725064"/>
          </a:xfrm>
        </p:spPr>
        <p:txBody>
          <a:bodyPr/>
          <a:lstStyle>
            <a:lvl1pPr marL="0" indent="0">
              <a:buNone/>
              <a:defRPr sz="22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dirty="0" smtClean="0"/>
              <a:t>Click to edit Master text styles</a:t>
            </a:r>
          </a:p>
        </p:txBody>
      </p:sp>
      <p:sp>
        <p:nvSpPr>
          <p:cNvPr id="6" name="Content Placeholder 5"/>
          <p:cNvSpPr>
            <a:spLocks noGrp="1"/>
          </p:cNvSpPr>
          <p:nvPr>
            <p:ph sz="quarter" idx="4"/>
          </p:nvPr>
        </p:nvSpPr>
        <p:spPr>
          <a:xfrm>
            <a:off x="5004752" y="2238375"/>
            <a:ext cx="4389120" cy="4389120"/>
          </a:xfrm>
        </p:spPr>
        <p:txBody>
          <a:bodyPr>
            <a:normAutofit/>
          </a:bodyPr>
          <a:lstStyle>
            <a:lvl1pPr>
              <a:defRPr sz="2200">
                <a:latin typeface="+mn-lt"/>
              </a:defRPr>
            </a:lvl1pPr>
            <a:lvl2pPr>
              <a:defRPr lang="en-US" sz="2200" kern="1200" dirty="0" smtClean="0">
                <a:solidFill>
                  <a:schemeClr val="tx1"/>
                </a:solidFill>
                <a:latin typeface="+mn-lt"/>
                <a:ea typeface="+mn-ea"/>
                <a:cs typeface="+mn-cs"/>
              </a:defRPr>
            </a:lvl2pPr>
            <a:lvl3pPr>
              <a:defRPr lang="en-US" sz="2000" kern="1200" dirty="0" smtClean="0">
                <a:solidFill>
                  <a:schemeClr val="tx1"/>
                </a:solidFill>
                <a:latin typeface="+mn-lt"/>
                <a:ea typeface="+mn-ea"/>
                <a:cs typeface="+mn-cs"/>
              </a:defRPr>
            </a:lvl3pPr>
            <a:lvl4pPr>
              <a:defRPr lang="en-US" sz="1800" kern="1200" dirty="0" smtClean="0">
                <a:solidFill>
                  <a:schemeClr val="tx1"/>
                </a:solidFill>
                <a:latin typeface="+mn-lt"/>
                <a:ea typeface="+mn-ea"/>
                <a:cs typeface="+mn-cs"/>
              </a:defRPr>
            </a:lvl4pPr>
            <a:lvl5pPr>
              <a:defRPr lang="en-US" sz="16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7913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T Image">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9144000" cy="6864096"/>
          </a:xfrm>
          <a:solidFill>
            <a:schemeClr val="tx1"/>
          </a:solidFill>
        </p:spPr>
        <p:txBody>
          <a:bodyPr rtlCol="0">
            <a:noAutofit/>
          </a:bodyPr>
          <a:lstStyle>
            <a:lvl1pPr>
              <a:buNone/>
              <a:defRPr/>
            </a:lvl1pPr>
          </a:lstStyle>
          <a:p>
            <a:pPr lvl="0"/>
            <a:r>
              <a:rPr lang="en-US" noProof="0" smtClean="0"/>
              <a:t>Click icon to add picture</a:t>
            </a:r>
            <a:endParaRPr lang="en-US" noProof="0"/>
          </a:p>
        </p:txBody>
      </p:sp>
      <p:sp>
        <p:nvSpPr>
          <p:cNvPr id="2" name="Title 1"/>
          <p:cNvSpPr>
            <a:spLocks noGrp="1"/>
          </p:cNvSpPr>
          <p:nvPr>
            <p:ph type="ctrTitle"/>
          </p:nvPr>
        </p:nvSpPr>
        <p:spPr>
          <a:xfrm>
            <a:off x="3925994" y="1038516"/>
            <a:ext cx="4572000" cy="1965960"/>
          </a:xfrm>
        </p:spPr>
        <p:txBody>
          <a:bodyPr anchor="b"/>
          <a:lstStyle>
            <a:lvl1pPr>
              <a:defRPr sz="2000" cap="all" baseline="0">
                <a:solidFill>
                  <a:srgbClr val="59595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925994" y="2987056"/>
            <a:ext cx="4572000" cy="365760"/>
          </a:xfrm>
        </p:spPr>
        <p:txBody>
          <a:bodyPr/>
          <a:lstStyle>
            <a:lvl1pPr marL="0" indent="0" algn="l">
              <a:spcBef>
                <a:spcPts val="0"/>
              </a:spcBef>
              <a:spcAft>
                <a:spcPts val="0"/>
              </a:spcAft>
              <a:buNone/>
              <a:defRPr sz="1600" i="1">
                <a:solidFill>
                  <a:srgbClr val="59595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0"/>
          </p:nvPr>
        </p:nvSpPr>
        <p:spPr>
          <a:xfrm>
            <a:off x="3947260" y="3466023"/>
            <a:ext cx="4572000" cy="914400"/>
          </a:xfrm>
        </p:spPr>
        <p:txBody>
          <a:bodyPr>
            <a:noAutofit/>
          </a:bodyPr>
          <a:lstStyle>
            <a:lvl1pPr marL="0" indent="0">
              <a:spcBef>
                <a:spcPts val="0"/>
              </a:spcBef>
              <a:spcAft>
                <a:spcPts val="0"/>
              </a:spcAft>
              <a:buNone/>
              <a:defRPr sz="1000" b="1">
                <a:solidFill>
                  <a:srgbClr val="595959"/>
                </a:solidFill>
              </a:defRPr>
            </a:lvl1pPr>
          </a:lstStyle>
          <a:p>
            <a:pPr lvl="0"/>
            <a:r>
              <a:rPr lang="en-US" smtClean="0"/>
              <a:t>Click to edit Master text styles</a:t>
            </a:r>
          </a:p>
        </p:txBody>
      </p:sp>
    </p:spTree>
    <p:extLst>
      <p:ext uri="{BB962C8B-B14F-4D97-AF65-F5344CB8AC3E}">
        <p14:creationId xmlns:p14="http://schemas.microsoft.com/office/powerpoint/2010/main" val="32737944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971103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W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73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WHT">
    <p:spTree>
      <p:nvGrpSpPr>
        <p:cNvPr id="1" name=""/>
        <p:cNvGrpSpPr/>
        <p:nvPr/>
      </p:nvGrpSpPr>
      <p:grpSpPr>
        <a:xfrm>
          <a:off x="0" y="0"/>
          <a:ext cx="0" cy="0"/>
          <a:chOff x="0" y="0"/>
          <a:chExt cx="0" cy="0"/>
        </a:xfrm>
      </p:grpSpPr>
      <p:sp>
        <p:nvSpPr>
          <p:cNvPr id="2" name="Title 1"/>
          <p:cNvSpPr>
            <a:spLocks noGrp="1"/>
          </p:cNvSpPr>
          <p:nvPr>
            <p:ph type="title"/>
          </p:nvPr>
        </p:nvSpPr>
        <p:spPr>
          <a:xfrm>
            <a:off x="429768" y="164592"/>
            <a:ext cx="9144000" cy="731520"/>
          </a:xfrm>
        </p:spPr>
        <p:txBody>
          <a:bodyPr rtlCol="0">
            <a:normAutofit/>
          </a:bodyPr>
          <a:lstStyle>
            <a:lvl1pPr algn="l" defTabSz="1018824" rtl="0" eaLnBrk="1" latinLnBrk="0" hangingPunct="1">
              <a:spcBef>
                <a:spcPct val="0"/>
              </a:spcBef>
              <a:buNone/>
              <a:defRPr lang="en-US" sz="24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32555" y="1231901"/>
            <a:ext cx="5622925" cy="5394960"/>
          </a:xfrm>
        </p:spPr>
        <p:txBody>
          <a:bodyPr>
            <a:normAutofit/>
          </a:bodyPr>
          <a:lstStyle>
            <a:lvl1pPr>
              <a:defRPr sz="2200"/>
            </a:lvl1pPr>
            <a:lvl2pPr>
              <a:defRPr sz="2000"/>
            </a:lvl2pPr>
            <a:lvl3pPr>
              <a:defRPr sz="1800"/>
            </a:lvl3pPr>
            <a:lvl4pPr>
              <a:defRPr sz="1600"/>
            </a:lvl4pPr>
            <a:lvl5pPr>
              <a:defRPr sz="1300"/>
            </a:lvl5pPr>
            <a:lvl6pPr>
              <a:defRPr sz="2200"/>
            </a:lvl6pPr>
            <a:lvl7pPr>
              <a:defRPr sz="2200"/>
            </a:lvl7pPr>
            <a:lvl8pPr>
              <a:defRPr sz="2200"/>
            </a:lvl8pPr>
            <a:lvl9pPr>
              <a:defRPr sz="2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29768" y="1231901"/>
            <a:ext cx="3309144" cy="5394960"/>
          </a:xfrm>
        </p:spPr>
        <p:txBody>
          <a:bodyPr>
            <a:normAutofit/>
          </a:bodyPr>
          <a:lstStyle>
            <a:lvl1pPr marL="0" indent="0">
              <a:buNone/>
              <a:defRPr sz="22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40726159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WHT">
    <p:spTree>
      <p:nvGrpSpPr>
        <p:cNvPr id="1" name=""/>
        <p:cNvGrpSpPr/>
        <p:nvPr/>
      </p:nvGrpSpPr>
      <p:grpSpPr>
        <a:xfrm>
          <a:off x="0" y="0"/>
          <a:ext cx="0" cy="0"/>
          <a:chOff x="0" y="0"/>
          <a:chExt cx="0" cy="0"/>
        </a:xfrm>
      </p:grpSpPr>
      <p:sp>
        <p:nvSpPr>
          <p:cNvPr id="2" name="Title 1"/>
          <p:cNvSpPr>
            <a:spLocks noGrp="1"/>
          </p:cNvSpPr>
          <p:nvPr>
            <p:ph type="title"/>
          </p:nvPr>
        </p:nvSpPr>
        <p:spPr>
          <a:xfrm>
            <a:off x="1971517" y="5296296"/>
            <a:ext cx="6035040" cy="642303"/>
          </a:xfrm>
        </p:spPr>
        <p:txBody>
          <a:bodyPr anchor="b"/>
          <a:lstStyle>
            <a:lvl1pPr algn="l">
              <a:defRPr sz="22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971517" y="1494447"/>
            <a:ext cx="6035040" cy="3719087"/>
          </a:xfrm>
        </p:spPr>
        <p:txBody>
          <a:bodyPr rtlCol="0">
            <a:normAutofit/>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971517" y="5938600"/>
            <a:ext cx="6035040" cy="680085"/>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26942370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60375" y="1464088"/>
            <a:ext cx="9198020" cy="5163725"/>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115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WH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42654" y="577519"/>
            <a:ext cx="731520" cy="6035040"/>
          </a:xfrm>
        </p:spPr>
        <p:txBody>
          <a:bodyPr vert="eaVert" anchor="t"/>
          <a:lstStyle>
            <a:lvl1pPr>
              <a:defRPr>
                <a:solidFill>
                  <a:schemeClr val="tx1"/>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4790" y="577518"/>
            <a:ext cx="7955280" cy="603504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7470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WHT No Image">
    <p:bg>
      <p:bgPr>
        <a:solidFill>
          <a:schemeClr val="tx1"/>
        </a:solidFill>
        <a:effectLst/>
      </p:bgPr>
    </p:bg>
    <p:spTree>
      <p:nvGrpSpPr>
        <p:cNvPr id="1" name=""/>
        <p:cNvGrpSpPr/>
        <p:nvPr/>
      </p:nvGrpSpPr>
      <p:grpSpPr>
        <a:xfrm>
          <a:off x="0" y="0"/>
          <a:ext cx="0" cy="0"/>
          <a:chOff x="0" y="0"/>
          <a:chExt cx="0" cy="0"/>
        </a:xfrm>
      </p:grpSpPr>
      <p:pic>
        <p:nvPicPr>
          <p:cNvPr id="4" name="Picture 3" descr="AFDS PPT_16x9_StageSlide_LR2.jpg"/>
          <p:cNvPicPr>
            <a:picLocks noChangeAspect="1"/>
          </p:cNvPicPr>
          <p:nvPr userDrawn="1"/>
        </p:nvPicPr>
        <p:blipFill>
          <a:blip r:embed="rId2" cstate="print"/>
          <a:stretch>
            <a:fillRect/>
          </a:stretch>
        </p:blipFill>
        <p:spPr bwMode="ltGray">
          <a:xfrm>
            <a:off x="0" y="0"/>
            <a:ext cx="9144000" cy="6858000"/>
          </a:xfrm>
          <a:prstGeom prst="rect">
            <a:avLst/>
          </a:prstGeom>
        </p:spPr>
      </p:pic>
    </p:spTree>
    <p:extLst>
      <p:ext uri="{BB962C8B-B14F-4D97-AF65-F5344CB8AC3E}">
        <p14:creationId xmlns:p14="http://schemas.microsoft.com/office/powerpoint/2010/main" val="116436888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WHT No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06994" y="1636851"/>
            <a:ext cx="4572000" cy="1965960"/>
          </a:xfrm>
        </p:spPr>
        <p:txBody>
          <a:bodyPr anchor="b">
            <a:noAutofit/>
          </a:bodyPr>
          <a:lstStyle>
            <a:lvl1pPr>
              <a:defRPr sz="2000"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306994" y="3585391"/>
            <a:ext cx="4572000" cy="365760"/>
          </a:xfrm>
        </p:spPr>
        <p:txBody>
          <a:bodyPr/>
          <a:lstStyle>
            <a:lvl1pPr marL="0" indent="0" algn="l">
              <a:spcBef>
                <a:spcPts val="0"/>
              </a:spcBef>
              <a:spcAft>
                <a:spcPts val="0"/>
              </a:spcAft>
              <a:buNone/>
              <a:defRPr sz="1600" i="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0"/>
          </p:nvPr>
        </p:nvSpPr>
        <p:spPr>
          <a:xfrm>
            <a:off x="4311326" y="4064357"/>
            <a:ext cx="4572000" cy="914400"/>
          </a:xfrm>
        </p:spPr>
        <p:txBody>
          <a:bodyPr>
            <a:noAutofit/>
          </a:bodyPr>
          <a:lstStyle>
            <a:lvl1pPr marL="0" indent="0">
              <a:spcBef>
                <a:spcPts val="0"/>
              </a:spcBef>
              <a:spcAft>
                <a:spcPts val="0"/>
              </a:spcAft>
              <a:buNone/>
              <a:defRPr sz="1000" b="1">
                <a:solidFill>
                  <a:srgbClr val="FFFFFF"/>
                </a:solidFill>
              </a:defRPr>
            </a:lvl1pPr>
          </a:lstStyle>
          <a:p>
            <a:pPr lvl="0"/>
            <a:r>
              <a:rPr lang="en-US" smtClean="0"/>
              <a:t>Click to edit Master text styles</a:t>
            </a:r>
          </a:p>
        </p:txBody>
      </p:sp>
      <p:pic>
        <p:nvPicPr>
          <p:cNvPr id="6" name="Picture 5" descr="AFDS PPT_StageSlide_LR.jpg"/>
          <p:cNvPicPr>
            <a:picLocks noChangeAspect="1"/>
          </p:cNvPicPr>
          <p:nvPr userDrawn="1"/>
        </p:nvPicPr>
        <p:blipFill>
          <a:blip r:embed="rId2" cstate="print"/>
          <a:stretch>
            <a:fillRect/>
          </a:stretch>
        </p:blipFill>
        <p:spPr bwMode="invGray">
          <a:xfrm>
            <a:off x="0" y="0"/>
            <a:ext cx="4016375" cy="6858000"/>
          </a:xfrm>
          <a:prstGeom prst="rect">
            <a:avLst/>
          </a:prstGeom>
        </p:spPr>
      </p:pic>
    </p:spTree>
    <p:extLst>
      <p:ext uri="{BB962C8B-B14F-4D97-AF65-F5344CB8AC3E}">
        <p14:creationId xmlns:p14="http://schemas.microsoft.com/office/powerpoint/2010/main" val="146772469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WHT No Image">
    <p:spTree>
      <p:nvGrpSpPr>
        <p:cNvPr id="1" name=""/>
        <p:cNvGrpSpPr/>
        <p:nvPr/>
      </p:nvGrpSpPr>
      <p:grpSpPr>
        <a:xfrm>
          <a:off x="0" y="0"/>
          <a:ext cx="0" cy="0"/>
          <a:chOff x="0" y="0"/>
          <a:chExt cx="0" cy="0"/>
        </a:xfrm>
      </p:grpSpPr>
      <p:pic>
        <p:nvPicPr>
          <p:cNvPr id="4" name="Picture 3" descr="AFDS PPT_16x9_SectionSlide2.jpg"/>
          <p:cNvPicPr>
            <a:picLocks noChangeAspect="1"/>
          </p:cNvPicPr>
          <p:nvPr userDrawn="1"/>
        </p:nvPicPr>
        <p:blipFill>
          <a:blip r:embed="rId2" cstate="print"/>
          <a:stretch>
            <a:fillRect/>
          </a:stretch>
        </p:blipFill>
        <p:spPr bwMode="invGray">
          <a:xfrm>
            <a:off x="0" y="0"/>
            <a:ext cx="9144000" cy="6858000"/>
          </a:xfrm>
          <a:prstGeom prst="rect">
            <a:avLst/>
          </a:prstGeom>
        </p:spPr>
      </p:pic>
      <p:sp>
        <p:nvSpPr>
          <p:cNvPr id="2" name="Title 1"/>
          <p:cNvSpPr>
            <a:spLocks noGrp="1"/>
          </p:cNvSpPr>
          <p:nvPr>
            <p:ph type="title" hasCustomPrompt="1"/>
          </p:nvPr>
        </p:nvSpPr>
        <p:spPr>
          <a:xfrm>
            <a:off x="528610" y="2788920"/>
            <a:ext cx="4023360" cy="1502168"/>
          </a:xfrm>
        </p:spPr>
        <p:txBody>
          <a:bodyPr anchor="t">
            <a:noAutofit/>
          </a:bodyPr>
          <a:lstStyle>
            <a:lvl1pPr algn="r">
              <a:defRPr sz="2000" b="1" cap="all" baseline="0">
                <a:solidFill>
                  <a:schemeClr val="tx1"/>
                </a:solidFill>
              </a:defRPr>
            </a:lvl1pPr>
          </a:lstStyle>
          <a:p>
            <a:r>
              <a:rPr lang="en-US" dirty="0" smtClean="0"/>
              <a:t>Click to edit Section title style</a:t>
            </a:r>
            <a:endParaRPr lang="en-US" dirty="0"/>
          </a:p>
        </p:txBody>
      </p:sp>
    </p:spTree>
    <p:extLst>
      <p:ext uri="{BB962C8B-B14F-4D97-AF65-F5344CB8AC3E}">
        <p14:creationId xmlns:p14="http://schemas.microsoft.com/office/powerpoint/2010/main" val="138734048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171450" indent="-171450">
              <a:spcBef>
                <a:spcPts val="1200"/>
              </a:spcBef>
              <a:spcAft>
                <a:spcPts val="600"/>
              </a:spcAft>
              <a:defRPr/>
            </a:lvl1pPr>
            <a:lvl2pPr marL="400050" indent="-169863">
              <a:spcBef>
                <a:spcPts val="0"/>
              </a:spcBef>
              <a:spcAft>
                <a:spcPts val="600"/>
              </a:spcAft>
              <a:buClr>
                <a:schemeClr val="tx1"/>
              </a:buClr>
              <a:buFont typeface="Wingdings" pitchFamily="2" charset="2"/>
              <a:buChar char="§"/>
              <a:defRPr lang="en-US" sz="1400" kern="1200" dirty="0" smtClean="0">
                <a:solidFill>
                  <a:schemeClr val="tx1"/>
                </a:solidFill>
                <a:latin typeface="+mn-lt"/>
                <a:ea typeface="+mn-ea"/>
                <a:cs typeface="+mn-cs"/>
              </a:defRPr>
            </a:lvl2pPr>
            <a:lvl3pPr marL="569913" indent="-166688">
              <a:spcBef>
                <a:spcPts val="0"/>
              </a:spcBef>
              <a:spcAft>
                <a:spcPts val="600"/>
              </a:spcAft>
              <a:defRPr>
                <a:solidFill>
                  <a:schemeClr val="tx1"/>
                </a:solidFill>
              </a:defRPr>
            </a:lvl3pPr>
            <a:lvl4pPr marL="858838" indent="-225425">
              <a:spcBef>
                <a:spcPts val="0"/>
              </a:spcBef>
              <a:spcAft>
                <a:spcPts val="600"/>
              </a:spcAft>
              <a:defRPr>
                <a:solidFill>
                  <a:schemeClr val="tx1"/>
                </a:solidFill>
              </a:defRPr>
            </a:lvl4pPr>
            <a:lvl5pPr marL="1031875" indent="-177800">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45973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HT No Image">
    <p:spTree>
      <p:nvGrpSpPr>
        <p:cNvPr id="1" name=""/>
        <p:cNvGrpSpPr/>
        <p:nvPr/>
      </p:nvGrpSpPr>
      <p:grpSpPr>
        <a:xfrm>
          <a:off x="0" y="0"/>
          <a:ext cx="0" cy="0"/>
          <a:chOff x="0" y="0"/>
          <a:chExt cx="0" cy="0"/>
        </a:xfrm>
      </p:grpSpPr>
      <p:sp>
        <p:nvSpPr>
          <p:cNvPr id="2" name="Title 1"/>
          <p:cNvSpPr>
            <a:spLocks noGrp="1"/>
          </p:cNvSpPr>
          <p:nvPr>
            <p:ph type="title"/>
          </p:nvPr>
        </p:nvSpPr>
        <p:spPr>
          <a:xfrm>
            <a:off x="528610" y="2788920"/>
            <a:ext cx="4023360" cy="1502168"/>
          </a:xfrm>
        </p:spPr>
        <p:txBody>
          <a:bodyPr/>
          <a:lstStyle>
            <a:lvl1pPr algn="r">
              <a:defRPr sz="2000" b="1" cap="all" baseline="0">
                <a:solidFill>
                  <a:srgbClr val="595959"/>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402790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WHT">
    <p:spTree>
      <p:nvGrpSpPr>
        <p:cNvPr id="1" name=""/>
        <p:cNvGrpSpPr/>
        <p:nvPr/>
      </p:nvGrpSpPr>
      <p:grpSpPr>
        <a:xfrm>
          <a:off x="0" y="0"/>
          <a:ext cx="0" cy="0"/>
          <a:chOff x="0" y="0"/>
          <a:chExt cx="0" cy="0"/>
        </a:xfrm>
      </p:grpSpPr>
      <p:sp>
        <p:nvSpPr>
          <p:cNvPr id="2" name="Title 1"/>
          <p:cNvSpPr>
            <a:spLocks noGrp="1"/>
          </p:cNvSpPr>
          <p:nvPr>
            <p:ph type="title"/>
          </p:nvPr>
        </p:nvSpPr>
        <p:spPr>
          <a:xfrm>
            <a:off x="320040" y="150223"/>
            <a:ext cx="8503920" cy="64008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0040" y="1097279"/>
            <a:ext cx="4114800" cy="4754880"/>
          </a:xfrm>
        </p:spPr>
        <p:txBody>
          <a:bodyPr>
            <a:noAutofit/>
          </a:bodyPr>
          <a:lstStyle>
            <a:lvl1pPr>
              <a:defRPr lang="en-US" sz="1400" kern="1200" dirty="0" smtClean="0">
                <a:solidFill>
                  <a:schemeClr val="tx2"/>
                </a:solidFill>
                <a:latin typeface="+mn-lt"/>
                <a:ea typeface="+mn-ea"/>
                <a:cs typeface="+mn-cs"/>
              </a:defRPr>
            </a:lvl1pPr>
            <a:lvl2pPr>
              <a:buClr>
                <a:schemeClr val="tx2"/>
              </a:buClr>
              <a:defRPr lang="en-US" sz="1400" kern="1200" dirty="0" smtClean="0">
                <a:solidFill>
                  <a:schemeClr val="tx2"/>
                </a:solidFill>
                <a:latin typeface="+mn-lt"/>
                <a:ea typeface="+mn-ea"/>
                <a:cs typeface="+mn-cs"/>
              </a:defRPr>
            </a:lvl2pPr>
            <a:lvl3pPr>
              <a:buClr>
                <a:schemeClr val="tx2"/>
              </a:buClr>
              <a:defRPr lang="en-US" sz="1200" kern="1200" dirty="0" smtClean="0">
                <a:solidFill>
                  <a:schemeClr val="tx2"/>
                </a:solidFill>
                <a:latin typeface="+mn-lt"/>
                <a:ea typeface="+mn-ea"/>
                <a:cs typeface="+mn-cs"/>
              </a:defRPr>
            </a:lvl3pPr>
            <a:lvl4pPr>
              <a:buClr>
                <a:schemeClr val="tx2"/>
              </a:buClr>
              <a:defRPr lang="en-US" sz="1200" kern="1200" dirty="0" smtClean="0">
                <a:solidFill>
                  <a:schemeClr val="tx2"/>
                </a:solidFill>
                <a:latin typeface="+mn-lt"/>
                <a:ea typeface="+mn-ea"/>
                <a:cs typeface="+mn-cs"/>
              </a:defRPr>
            </a:lvl4pPr>
            <a:lvl5pPr>
              <a:buClr>
                <a:schemeClr val="tx2"/>
              </a:buClr>
              <a:defRPr lang="en-US" sz="1000" kern="1200" dirty="0">
                <a:solidFill>
                  <a:schemeClr val="tx2"/>
                </a:solidFill>
                <a:latin typeface="+mn-lt"/>
                <a:ea typeface="+mn-ea"/>
                <a:cs typeface="+mn-cs"/>
              </a:defRPr>
            </a:lvl5pPr>
            <a:lvl6pPr>
              <a:defRPr sz="1800"/>
            </a:lvl6pPr>
            <a:lvl7pPr>
              <a:defRPr sz="1800"/>
            </a:lvl7pPr>
            <a:lvl8pPr>
              <a:defRPr sz="1800"/>
            </a:lvl8pPr>
            <a:lvl9pPr>
              <a:defRPr sz="1800"/>
            </a:lvl9pPr>
          </a:lstStyle>
          <a:p>
            <a:pPr marL="112713" lvl="0" indent="-112713" algn="l" defTabSz="914400" rtl="0" eaLnBrk="1" latinLnBrk="0" hangingPunct="1">
              <a:spcBef>
                <a:spcPts val="336"/>
              </a:spcBef>
              <a:spcAft>
                <a:spcPts val="336"/>
              </a:spcAft>
              <a:buClr>
                <a:schemeClr val="bg2"/>
              </a:buClr>
              <a:buFont typeface="Wingdings" pitchFamily="2" charset="2"/>
              <a:buChar char="§"/>
            </a:pPr>
            <a:r>
              <a:rPr lang="en-US" smtClean="0"/>
              <a:t>Click to edit Master text styles</a:t>
            </a:r>
          </a:p>
          <a:p>
            <a:pPr marL="112713" lvl="1" indent="-112713" algn="l" defTabSz="914400" rtl="0" eaLnBrk="1" latinLnBrk="0" hangingPunct="1">
              <a:spcBef>
                <a:spcPts val="336"/>
              </a:spcBef>
              <a:spcAft>
                <a:spcPts val="336"/>
              </a:spcAft>
              <a:buClr>
                <a:schemeClr val="bg2"/>
              </a:buClr>
              <a:buFont typeface="Wingdings" pitchFamily="2" charset="2"/>
              <a:buChar char="§"/>
            </a:pPr>
            <a:r>
              <a:rPr lang="en-US" smtClean="0"/>
              <a:t>Second level</a:t>
            </a:r>
          </a:p>
          <a:p>
            <a:pPr marL="112713" lvl="2" indent="-112713" algn="l" defTabSz="914400" rtl="0" eaLnBrk="1" latinLnBrk="0" hangingPunct="1">
              <a:spcBef>
                <a:spcPts val="336"/>
              </a:spcBef>
              <a:spcAft>
                <a:spcPts val="336"/>
              </a:spcAft>
              <a:buClr>
                <a:schemeClr val="bg2"/>
              </a:buClr>
              <a:buFont typeface="Wingdings" pitchFamily="2" charset="2"/>
              <a:buChar char="§"/>
            </a:pPr>
            <a:r>
              <a:rPr lang="en-US" smtClean="0"/>
              <a:t>Third level</a:t>
            </a:r>
          </a:p>
          <a:p>
            <a:pPr marL="112713" lvl="3" indent="-112713" algn="l" defTabSz="914400" rtl="0" eaLnBrk="1" latinLnBrk="0" hangingPunct="1">
              <a:spcBef>
                <a:spcPts val="336"/>
              </a:spcBef>
              <a:spcAft>
                <a:spcPts val="336"/>
              </a:spcAft>
              <a:buClr>
                <a:schemeClr val="bg2"/>
              </a:buClr>
              <a:buFont typeface="Wingdings" pitchFamily="2" charset="2"/>
              <a:buChar char="§"/>
            </a:pPr>
            <a:r>
              <a:rPr lang="en-US" smtClean="0"/>
              <a:t>Fourth level</a:t>
            </a:r>
          </a:p>
          <a:p>
            <a:pPr marL="112713" lvl="4" indent="-112713" algn="l" defTabSz="914400" rtl="0" eaLnBrk="1" latinLnBrk="0" hangingPunct="1">
              <a:spcBef>
                <a:spcPts val="336"/>
              </a:spcBef>
              <a:spcAft>
                <a:spcPts val="336"/>
              </a:spcAft>
              <a:buClr>
                <a:schemeClr val="bg2"/>
              </a:buClr>
              <a:buFont typeface="Wingdings" pitchFamily="2" charset="2"/>
              <a:buChar char="§"/>
            </a:pPr>
            <a:r>
              <a:rPr lang="en-US" smtClean="0"/>
              <a:t>Fifth level</a:t>
            </a:r>
            <a:endParaRPr lang="en-US" dirty="0"/>
          </a:p>
        </p:txBody>
      </p:sp>
      <p:sp>
        <p:nvSpPr>
          <p:cNvPr id="4" name="Content Placeholder 3"/>
          <p:cNvSpPr>
            <a:spLocks noGrp="1"/>
          </p:cNvSpPr>
          <p:nvPr>
            <p:ph sz="half" idx="2"/>
          </p:nvPr>
        </p:nvSpPr>
        <p:spPr>
          <a:xfrm>
            <a:off x="4709160" y="1097279"/>
            <a:ext cx="4114800" cy="4754880"/>
          </a:xfrm>
        </p:spPr>
        <p:txBody>
          <a:bodyPr>
            <a:noAutofit/>
          </a:bodyPr>
          <a:lstStyle>
            <a:lvl1pPr>
              <a:defRPr lang="en-US" sz="1400" kern="1200" dirty="0" smtClean="0">
                <a:solidFill>
                  <a:schemeClr val="tx2"/>
                </a:solidFill>
                <a:latin typeface="+mn-lt"/>
                <a:ea typeface="+mn-ea"/>
                <a:cs typeface="+mn-cs"/>
              </a:defRPr>
            </a:lvl1pPr>
            <a:lvl2pPr>
              <a:defRPr lang="en-US" sz="1400" kern="1200" dirty="0" smtClean="0">
                <a:solidFill>
                  <a:schemeClr val="tx2"/>
                </a:solidFill>
                <a:latin typeface="+mn-lt"/>
                <a:ea typeface="+mn-ea"/>
                <a:cs typeface="+mn-cs"/>
              </a:defRPr>
            </a:lvl2pPr>
            <a:lvl3pPr>
              <a:defRPr lang="en-US" sz="1200" kern="1200" dirty="0" smtClean="0">
                <a:solidFill>
                  <a:schemeClr val="tx2"/>
                </a:solidFill>
                <a:latin typeface="+mn-lt"/>
                <a:ea typeface="+mn-ea"/>
                <a:cs typeface="+mn-cs"/>
              </a:defRPr>
            </a:lvl3pPr>
            <a:lvl4pPr>
              <a:defRPr lang="en-US" sz="1200" kern="1200" dirty="0" smtClean="0">
                <a:solidFill>
                  <a:schemeClr val="tx2"/>
                </a:solidFill>
                <a:latin typeface="+mn-lt"/>
                <a:ea typeface="+mn-ea"/>
                <a:cs typeface="+mn-cs"/>
              </a:defRPr>
            </a:lvl4pPr>
            <a:lvl5pPr>
              <a:defRPr lang="en-US" sz="1000" kern="1200" dirty="0">
                <a:solidFill>
                  <a:schemeClr val="tx2"/>
                </a:solidFill>
                <a:latin typeface="+mn-lt"/>
                <a:ea typeface="+mn-ea"/>
                <a:cs typeface="+mn-cs"/>
              </a:defRPr>
            </a:lvl5pPr>
            <a:lvl6pPr>
              <a:defRPr sz="1800"/>
            </a:lvl6pPr>
            <a:lvl7pPr>
              <a:defRPr sz="1800"/>
            </a:lvl7pPr>
            <a:lvl8pPr>
              <a:defRPr sz="1800"/>
            </a:lvl8pPr>
            <a:lvl9pPr>
              <a:defRPr sz="1800"/>
            </a:lvl9pPr>
          </a:lstStyle>
          <a:p>
            <a:pPr marL="112713" lvl="0" indent="-112713" algn="l" defTabSz="914400" rtl="0" eaLnBrk="1" latinLnBrk="0" hangingPunct="1">
              <a:spcBef>
                <a:spcPts val="336"/>
              </a:spcBef>
              <a:spcAft>
                <a:spcPts val="336"/>
              </a:spcAft>
              <a:buClr>
                <a:schemeClr val="bg2"/>
              </a:buClr>
              <a:buFont typeface="Wingdings" pitchFamily="2" charset="2"/>
              <a:buChar char="§"/>
            </a:pPr>
            <a:r>
              <a:rPr lang="en-US" smtClean="0"/>
              <a:t>Click to edit Master text styles</a:t>
            </a:r>
          </a:p>
          <a:p>
            <a:pPr marL="112713" lvl="1" indent="-112713" algn="l" defTabSz="914400" rtl="0" eaLnBrk="1" latinLnBrk="0" hangingPunct="1">
              <a:spcBef>
                <a:spcPts val="336"/>
              </a:spcBef>
              <a:spcAft>
                <a:spcPts val="336"/>
              </a:spcAft>
              <a:buClr>
                <a:schemeClr val="bg2"/>
              </a:buClr>
              <a:buFont typeface="Wingdings" pitchFamily="2" charset="2"/>
              <a:buChar char="§"/>
            </a:pPr>
            <a:r>
              <a:rPr lang="en-US" smtClean="0"/>
              <a:t>Second level</a:t>
            </a:r>
          </a:p>
          <a:p>
            <a:pPr marL="112713" lvl="2" indent="-112713" algn="l" defTabSz="914400" rtl="0" eaLnBrk="1" latinLnBrk="0" hangingPunct="1">
              <a:spcBef>
                <a:spcPts val="336"/>
              </a:spcBef>
              <a:spcAft>
                <a:spcPts val="336"/>
              </a:spcAft>
              <a:buClr>
                <a:schemeClr val="bg2"/>
              </a:buClr>
              <a:buFont typeface="Wingdings" pitchFamily="2" charset="2"/>
              <a:buChar char="§"/>
            </a:pPr>
            <a:r>
              <a:rPr lang="en-US" smtClean="0"/>
              <a:t>Third level</a:t>
            </a:r>
          </a:p>
          <a:p>
            <a:pPr marL="112713" lvl="3" indent="-112713" algn="l" defTabSz="914400" rtl="0" eaLnBrk="1" latinLnBrk="0" hangingPunct="1">
              <a:spcBef>
                <a:spcPts val="336"/>
              </a:spcBef>
              <a:spcAft>
                <a:spcPts val="336"/>
              </a:spcAft>
              <a:buClr>
                <a:schemeClr val="bg2"/>
              </a:buClr>
              <a:buFont typeface="Wingdings" pitchFamily="2" charset="2"/>
              <a:buChar char="§"/>
            </a:pPr>
            <a:r>
              <a:rPr lang="en-US" smtClean="0"/>
              <a:t>Fourth level</a:t>
            </a:r>
          </a:p>
          <a:p>
            <a:pPr marL="112713" lvl="4" indent="-112713" algn="l" defTabSz="914400" rtl="0" eaLnBrk="1" latinLnBrk="0" hangingPunct="1">
              <a:spcBef>
                <a:spcPts val="336"/>
              </a:spcBef>
              <a:spcAft>
                <a:spcPts val="336"/>
              </a:spcAft>
              <a:buClr>
                <a:schemeClr val="bg2"/>
              </a:buClr>
              <a:buFont typeface="Wingdings" pitchFamily="2" charset="2"/>
              <a:buChar char="§"/>
            </a:pPr>
            <a:r>
              <a:rPr lang="en-US" smtClean="0"/>
              <a:t>Fifth level</a:t>
            </a:r>
            <a:endParaRPr lang="en-US" dirty="0"/>
          </a:p>
        </p:txBody>
      </p:sp>
    </p:spTree>
    <p:extLst>
      <p:ext uri="{BB962C8B-B14F-4D97-AF65-F5344CB8AC3E}">
        <p14:creationId xmlns:p14="http://schemas.microsoft.com/office/powerpoint/2010/main" val="15514439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WHT">
    <p:spTree>
      <p:nvGrpSpPr>
        <p:cNvPr id="1" name=""/>
        <p:cNvGrpSpPr/>
        <p:nvPr/>
      </p:nvGrpSpPr>
      <p:grpSpPr>
        <a:xfrm>
          <a:off x="0" y="0"/>
          <a:ext cx="0" cy="0"/>
          <a:chOff x="0" y="0"/>
          <a:chExt cx="0" cy="0"/>
        </a:xfrm>
      </p:grpSpPr>
      <p:sp>
        <p:nvSpPr>
          <p:cNvPr id="2" name="Title 1"/>
          <p:cNvSpPr>
            <a:spLocks noGrp="1"/>
          </p:cNvSpPr>
          <p:nvPr>
            <p:ph type="title"/>
          </p:nvPr>
        </p:nvSpPr>
        <p:spPr>
          <a:xfrm>
            <a:off x="320040" y="150223"/>
            <a:ext cx="8503920" cy="64008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20040" y="859163"/>
            <a:ext cx="4114800" cy="548640"/>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0040" y="1498924"/>
            <a:ext cx="4114800" cy="3951288"/>
          </a:xfrm>
        </p:spPr>
        <p:txBody>
          <a:bodyPr/>
          <a:lstStyle>
            <a:lvl1pPr>
              <a:defRPr lang="en-US" sz="1400" kern="1200" dirty="0" smtClean="0">
                <a:solidFill>
                  <a:schemeClr val="tx2"/>
                </a:solidFill>
                <a:latin typeface="+mn-lt"/>
                <a:ea typeface="+mn-ea"/>
                <a:cs typeface="+mn-cs"/>
              </a:defRPr>
            </a:lvl1pPr>
            <a:lvl2pPr>
              <a:defRPr lang="en-US" sz="1400" kern="1200" dirty="0" smtClean="0">
                <a:solidFill>
                  <a:schemeClr val="tx2"/>
                </a:solidFill>
                <a:latin typeface="+mn-lt"/>
                <a:ea typeface="+mn-ea"/>
                <a:cs typeface="+mn-cs"/>
              </a:defRPr>
            </a:lvl2pPr>
            <a:lvl3pPr>
              <a:defRPr lang="en-US" sz="1200" kern="1200" dirty="0" smtClean="0">
                <a:solidFill>
                  <a:schemeClr val="tx2"/>
                </a:solidFill>
                <a:latin typeface="+mn-lt"/>
                <a:ea typeface="+mn-ea"/>
                <a:cs typeface="+mn-cs"/>
              </a:defRPr>
            </a:lvl3pPr>
            <a:lvl4pPr>
              <a:defRPr lang="en-US" sz="1200" kern="1200" dirty="0" smtClean="0">
                <a:solidFill>
                  <a:schemeClr val="tx2"/>
                </a:solidFill>
                <a:latin typeface="+mn-lt"/>
                <a:ea typeface="+mn-ea"/>
                <a:cs typeface="+mn-cs"/>
              </a:defRPr>
            </a:lvl4pPr>
            <a:lvl5pPr>
              <a:defRPr lang="en-US" sz="1000" kern="1200" dirty="0">
                <a:solidFill>
                  <a:schemeClr val="tx2"/>
                </a:solidFill>
                <a:latin typeface="+mn-lt"/>
                <a:ea typeface="+mn-ea"/>
                <a:cs typeface="+mn-cs"/>
              </a:defRPr>
            </a:lvl5pPr>
            <a:lvl6pPr>
              <a:defRPr sz="1600"/>
            </a:lvl6pPr>
            <a:lvl7pPr>
              <a:defRPr sz="1600"/>
            </a:lvl7pPr>
            <a:lvl8pPr>
              <a:defRPr sz="1600"/>
            </a:lvl8pPr>
            <a:lvl9pPr>
              <a:defRPr sz="1600"/>
            </a:lvl9pPr>
          </a:lstStyle>
          <a:p>
            <a:pPr marL="112713" lvl="0" indent="-112713" algn="l" defTabSz="914400" rtl="0" eaLnBrk="1" latinLnBrk="0" hangingPunct="1">
              <a:spcBef>
                <a:spcPts val="336"/>
              </a:spcBef>
              <a:spcAft>
                <a:spcPts val="336"/>
              </a:spcAft>
              <a:buClr>
                <a:schemeClr val="bg2"/>
              </a:buClr>
              <a:buFont typeface="Wingdings" pitchFamily="2" charset="2"/>
              <a:buChar char="§"/>
            </a:pPr>
            <a:r>
              <a:rPr lang="en-US" smtClean="0"/>
              <a:t>Click to edit Master text styles</a:t>
            </a:r>
          </a:p>
          <a:p>
            <a:pPr marL="112713" lvl="1" indent="-112713" algn="l" defTabSz="914400" rtl="0" eaLnBrk="1" latinLnBrk="0" hangingPunct="1">
              <a:spcBef>
                <a:spcPts val="336"/>
              </a:spcBef>
              <a:spcAft>
                <a:spcPts val="336"/>
              </a:spcAft>
              <a:buClr>
                <a:schemeClr val="bg2"/>
              </a:buClr>
              <a:buFont typeface="Wingdings" pitchFamily="2" charset="2"/>
              <a:buChar char="§"/>
            </a:pPr>
            <a:r>
              <a:rPr lang="en-US" smtClean="0"/>
              <a:t>Second level</a:t>
            </a:r>
          </a:p>
          <a:p>
            <a:pPr marL="112713" lvl="2" indent="-112713" algn="l" defTabSz="914400" rtl="0" eaLnBrk="1" latinLnBrk="0" hangingPunct="1">
              <a:spcBef>
                <a:spcPts val="336"/>
              </a:spcBef>
              <a:spcAft>
                <a:spcPts val="336"/>
              </a:spcAft>
              <a:buClr>
                <a:schemeClr val="bg2"/>
              </a:buClr>
              <a:buFont typeface="Wingdings" pitchFamily="2" charset="2"/>
              <a:buChar char="§"/>
            </a:pPr>
            <a:r>
              <a:rPr lang="en-US" smtClean="0"/>
              <a:t>Third level</a:t>
            </a:r>
          </a:p>
          <a:p>
            <a:pPr marL="112713" lvl="3" indent="-112713" algn="l" defTabSz="914400" rtl="0" eaLnBrk="1" latinLnBrk="0" hangingPunct="1">
              <a:spcBef>
                <a:spcPts val="336"/>
              </a:spcBef>
              <a:spcAft>
                <a:spcPts val="336"/>
              </a:spcAft>
              <a:buClr>
                <a:schemeClr val="bg2"/>
              </a:buClr>
              <a:buFont typeface="Wingdings" pitchFamily="2" charset="2"/>
              <a:buChar char="§"/>
            </a:pPr>
            <a:r>
              <a:rPr lang="en-US" smtClean="0"/>
              <a:t>Fourth level</a:t>
            </a:r>
          </a:p>
          <a:p>
            <a:pPr marL="112713" lvl="4" indent="-112713" algn="l" defTabSz="914400" rtl="0" eaLnBrk="1" latinLnBrk="0" hangingPunct="1">
              <a:spcBef>
                <a:spcPts val="336"/>
              </a:spcBef>
              <a:spcAft>
                <a:spcPts val="336"/>
              </a:spcAft>
              <a:buClr>
                <a:schemeClr val="bg2"/>
              </a:buClr>
              <a:buFont typeface="Wingdings" pitchFamily="2" charset="2"/>
              <a:buChar char="§"/>
            </a:pPr>
            <a:r>
              <a:rPr lang="en-US" smtClean="0"/>
              <a:t>Fifth level</a:t>
            </a:r>
            <a:endParaRPr lang="en-US" dirty="0"/>
          </a:p>
        </p:txBody>
      </p:sp>
      <p:sp>
        <p:nvSpPr>
          <p:cNvPr id="5" name="Text Placeholder 4"/>
          <p:cNvSpPr>
            <a:spLocks noGrp="1"/>
          </p:cNvSpPr>
          <p:nvPr>
            <p:ph type="body" sz="quarter" idx="3"/>
          </p:nvPr>
        </p:nvSpPr>
        <p:spPr>
          <a:xfrm>
            <a:off x="4709160" y="859163"/>
            <a:ext cx="4114800" cy="548640"/>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9160" y="1498924"/>
            <a:ext cx="4114800" cy="3951288"/>
          </a:xfrm>
        </p:spPr>
        <p:txBody>
          <a:bodyPr/>
          <a:lstStyle>
            <a:lvl1pPr>
              <a:defRPr lang="en-US" sz="1400" kern="1200" dirty="0" smtClean="0">
                <a:solidFill>
                  <a:schemeClr val="tx2"/>
                </a:solidFill>
                <a:latin typeface="+mn-lt"/>
                <a:ea typeface="+mn-ea"/>
                <a:cs typeface="+mn-cs"/>
              </a:defRPr>
            </a:lvl1pPr>
            <a:lvl2pPr>
              <a:defRPr lang="en-US" sz="1400" kern="1200" dirty="0" smtClean="0">
                <a:solidFill>
                  <a:schemeClr val="tx2"/>
                </a:solidFill>
                <a:latin typeface="+mn-lt"/>
                <a:ea typeface="+mn-ea"/>
                <a:cs typeface="+mn-cs"/>
              </a:defRPr>
            </a:lvl2pPr>
            <a:lvl3pPr>
              <a:defRPr lang="en-US" sz="1200" kern="1200" dirty="0" smtClean="0">
                <a:solidFill>
                  <a:schemeClr val="tx2"/>
                </a:solidFill>
                <a:latin typeface="+mn-lt"/>
                <a:ea typeface="+mn-ea"/>
                <a:cs typeface="+mn-cs"/>
              </a:defRPr>
            </a:lvl3pPr>
            <a:lvl4pPr>
              <a:defRPr lang="en-US" sz="1200" kern="1200" dirty="0" smtClean="0">
                <a:solidFill>
                  <a:schemeClr val="tx2"/>
                </a:solidFill>
                <a:latin typeface="+mn-lt"/>
                <a:ea typeface="+mn-ea"/>
                <a:cs typeface="+mn-cs"/>
              </a:defRPr>
            </a:lvl4pPr>
            <a:lvl5pPr>
              <a:defRPr lang="en-US" sz="1000" kern="1200" dirty="0">
                <a:solidFill>
                  <a:schemeClr val="tx2"/>
                </a:solidFill>
                <a:latin typeface="+mn-lt"/>
                <a:ea typeface="+mn-ea"/>
                <a:cs typeface="+mn-cs"/>
              </a:defRPr>
            </a:lvl5pPr>
            <a:lvl6pPr>
              <a:defRPr sz="1600"/>
            </a:lvl6pPr>
            <a:lvl7pPr>
              <a:defRPr sz="1600"/>
            </a:lvl7pPr>
            <a:lvl8pPr>
              <a:defRPr sz="1600"/>
            </a:lvl8pPr>
            <a:lvl9pPr>
              <a:defRPr sz="1600"/>
            </a:lvl9pPr>
          </a:lstStyle>
          <a:p>
            <a:pPr marL="112713" lvl="0" indent="-112713" algn="l" defTabSz="914400" rtl="0" eaLnBrk="1" latinLnBrk="0" hangingPunct="1">
              <a:spcBef>
                <a:spcPts val="336"/>
              </a:spcBef>
              <a:spcAft>
                <a:spcPts val="336"/>
              </a:spcAft>
              <a:buClr>
                <a:schemeClr val="bg2"/>
              </a:buClr>
              <a:buFont typeface="Wingdings" pitchFamily="2" charset="2"/>
              <a:buChar char="§"/>
            </a:pPr>
            <a:r>
              <a:rPr lang="en-US" smtClean="0"/>
              <a:t>Click to edit Master text styles</a:t>
            </a:r>
          </a:p>
          <a:p>
            <a:pPr marL="112713" lvl="1" indent="-112713" algn="l" defTabSz="914400" rtl="0" eaLnBrk="1" latinLnBrk="0" hangingPunct="1">
              <a:spcBef>
                <a:spcPts val="336"/>
              </a:spcBef>
              <a:spcAft>
                <a:spcPts val="336"/>
              </a:spcAft>
              <a:buClr>
                <a:schemeClr val="bg2"/>
              </a:buClr>
              <a:buFont typeface="Wingdings" pitchFamily="2" charset="2"/>
              <a:buChar char="§"/>
            </a:pPr>
            <a:r>
              <a:rPr lang="en-US" smtClean="0"/>
              <a:t>Second level</a:t>
            </a:r>
          </a:p>
          <a:p>
            <a:pPr marL="112713" lvl="2" indent="-112713" algn="l" defTabSz="914400" rtl="0" eaLnBrk="1" latinLnBrk="0" hangingPunct="1">
              <a:spcBef>
                <a:spcPts val="336"/>
              </a:spcBef>
              <a:spcAft>
                <a:spcPts val="336"/>
              </a:spcAft>
              <a:buClr>
                <a:schemeClr val="bg2"/>
              </a:buClr>
              <a:buFont typeface="Wingdings" pitchFamily="2" charset="2"/>
              <a:buChar char="§"/>
            </a:pPr>
            <a:r>
              <a:rPr lang="en-US" smtClean="0"/>
              <a:t>Third level</a:t>
            </a:r>
          </a:p>
          <a:p>
            <a:pPr marL="112713" lvl="3" indent="-112713" algn="l" defTabSz="914400" rtl="0" eaLnBrk="1" latinLnBrk="0" hangingPunct="1">
              <a:spcBef>
                <a:spcPts val="336"/>
              </a:spcBef>
              <a:spcAft>
                <a:spcPts val="336"/>
              </a:spcAft>
              <a:buClr>
                <a:schemeClr val="bg2"/>
              </a:buClr>
              <a:buFont typeface="Wingdings" pitchFamily="2" charset="2"/>
              <a:buChar char="§"/>
            </a:pPr>
            <a:r>
              <a:rPr lang="en-US" smtClean="0"/>
              <a:t>Fourth level</a:t>
            </a:r>
          </a:p>
          <a:p>
            <a:pPr marL="112713" lvl="4" indent="-112713" algn="l" defTabSz="914400" rtl="0" eaLnBrk="1" latinLnBrk="0" hangingPunct="1">
              <a:spcBef>
                <a:spcPts val="336"/>
              </a:spcBef>
              <a:spcAft>
                <a:spcPts val="336"/>
              </a:spcAft>
              <a:buClr>
                <a:schemeClr val="bg2"/>
              </a:buClr>
              <a:buFont typeface="Wingdings" pitchFamily="2" charset="2"/>
              <a:buChar char="§"/>
            </a:pPr>
            <a:r>
              <a:rPr lang="en-US" smtClean="0"/>
              <a:t>Fifth level</a:t>
            </a:r>
            <a:endParaRPr lang="en-US" dirty="0"/>
          </a:p>
        </p:txBody>
      </p:sp>
    </p:spTree>
    <p:extLst>
      <p:ext uri="{BB962C8B-B14F-4D97-AF65-F5344CB8AC3E}">
        <p14:creationId xmlns:p14="http://schemas.microsoft.com/office/powerpoint/2010/main" val="18884507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W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1300633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W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3801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HT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6864096"/>
          </a:xfrm>
          <a:solidFill>
            <a:schemeClr val="tx1"/>
          </a:solidFill>
        </p:spPr>
        <p:txBody>
          <a:bodyPr rtlCol="0">
            <a:noAutofit/>
          </a:bodyPr>
          <a:lstStyle>
            <a:lvl1pPr>
              <a:buNone/>
              <a:defRPr/>
            </a:lvl1pPr>
          </a:lstStyle>
          <a:p>
            <a:pPr lvl="0"/>
            <a:r>
              <a:rPr lang="en-US" noProof="0" smtClean="0"/>
              <a:t>Click icon to add picture</a:t>
            </a:r>
            <a:endParaRPr lang="en-US" noProof="0" dirty="0"/>
          </a:p>
        </p:txBody>
      </p:sp>
      <p:sp>
        <p:nvSpPr>
          <p:cNvPr id="2" name="Title 1"/>
          <p:cNvSpPr>
            <a:spLocks noGrp="1"/>
          </p:cNvSpPr>
          <p:nvPr>
            <p:ph type="title"/>
          </p:nvPr>
        </p:nvSpPr>
        <p:spPr>
          <a:xfrm>
            <a:off x="528610" y="2788920"/>
            <a:ext cx="4023360" cy="1502168"/>
          </a:xfrm>
        </p:spPr>
        <p:txBody>
          <a:bodyPr/>
          <a:lstStyle>
            <a:lvl1pPr algn="r">
              <a:defRPr sz="2000" b="1" cap="all" baseline="0">
                <a:solidFill>
                  <a:srgbClr val="595959"/>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80552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T">
    <p:spTree>
      <p:nvGrpSpPr>
        <p:cNvPr id="1" name=""/>
        <p:cNvGrpSpPr/>
        <p:nvPr/>
      </p:nvGrpSpPr>
      <p:grpSpPr>
        <a:xfrm>
          <a:off x="0" y="0"/>
          <a:ext cx="0" cy="0"/>
          <a:chOff x="0" y="0"/>
          <a:chExt cx="0" cy="0"/>
        </a:xfrm>
      </p:grpSpPr>
      <p:sp>
        <p:nvSpPr>
          <p:cNvPr id="4" name="Rectangle 3"/>
          <p:cNvSpPr/>
          <p:nvPr userDrawn="1"/>
        </p:nvSpPr>
        <p:spPr bwMode="auto">
          <a:xfrm>
            <a:off x="8256896" y="163773"/>
            <a:ext cx="696035" cy="1351128"/>
          </a:xfrm>
          <a:prstGeom prst="rect">
            <a:avLst/>
          </a:prstGeom>
          <a:solidFill>
            <a:schemeClr val="tx1"/>
          </a:solidFill>
          <a:ln w="25400" algn="ctr">
            <a:solidFill>
              <a:schemeClr val="tx1"/>
            </a:solidFill>
            <a:round/>
            <a:headEnd/>
            <a:tailEnd/>
          </a:ln>
          <a:effectLst/>
        </p:spPr>
        <p:txBody>
          <a:bodyPr lIns="228600" tIns="45714" rIns="228600" bIns="45714" rtlCol="0" anchor="ctr"/>
          <a:lstStyle/>
          <a:p>
            <a:pPr marL="1588" indent="-1588" algn="ctr" defTabSz="913183"/>
            <a:endParaRPr lang="en-US" b="1" dirty="0" smtClean="0">
              <a:solidFill>
                <a:prstClr val="white"/>
              </a:solidFill>
              <a:cs typeface="Arial" charset="0"/>
            </a:endParaRPr>
          </a:p>
        </p:txBody>
      </p:sp>
      <p:sp>
        <p:nvSpPr>
          <p:cNvPr id="2" name="Title 1"/>
          <p:cNvSpPr>
            <a:spLocks noGrp="1"/>
          </p:cNvSpPr>
          <p:nvPr>
            <p:ph type="title"/>
          </p:nvPr>
        </p:nvSpPr>
        <p:spPr>
          <a:xfrm>
            <a:off x="307975" y="639763"/>
            <a:ext cx="8502650" cy="639762"/>
          </a:xfrm>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2713" indent="-112713">
              <a:defRPr>
                <a:solidFill>
                  <a:schemeClr val="bg1"/>
                </a:solidFill>
              </a:defRPr>
            </a:lvl1pPr>
            <a:lvl2pPr>
              <a:buClr>
                <a:schemeClr val="bg1">
                  <a:lumMod val="65000"/>
                  <a:lumOff val="35000"/>
                </a:schemeClr>
              </a:buClr>
              <a:defRPr lang="en-US" sz="1400" kern="1200" dirty="0" smtClean="0">
                <a:solidFill>
                  <a:schemeClr val="bg1"/>
                </a:solidFill>
                <a:latin typeface="+mn-lt"/>
                <a:ea typeface="+mn-ea"/>
                <a:cs typeface="+mn-cs"/>
              </a:defRPr>
            </a:lvl2pPr>
            <a:lvl3pPr>
              <a:buClr>
                <a:schemeClr val="bg1">
                  <a:lumMod val="65000"/>
                  <a:lumOff val="35000"/>
                </a:schemeClr>
              </a:buClr>
              <a:defRPr>
                <a:solidFill>
                  <a:schemeClr val="bg1"/>
                </a:solidFill>
              </a:defRPr>
            </a:lvl3pPr>
            <a:lvl4pPr>
              <a:buClr>
                <a:schemeClr val="bg1">
                  <a:lumMod val="65000"/>
                  <a:lumOff val="35000"/>
                </a:schemeClr>
              </a:buClr>
              <a:defRPr>
                <a:solidFill>
                  <a:schemeClr val="bg1"/>
                </a:solidFill>
              </a:defRPr>
            </a:lvl4pPr>
            <a:lvl5pPr>
              <a:buClr>
                <a:schemeClr val="bg1">
                  <a:lumMod val="65000"/>
                  <a:lumOff val="35000"/>
                </a:schemeClr>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95787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HT">
    <p:spTree>
      <p:nvGrpSpPr>
        <p:cNvPr id="1" name=""/>
        <p:cNvGrpSpPr/>
        <p:nvPr/>
      </p:nvGrpSpPr>
      <p:grpSpPr>
        <a:xfrm>
          <a:off x="0" y="0"/>
          <a:ext cx="0" cy="0"/>
          <a:chOff x="0" y="0"/>
          <a:chExt cx="0" cy="0"/>
        </a:xfrm>
      </p:grpSpPr>
      <p:sp>
        <p:nvSpPr>
          <p:cNvPr id="2" name="Title 1"/>
          <p:cNvSpPr>
            <a:spLocks noGrp="1"/>
          </p:cNvSpPr>
          <p:nvPr>
            <p:ph type="title"/>
          </p:nvPr>
        </p:nvSpPr>
        <p:spPr>
          <a:xfrm>
            <a:off x="320040" y="150223"/>
            <a:ext cx="8503920" cy="640080"/>
          </a:xfrm>
        </p:spPr>
        <p:txBody>
          <a:bodyPr/>
          <a:lstStyle>
            <a:lvl1pPr>
              <a:defRPr>
                <a:solidFill>
                  <a:srgbClr val="595959"/>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20040" y="1097279"/>
            <a:ext cx="4114800" cy="4754880"/>
          </a:xfrm>
        </p:spPr>
        <p:txBody>
          <a:bodyPr>
            <a:noAutofit/>
          </a:bodyPr>
          <a:lstStyle>
            <a:lvl1pPr>
              <a:buClr>
                <a:schemeClr val="tx1"/>
              </a:buClr>
              <a:defRPr lang="en-US" sz="1400" kern="1200" dirty="0" smtClean="0">
                <a:solidFill>
                  <a:srgbClr val="595959"/>
                </a:solidFill>
                <a:latin typeface="+mn-lt"/>
                <a:ea typeface="+mn-ea"/>
                <a:cs typeface="+mn-cs"/>
              </a:defRPr>
            </a:lvl1pPr>
            <a:lvl2pPr>
              <a:buClr>
                <a:schemeClr val="tx1"/>
              </a:buClr>
              <a:defRPr lang="en-US" sz="1400" kern="1200" dirty="0" smtClean="0">
                <a:solidFill>
                  <a:srgbClr val="595959"/>
                </a:solidFill>
                <a:latin typeface="+mn-lt"/>
                <a:ea typeface="+mn-ea"/>
                <a:cs typeface="+mn-cs"/>
              </a:defRPr>
            </a:lvl2pPr>
            <a:lvl3pPr>
              <a:buClr>
                <a:schemeClr val="tx1"/>
              </a:buClr>
              <a:defRPr lang="en-US" sz="1200" kern="1200" dirty="0" smtClean="0">
                <a:solidFill>
                  <a:srgbClr val="595959"/>
                </a:solidFill>
                <a:latin typeface="+mn-lt"/>
                <a:ea typeface="+mn-ea"/>
                <a:cs typeface="+mn-cs"/>
              </a:defRPr>
            </a:lvl3pPr>
            <a:lvl4pPr>
              <a:buClr>
                <a:schemeClr val="tx1"/>
              </a:buClr>
              <a:defRPr lang="en-US" sz="1200" kern="1200" dirty="0" smtClean="0">
                <a:solidFill>
                  <a:srgbClr val="595959"/>
                </a:solidFill>
                <a:latin typeface="+mn-lt"/>
                <a:ea typeface="+mn-ea"/>
                <a:cs typeface="+mn-cs"/>
              </a:defRPr>
            </a:lvl4pPr>
            <a:lvl5pPr>
              <a:buClr>
                <a:schemeClr val="tx1"/>
              </a:buClr>
              <a:defRPr lang="en-US" sz="1000" kern="1200" dirty="0">
                <a:solidFill>
                  <a:srgbClr val="595959"/>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9160" y="1097279"/>
            <a:ext cx="4114800" cy="4754880"/>
          </a:xfrm>
        </p:spPr>
        <p:txBody>
          <a:bodyPr>
            <a:noAutofit/>
          </a:bodyPr>
          <a:lstStyle>
            <a:lvl1pPr>
              <a:defRPr lang="en-US" sz="1400" kern="1200" dirty="0" smtClean="0">
                <a:solidFill>
                  <a:srgbClr val="595959"/>
                </a:solidFill>
                <a:latin typeface="+mn-lt"/>
                <a:ea typeface="+mn-ea"/>
                <a:cs typeface="+mn-cs"/>
              </a:defRPr>
            </a:lvl1pPr>
            <a:lvl2pPr>
              <a:buClr>
                <a:schemeClr val="bg1">
                  <a:lumMod val="65000"/>
                  <a:lumOff val="35000"/>
                </a:schemeClr>
              </a:buClr>
              <a:defRPr lang="en-US" sz="1400" kern="1200" dirty="0" smtClean="0">
                <a:solidFill>
                  <a:srgbClr val="595959"/>
                </a:solidFill>
                <a:latin typeface="+mn-lt"/>
                <a:ea typeface="+mn-ea"/>
                <a:cs typeface="+mn-cs"/>
              </a:defRPr>
            </a:lvl2pPr>
            <a:lvl3pPr>
              <a:buClr>
                <a:schemeClr val="bg1">
                  <a:lumMod val="65000"/>
                  <a:lumOff val="35000"/>
                </a:schemeClr>
              </a:buClr>
              <a:defRPr lang="en-US" sz="1200" kern="1200" dirty="0" smtClean="0">
                <a:solidFill>
                  <a:srgbClr val="595959"/>
                </a:solidFill>
                <a:latin typeface="+mn-lt"/>
                <a:ea typeface="+mn-ea"/>
                <a:cs typeface="+mn-cs"/>
              </a:defRPr>
            </a:lvl3pPr>
            <a:lvl4pPr>
              <a:buClr>
                <a:schemeClr val="bg1">
                  <a:lumMod val="65000"/>
                  <a:lumOff val="35000"/>
                </a:schemeClr>
              </a:buClr>
              <a:defRPr lang="en-US" sz="1200" kern="1200" dirty="0" smtClean="0">
                <a:solidFill>
                  <a:srgbClr val="595959"/>
                </a:solidFill>
                <a:latin typeface="+mn-lt"/>
                <a:ea typeface="+mn-ea"/>
                <a:cs typeface="+mn-cs"/>
              </a:defRPr>
            </a:lvl4pPr>
            <a:lvl5pPr>
              <a:buClr>
                <a:schemeClr val="bg1">
                  <a:lumMod val="65000"/>
                  <a:lumOff val="35000"/>
                </a:schemeClr>
              </a:buClr>
              <a:defRPr lang="en-US" sz="1000" kern="1200" dirty="0">
                <a:solidFill>
                  <a:srgbClr val="595959"/>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8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HT">
    <p:spTree>
      <p:nvGrpSpPr>
        <p:cNvPr id="1" name=""/>
        <p:cNvGrpSpPr/>
        <p:nvPr/>
      </p:nvGrpSpPr>
      <p:grpSpPr>
        <a:xfrm>
          <a:off x="0" y="0"/>
          <a:ext cx="0" cy="0"/>
          <a:chOff x="0" y="0"/>
          <a:chExt cx="0" cy="0"/>
        </a:xfrm>
      </p:grpSpPr>
      <p:sp>
        <p:nvSpPr>
          <p:cNvPr id="2" name="Title 1"/>
          <p:cNvSpPr>
            <a:spLocks noGrp="1"/>
          </p:cNvSpPr>
          <p:nvPr>
            <p:ph type="title"/>
          </p:nvPr>
        </p:nvSpPr>
        <p:spPr>
          <a:xfrm>
            <a:off x="320040" y="150223"/>
            <a:ext cx="8503920" cy="640080"/>
          </a:xfrm>
        </p:spPr>
        <p:txBody>
          <a:bodyPr/>
          <a:lstStyle>
            <a:lvl1pPr>
              <a:defRPr>
                <a:solidFill>
                  <a:srgbClr val="595959"/>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0040" y="859163"/>
            <a:ext cx="4114800" cy="548640"/>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0040" y="1498924"/>
            <a:ext cx="4114800" cy="3951288"/>
          </a:xfrm>
        </p:spPr>
        <p:txBody>
          <a:bodyPr/>
          <a:lstStyle>
            <a:lvl1pPr>
              <a:defRPr lang="en-US" sz="1400" kern="1200" dirty="0" smtClean="0">
                <a:solidFill>
                  <a:srgbClr val="595959"/>
                </a:solidFill>
                <a:latin typeface="+mn-lt"/>
                <a:ea typeface="+mn-ea"/>
                <a:cs typeface="+mn-cs"/>
              </a:defRPr>
            </a:lvl1pPr>
            <a:lvl2pPr>
              <a:defRPr lang="en-US" sz="1400" kern="1200" dirty="0" smtClean="0">
                <a:solidFill>
                  <a:srgbClr val="595959"/>
                </a:solidFill>
                <a:latin typeface="+mn-lt"/>
                <a:ea typeface="+mn-ea"/>
                <a:cs typeface="+mn-cs"/>
              </a:defRPr>
            </a:lvl2pPr>
            <a:lvl3pPr>
              <a:defRPr lang="en-US" sz="1200" kern="1200" dirty="0" smtClean="0">
                <a:solidFill>
                  <a:srgbClr val="595959"/>
                </a:solidFill>
                <a:latin typeface="+mn-lt"/>
                <a:ea typeface="+mn-ea"/>
                <a:cs typeface="+mn-cs"/>
              </a:defRPr>
            </a:lvl3pPr>
            <a:lvl4pPr>
              <a:defRPr lang="en-US" sz="1200" kern="1200" dirty="0" smtClean="0">
                <a:solidFill>
                  <a:srgbClr val="595959"/>
                </a:solidFill>
                <a:latin typeface="+mn-lt"/>
                <a:ea typeface="+mn-ea"/>
                <a:cs typeface="+mn-cs"/>
              </a:defRPr>
            </a:lvl4pPr>
            <a:lvl5pPr>
              <a:defRPr lang="en-US" sz="1000" kern="1200" dirty="0">
                <a:solidFill>
                  <a:srgbClr val="595959"/>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9160" y="859163"/>
            <a:ext cx="4114800" cy="548640"/>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9160" y="1498924"/>
            <a:ext cx="4114800" cy="3951288"/>
          </a:xfrm>
        </p:spPr>
        <p:txBody>
          <a:bodyPr/>
          <a:lstStyle>
            <a:lvl1pPr>
              <a:defRPr lang="en-US" sz="1400" kern="1200" dirty="0" smtClean="0">
                <a:solidFill>
                  <a:srgbClr val="595959"/>
                </a:solidFill>
                <a:latin typeface="+mn-lt"/>
                <a:ea typeface="+mn-ea"/>
                <a:cs typeface="+mn-cs"/>
              </a:defRPr>
            </a:lvl1pPr>
            <a:lvl2pPr>
              <a:defRPr lang="en-US" sz="1400" kern="1200" dirty="0" smtClean="0">
                <a:solidFill>
                  <a:srgbClr val="595959"/>
                </a:solidFill>
                <a:latin typeface="+mn-lt"/>
                <a:ea typeface="+mn-ea"/>
                <a:cs typeface="+mn-cs"/>
              </a:defRPr>
            </a:lvl2pPr>
            <a:lvl3pPr>
              <a:defRPr lang="en-US" sz="1200" kern="1200" dirty="0" smtClean="0">
                <a:solidFill>
                  <a:srgbClr val="595959"/>
                </a:solidFill>
                <a:latin typeface="+mn-lt"/>
                <a:ea typeface="+mn-ea"/>
                <a:cs typeface="+mn-cs"/>
              </a:defRPr>
            </a:lvl3pPr>
            <a:lvl4pPr>
              <a:defRPr lang="en-US" sz="1200" kern="1200" dirty="0" smtClean="0">
                <a:solidFill>
                  <a:srgbClr val="595959"/>
                </a:solidFill>
                <a:latin typeface="+mn-lt"/>
                <a:ea typeface="+mn-ea"/>
                <a:cs typeface="+mn-cs"/>
              </a:defRPr>
            </a:lvl4pPr>
            <a:lvl5pPr>
              <a:defRPr lang="en-US" sz="1000" kern="1200" dirty="0">
                <a:solidFill>
                  <a:srgbClr val="595959"/>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679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WHT">
    <p:spTree>
      <p:nvGrpSpPr>
        <p:cNvPr id="1" name=""/>
        <p:cNvGrpSpPr/>
        <p:nvPr/>
      </p:nvGrpSpPr>
      <p:grpSpPr>
        <a:xfrm>
          <a:off x="0" y="0"/>
          <a:ext cx="0" cy="0"/>
          <a:chOff x="0" y="0"/>
          <a:chExt cx="0" cy="0"/>
        </a:xfrm>
      </p:grpSpPr>
      <p:sp>
        <p:nvSpPr>
          <p:cNvPr id="3" name="Rectangle 2"/>
          <p:cNvSpPr/>
          <p:nvPr userDrawn="1"/>
        </p:nvSpPr>
        <p:spPr bwMode="auto">
          <a:xfrm>
            <a:off x="8212347" y="155275"/>
            <a:ext cx="836762" cy="1414733"/>
          </a:xfrm>
          <a:prstGeom prst="rect">
            <a:avLst/>
          </a:prstGeom>
          <a:solidFill>
            <a:schemeClr val="tx1"/>
          </a:solidFill>
          <a:ln w="25400" algn="ctr">
            <a:solidFill>
              <a:schemeClr val="tx1"/>
            </a:solidFill>
            <a:round/>
            <a:headEnd/>
            <a:tailEnd/>
          </a:ln>
          <a:effectLst/>
        </p:spPr>
        <p:txBody>
          <a:bodyPr lIns="228600" tIns="45714" rIns="228600" bIns="45714" rtlCol="0" anchor="ctr"/>
          <a:lstStyle/>
          <a:p>
            <a:pPr marL="1588" indent="-1588" algn="ctr" defTabSz="913183"/>
            <a:endParaRPr lang="en-US" b="1" dirty="0" smtClean="0">
              <a:solidFill>
                <a:prstClr val="white"/>
              </a:solidFill>
              <a:cs typeface="Arial" charset="0"/>
            </a:endParaRPr>
          </a:p>
        </p:txBody>
      </p:sp>
      <p:sp>
        <p:nvSpPr>
          <p:cNvPr id="2" name="Title 1"/>
          <p:cNvSpPr>
            <a:spLocks noGrp="1"/>
          </p:cNvSpPr>
          <p:nvPr>
            <p:ph type="title"/>
          </p:nvPr>
        </p:nvSpPr>
        <p:spPr/>
        <p:txBody>
          <a:bodyPr/>
          <a:lstStyle>
            <a:lvl1pPr>
              <a:defRPr>
                <a:solidFill>
                  <a:srgbClr val="595959"/>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78765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5.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5.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image" Target="../media/image8.jpeg"/><Relationship Id="rId4" Type="http://schemas.openxmlformats.org/officeDocument/2006/relationships/slideLayout" Target="../slideLayouts/slideLayout39.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7" descr="AMD_EF_PPT_BGArt_ContentSlide_TLF_WHT_12.01.12_v4A.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20675" y="639763"/>
            <a:ext cx="8502650" cy="639762"/>
          </a:xfrm>
          <a:prstGeom prst="rect">
            <a:avLst/>
          </a:prstGeom>
        </p:spPr>
        <p:txBody>
          <a:bodyPr vert="horz" lIns="0" tIns="0" rIns="0" bIns="0" rtlCol="0" anchor="t">
            <a:noAutofit/>
          </a:bodyPr>
          <a:lstStyle/>
          <a:p>
            <a:r>
              <a:rPr lang="en-US" smtClean="0"/>
              <a:t>Click to edit Master title style</a:t>
            </a:r>
            <a:endParaRPr lang="en-US" dirty="0"/>
          </a:p>
        </p:txBody>
      </p:sp>
      <p:sp>
        <p:nvSpPr>
          <p:cNvPr id="1028" name="Text Placeholder 2"/>
          <p:cNvSpPr>
            <a:spLocks noGrp="1"/>
          </p:cNvSpPr>
          <p:nvPr>
            <p:ph type="body" idx="1"/>
          </p:nvPr>
        </p:nvSpPr>
        <p:spPr bwMode="auto">
          <a:xfrm>
            <a:off x="320675" y="1585913"/>
            <a:ext cx="8502650" cy="475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9" name="TextBox 8"/>
          <p:cNvSpPr txBox="1">
            <a:spLocks noChangeArrowheads="1"/>
          </p:cNvSpPr>
          <p:nvPr/>
        </p:nvSpPr>
        <p:spPr bwMode="auto">
          <a:xfrm>
            <a:off x="222250" y="6556375"/>
            <a:ext cx="29368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fld id="{003B0699-0C07-487F-BC6A-E33213C35D35}" type="slidenum">
              <a:rPr lang="en-US" sz="800" b="1">
                <a:solidFill>
                  <a:srgbClr val="FFFFFF"/>
                </a:solidFill>
              </a:rPr>
              <a:pPr algn="r"/>
              <a:t>‹#›</a:t>
            </a:fld>
            <a:endParaRPr lang="en-US" sz="800" b="1" dirty="0">
              <a:solidFill>
                <a:srgbClr val="FFFFFF"/>
              </a:solidFill>
            </a:endParaRPr>
          </a:p>
        </p:txBody>
      </p:sp>
      <p:sp>
        <p:nvSpPr>
          <p:cNvPr id="1030" name="TextBox 9"/>
          <p:cNvSpPr txBox="1">
            <a:spLocks noChangeArrowheads="1"/>
          </p:cNvSpPr>
          <p:nvPr/>
        </p:nvSpPr>
        <p:spPr bwMode="auto">
          <a:xfrm>
            <a:off x="420688" y="6525801"/>
            <a:ext cx="6234303" cy="2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800" b="1" dirty="0">
                <a:solidFill>
                  <a:srgbClr val="FFFFFF"/>
                </a:solidFill>
              </a:rPr>
              <a:t>|  </a:t>
            </a:r>
            <a:r>
              <a:rPr lang="en-US" sz="800" b="1" dirty="0" smtClean="0">
                <a:solidFill>
                  <a:srgbClr val="FFFFFF"/>
                </a:solidFill>
              </a:rPr>
              <a:t>Future</a:t>
            </a:r>
            <a:r>
              <a:rPr lang="en-US" sz="800" b="1" baseline="0" dirty="0" smtClean="0">
                <a:solidFill>
                  <a:srgbClr val="FFFFFF"/>
                </a:solidFill>
              </a:rPr>
              <a:t> SOC Architecture</a:t>
            </a:r>
            <a:r>
              <a:rPr lang="en-US" sz="800" b="1" dirty="0" smtClean="0">
                <a:solidFill>
                  <a:srgbClr val="FFFFFF"/>
                </a:solidFill>
              </a:rPr>
              <a:t>  </a:t>
            </a:r>
            <a:r>
              <a:rPr lang="en-US" sz="800" b="1" dirty="0">
                <a:solidFill>
                  <a:srgbClr val="FFFFFF"/>
                </a:solidFill>
              </a:rPr>
              <a:t>|  </a:t>
            </a:r>
            <a:r>
              <a:rPr lang="en-US" sz="800" b="1" dirty="0" smtClean="0">
                <a:solidFill>
                  <a:srgbClr val="FFFFFF"/>
                </a:solidFill>
              </a:rPr>
              <a:t> 2012		</a:t>
            </a:r>
            <a:r>
              <a:rPr lang="en-US" sz="1200" b="1" dirty="0" smtClean="0">
                <a:solidFill>
                  <a:srgbClr val="FFFFFF"/>
                </a:solidFill>
              </a:rPr>
              <a:t>AMD CONFIDENTIAL – INTERNAL USE ONLY</a:t>
            </a:r>
            <a:endParaRPr lang="en-US" sz="800" b="1" dirty="0">
              <a:solidFill>
                <a:srgbClr val="FFFFFF"/>
              </a:solidFill>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8" r:id="rId13"/>
  </p:sldLayoutIdLst>
  <p:txStyles>
    <p:titleStyle>
      <a:lvl1pPr algn="l" defTabSz="912813" rtl="0" eaLnBrk="1" fontAlgn="base" hangingPunct="1">
        <a:spcBef>
          <a:spcPct val="0"/>
        </a:spcBef>
        <a:spcAft>
          <a:spcPct val="0"/>
        </a:spcAft>
        <a:defRPr lang="en-US" sz="1600" b="1" i="1" kern="1200" cap="all" dirty="0">
          <a:solidFill>
            <a:srgbClr val="595959"/>
          </a:solidFill>
          <a:latin typeface="Arial" pitchFamily="34" charset="0"/>
          <a:ea typeface="+mj-ea"/>
          <a:cs typeface="Arial" pitchFamily="34" charset="0"/>
        </a:defRPr>
      </a:lvl1pPr>
      <a:lvl2pPr algn="l" defTabSz="912813" rtl="0" eaLnBrk="1" fontAlgn="base" hangingPunct="1">
        <a:spcBef>
          <a:spcPct val="0"/>
        </a:spcBef>
        <a:spcAft>
          <a:spcPct val="0"/>
        </a:spcAft>
        <a:defRPr sz="1600" b="1" i="1">
          <a:solidFill>
            <a:srgbClr val="595959"/>
          </a:solidFill>
          <a:latin typeface="Arial" charset="0"/>
          <a:cs typeface="Arial" charset="0"/>
        </a:defRPr>
      </a:lvl2pPr>
      <a:lvl3pPr algn="l" defTabSz="912813" rtl="0" eaLnBrk="1" fontAlgn="base" hangingPunct="1">
        <a:spcBef>
          <a:spcPct val="0"/>
        </a:spcBef>
        <a:spcAft>
          <a:spcPct val="0"/>
        </a:spcAft>
        <a:defRPr sz="1600" b="1" i="1">
          <a:solidFill>
            <a:srgbClr val="595959"/>
          </a:solidFill>
          <a:latin typeface="Arial" charset="0"/>
          <a:cs typeface="Arial" charset="0"/>
        </a:defRPr>
      </a:lvl3pPr>
      <a:lvl4pPr algn="l" defTabSz="912813" rtl="0" eaLnBrk="1" fontAlgn="base" hangingPunct="1">
        <a:spcBef>
          <a:spcPct val="0"/>
        </a:spcBef>
        <a:spcAft>
          <a:spcPct val="0"/>
        </a:spcAft>
        <a:defRPr sz="1600" b="1" i="1">
          <a:solidFill>
            <a:srgbClr val="595959"/>
          </a:solidFill>
          <a:latin typeface="Arial" charset="0"/>
          <a:cs typeface="Arial" charset="0"/>
        </a:defRPr>
      </a:lvl4pPr>
      <a:lvl5pPr algn="l" defTabSz="912813" rtl="0" eaLnBrk="1" fontAlgn="base" hangingPunct="1">
        <a:spcBef>
          <a:spcPct val="0"/>
        </a:spcBef>
        <a:spcAft>
          <a:spcPct val="0"/>
        </a:spcAft>
        <a:defRPr sz="1600" b="1" i="1">
          <a:solidFill>
            <a:srgbClr val="595959"/>
          </a:solidFill>
          <a:latin typeface="Arial" charset="0"/>
          <a:cs typeface="Arial" charset="0"/>
        </a:defRPr>
      </a:lvl5pPr>
      <a:lvl6pPr marL="457200" algn="l" defTabSz="912813" rtl="0" eaLnBrk="1" fontAlgn="base" hangingPunct="1">
        <a:spcBef>
          <a:spcPct val="0"/>
        </a:spcBef>
        <a:spcAft>
          <a:spcPct val="0"/>
        </a:spcAft>
        <a:defRPr sz="1600" b="1" i="1">
          <a:solidFill>
            <a:srgbClr val="595959"/>
          </a:solidFill>
          <a:latin typeface="Arial" charset="0"/>
          <a:cs typeface="Arial" charset="0"/>
        </a:defRPr>
      </a:lvl6pPr>
      <a:lvl7pPr marL="914400" algn="l" defTabSz="912813" rtl="0" eaLnBrk="1" fontAlgn="base" hangingPunct="1">
        <a:spcBef>
          <a:spcPct val="0"/>
        </a:spcBef>
        <a:spcAft>
          <a:spcPct val="0"/>
        </a:spcAft>
        <a:defRPr sz="1600" b="1" i="1">
          <a:solidFill>
            <a:srgbClr val="595959"/>
          </a:solidFill>
          <a:latin typeface="Arial" charset="0"/>
          <a:cs typeface="Arial" charset="0"/>
        </a:defRPr>
      </a:lvl7pPr>
      <a:lvl8pPr marL="1371600" algn="l" defTabSz="912813" rtl="0" eaLnBrk="1" fontAlgn="base" hangingPunct="1">
        <a:spcBef>
          <a:spcPct val="0"/>
        </a:spcBef>
        <a:spcAft>
          <a:spcPct val="0"/>
        </a:spcAft>
        <a:defRPr sz="1600" b="1" i="1">
          <a:solidFill>
            <a:srgbClr val="595959"/>
          </a:solidFill>
          <a:latin typeface="Arial" charset="0"/>
          <a:cs typeface="Arial" charset="0"/>
        </a:defRPr>
      </a:lvl8pPr>
      <a:lvl9pPr marL="1828800" algn="l" defTabSz="912813" rtl="0" eaLnBrk="1" fontAlgn="base" hangingPunct="1">
        <a:spcBef>
          <a:spcPct val="0"/>
        </a:spcBef>
        <a:spcAft>
          <a:spcPct val="0"/>
        </a:spcAft>
        <a:defRPr sz="1600" b="1" i="1">
          <a:solidFill>
            <a:srgbClr val="595959"/>
          </a:solidFill>
          <a:latin typeface="Arial" charset="0"/>
          <a:cs typeface="Arial" charset="0"/>
        </a:defRPr>
      </a:lvl9pPr>
    </p:titleStyle>
    <p:bodyStyle>
      <a:lvl1pPr marL="112713" indent="-112713" algn="l" rtl="0" eaLnBrk="1" fontAlgn="base" hangingPunct="1">
        <a:spcBef>
          <a:spcPts val="338"/>
        </a:spcBef>
        <a:spcAft>
          <a:spcPts val="338"/>
        </a:spcAft>
        <a:buClr>
          <a:srgbClr val="008000"/>
        </a:buClr>
        <a:buFont typeface="Wingdings" pitchFamily="2" charset="2"/>
        <a:buChar char="§"/>
        <a:defRPr sz="1400" kern="1200">
          <a:solidFill>
            <a:srgbClr val="595959"/>
          </a:solidFill>
          <a:latin typeface="+mn-lt"/>
          <a:ea typeface="+mn-ea"/>
          <a:cs typeface="+mn-cs"/>
        </a:defRPr>
      </a:lvl1pPr>
      <a:lvl2pPr marL="400050" indent="-169863" algn="l" rtl="0" eaLnBrk="1" fontAlgn="base" hangingPunct="1">
        <a:spcBef>
          <a:spcPts val="338"/>
        </a:spcBef>
        <a:spcAft>
          <a:spcPts val="338"/>
        </a:spcAft>
        <a:buClr>
          <a:schemeClr val="bg1"/>
        </a:buClr>
        <a:buFont typeface="Arial" charset="0"/>
        <a:buChar char="–"/>
        <a:defRPr sz="1400" kern="1200">
          <a:solidFill>
            <a:srgbClr val="595959"/>
          </a:solidFill>
          <a:latin typeface="+mn-lt"/>
          <a:ea typeface="+mn-ea"/>
          <a:cs typeface="+mn-cs"/>
        </a:defRPr>
      </a:lvl2pPr>
      <a:lvl3pPr marL="574675" indent="-109538" algn="l" rtl="0" eaLnBrk="1" fontAlgn="base" hangingPunct="1">
        <a:spcBef>
          <a:spcPts val="338"/>
        </a:spcBef>
        <a:spcAft>
          <a:spcPts val="338"/>
        </a:spcAft>
        <a:buClr>
          <a:schemeClr val="bg1"/>
        </a:buClr>
        <a:buFont typeface="Wingdings" pitchFamily="2" charset="2"/>
        <a:buChar char="§"/>
        <a:defRPr sz="1200" kern="1200">
          <a:solidFill>
            <a:srgbClr val="595959"/>
          </a:solidFill>
          <a:latin typeface="+mn-lt"/>
          <a:ea typeface="+mn-ea"/>
          <a:cs typeface="+mn-cs"/>
        </a:defRPr>
      </a:lvl3pPr>
      <a:lvl4pPr marL="854075" indent="-165100" algn="l" rtl="0" eaLnBrk="1" fontAlgn="base" hangingPunct="1">
        <a:spcBef>
          <a:spcPts val="338"/>
        </a:spcBef>
        <a:spcAft>
          <a:spcPts val="338"/>
        </a:spcAft>
        <a:buClr>
          <a:schemeClr val="bg1"/>
        </a:buClr>
        <a:buFont typeface="Arial" charset="0"/>
        <a:buChar char="–"/>
        <a:defRPr sz="1200" kern="1200">
          <a:solidFill>
            <a:srgbClr val="595959"/>
          </a:solidFill>
          <a:latin typeface="+mn-lt"/>
          <a:ea typeface="+mn-ea"/>
          <a:cs typeface="+mn-cs"/>
        </a:defRPr>
      </a:lvl4pPr>
      <a:lvl5pPr marL="1027113" indent="-112713" algn="l" rtl="0" eaLnBrk="1" fontAlgn="base" hangingPunct="1">
        <a:spcBef>
          <a:spcPts val="338"/>
        </a:spcBef>
        <a:spcAft>
          <a:spcPts val="338"/>
        </a:spcAft>
        <a:buClr>
          <a:schemeClr val="bg1"/>
        </a:buClr>
        <a:buFont typeface="Wingdings" pitchFamily="2" charset="2"/>
        <a:buChar char="§"/>
        <a:defRPr sz="10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455613" y="182563"/>
            <a:ext cx="8226425" cy="63976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55613" y="1095375"/>
            <a:ext cx="8226425"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3" name="Rectangle 9"/>
          <p:cNvSpPr>
            <a:spLocks noGrp="1" noChangeArrowheads="1"/>
          </p:cNvSpPr>
          <p:nvPr>
            <p:ph type="ftr" sz="quarter" idx="3"/>
          </p:nvPr>
        </p:nvSpPr>
        <p:spPr bwMode="auto">
          <a:xfrm>
            <a:off x="1552575" y="6178550"/>
            <a:ext cx="4318000" cy="277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chemeClr val="bg2"/>
                </a:solidFill>
              </a:defRPr>
            </a:lvl1pPr>
          </a:lstStyle>
          <a:p>
            <a:pPr defTabSz="1017588"/>
            <a:endParaRPr lang="en-US">
              <a:solidFill>
                <a:srgbClr val="A4ACB4"/>
              </a:solidFill>
              <a:latin typeface="Verdana" pitchFamily="34" charset="0"/>
              <a:cs typeface="+mn-cs"/>
            </a:endParaRPr>
          </a:p>
        </p:txBody>
      </p:sp>
      <p:sp>
        <p:nvSpPr>
          <p:cNvPr id="1039" name="Rectangle 15"/>
          <p:cNvSpPr>
            <a:spLocks noGrp="1" noChangeArrowheads="1"/>
          </p:cNvSpPr>
          <p:nvPr>
            <p:ph type="dt" sz="half" idx="2"/>
          </p:nvPr>
        </p:nvSpPr>
        <p:spPr bwMode="auto">
          <a:xfrm>
            <a:off x="5988050" y="6186488"/>
            <a:ext cx="1781175" cy="266700"/>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algn="r">
              <a:defRPr sz="1200">
                <a:solidFill>
                  <a:schemeClr val="bg2"/>
                </a:solidFill>
              </a:defRPr>
            </a:lvl1pPr>
          </a:lstStyle>
          <a:p>
            <a:pPr defTabSz="1017588"/>
            <a:endParaRPr lang="en-US">
              <a:solidFill>
                <a:srgbClr val="A4ACB4"/>
              </a:solidFill>
              <a:latin typeface="Verdana" pitchFamily="34" charset="0"/>
              <a:cs typeface="+mn-cs"/>
            </a:endParaRPr>
          </a:p>
        </p:txBody>
      </p:sp>
      <p:sp>
        <p:nvSpPr>
          <p:cNvPr id="1040" name="Rectangle 16"/>
          <p:cNvSpPr>
            <a:spLocks noGrp="1" noChangeArrowheads="1"/>
          </p:cNvSpPr>
          <p:nvPr>
            <p:ph type="sldNum" sz="quarter" idx="4"/>
          </p:nvPr>
        </p:nvSpPr>
        <p:spPr bwMode="auto">
          <a:xfrm>
            <a:off x="990600" y="6159500"/>
            <a:ext cx="469900" cy="314325"/>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defRPr sz="1400" b="1">
                <a:solidFill>
                  <a:schemeClr val="bg2"/>
                </a:solidFill>
              </a:defRPr>
            </a:lvl1pPr>
          </a:lstStyle>
          <a:p>
            <a:pPr defTabSz="1017588"/>
            <a:fld id="{8C5DB1A4-F4E0-4605-ACE4-2648AF3F1F70}" type="slidenum">
              <a:rPr lang="en-US">
                <a:solidFill>
                  <a:srgbClr val="A4ACB4"/>
                </a:solidFill>
                <a:latin typeface="Verdana" pitchFamily="34" charset="0"/>
                <a:cs typeface="+mn-cs"/>
              </a:rPr>
              <a:pPr defTabSz="1017588"/>
              <a:t>‹#›</a:t>
            </a:fld>
            <a:endParaRPr lang="en-US">
              <a:solidFill>
                <a:srgbClr val="A4ACB4"/>
              </a:solidFill>
              <a:latin typeface="Verdana" pitchFamily="34" charset="0"/>
              <a:cs typeface="+mn-cs"/>
            </a:endParaRPr>
          </a:p>
        </p:txBody>
      </p:sp>
      <p:sp>
        <p:nvSpPr>
          <p:cNvPr id="1041" name="Text Box 17"/>
          <p:cNvSpPr txBox="1">
            <a:spLocks noChangeArrowheads="1"/>
          </p:cNvSpPr>
          <p:nvPr/>
        </p:nvSpPr>
        <p:spPr bwMode="auto">
          <a:xfrm>
            <a:off x="7302500" y="6561138"/>
            <a:ext cx="1476375" cy="274637"/>
          </a:xfrm>
          <a:prstGeom prst="rect">
            <a:avLst/>
          </a:prstGeom>
          <a:noFill/>
          <a:ln w="9525">
            <a:noFill/>
            <a:miter lim="800000"/>
            <a:headEnd/>
            <a:tailEnd/>
          </a:ln>
          <a:effectLst/>
        </p:spPr>
        <p:txBody>
          <a:bodyPr lIns="45720" rIns="45720">
            <a:spAutoFit/>
          </a:bodyPr>
          <a:lstStyle/>
          <a:p>
            <a:pPr algn="ctr" defTabSz="820738">
              <a:spcBef>
                <a:spcPct val="50000"/>
              </a:spcBef>
            </a:pPr>
            <a:r>
              <a:rPr lang="en-US" sz="1200" b="1">
                <a:solidFill>
                  <a:srgbClr val="A4ACB4"/>
                </a:solidFill>
                <a:latin typeface="Verdana" pitchFamily="34" charset="0"/>
                <a:cs typeface="+mn-cs"/>
              </a:rPr>
              <a:t>CONFIDENTIAL</a:t>
            </a:r>
          </a:p>
        </p:txBody>
      </p:sp>
    </p:spTree>
    <p:extLst>
      <p:ext uri="{BB962C8B-B14F-4D97-AF65-F5344CB8AC3E}">
        <p14:creationId xmlns:p14="http://schemas.microsoft.com/office/powerpoint/2010/main" val="5386790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l" defTabSz="912813" rtl="0" eaLnBrk="1" fontAlgn="base" hangingPunct="1">
        <a:spcBef>
          <a:spcPct val="0"/>
        </a:spcBef>
        <a:spcAft>
          <a:spcPct val="0"/>
        </a:spcAft>
        <a:defRPr sz="2400" b="1" kern="1200">
          <a:solidFill>
            <a:schemeClr val="tx1"/>
          </a:solidFill>
          <a:latin typeface="+mj-lt"/>
          <a:ea typeface="+mj-ea"/>
          <a:cs typeface="+mj-cs"/>
        </a:defRPr>
      </a:lvl1pPr>
      <a:lvl2pPr algn="l" defTabSz="912813" rtl="0" eaLnBrk="1" fontAlgn="base" hangingPunct="1">
        <a:spcBef>
          <a:spcPct val="0"/>
        </a:spcBef>
        <a:spcAft>
          <a:spcPct val="0"/>
        </a:spcAft>
        <a:defRPr sz="2400" b="1">
          <a:solidFill>
            <a:schemeClr val="tx1"/>
          </a:solidFill>
          <a:latin typeface="Verdana" pitchFamily="34" charset="0"/>
        </a:defRPr>
      </a:lvl2pPr>
      <a:lvl3pPr algn="l" defTabSz="912813" rtl="0" eaLnBrk="1" fontAlgn="base" hangingPunct="1">
        <a:spcBef>
          <a:spcPct val="0"/>
        </a:spcBef>
        <a:spcAft>
          <a:spcPct val="0"/>
        </a:spcAft>
        <a:defRPr sz="2400" b="1">
          <a:solidFill>
            <a:schemeClr val="tx1"/>
          </a:solidFill>
          <a:latin typeface="Verdana" pitchFamily="34" charset="0"/>
        </a:defRPr>
      </a:lvl3pPr>
      <a:lvl4pPr algn="l" defTabSz="912813" rtl="0" eaLnBrk="1" fontAlgn="base" hangingPunct="1">
        <a:spcBef>
          <a:spcPct val="0"/>
        </a:spcBef>
        <a:spcAft>
          <a:spcPct val="0"/>
        </a:spcAft>
        <a:defRPr sz="2400" b="1">
          <a:solidFill>
            <a:schemeClr val="tx1"/>
          </a:solidFill>
          <a:latin typeface="Verdana" pitchFamily="34" charset="0"/>
        </a:defRPr>
      </a:lvl4pPr>
      <a:lvl5pPr algn="l" defTabSz="912813" rtl="0" eaLnBrk="1" fontAlgn="base" hangingPunct="1">
        <a:spcBef>
          <a:spcPct val="0"/>
        </a:spcBef>
        <a:spcAft>
          <a:spcPct val="0"/>
        </a:spcAft>
        <a:defRPr sz="2400" b="1">
          <a:solidFill>
            <a:schemeClr val="tx1"/>
          </a:solidFill>
          <a:latin typeface="Verdana" pitchFamily="34" charset="0"/>
        </a:defRPr>
      </a:lvl5pPr>
      <a:lvl6pPr marL="457200" algn="l" defTabSz="912813" rtl="0" eaLnBrk="1" fontAlgn="base" hangingPunct="1">
        <a:spcBef>
          <a:spcPct val="0"/>
        </a:spcBef>
        <a:spcAft>
          <a:spcPct val="0"/>
        </a:spcAft>
        <a:defRPr sz="2400" b="1">
          <a:solidFill>
            <a:schemeClr val="tx1"/>
          </a:solidFill>
          <a:latin typeface="Verdana" pitchFamily="34" charset="0"/>
        </a:defRPr>
      </a:lvl6pPr>
      <a:lvl7pPr marL="914400" algn="l" defTabSz="912813" rtl="0" eaLnBrk="1" fontAlgn="base" hangingPunct="1">
        <a:spcBef>
          <a:spcPct val="0"/>
        </a:spcBef>
        <a:spcAft>
          <a:spcPct val="0"/>
        </a:spcAft>
        <a:defRPr sz="2400" b="1">
          <a:solidFill>
            <a:schemeClr val="tx1"/>
          </a:solidFill>
          <a:latin typeface="Verdana" pitchFamily="34" charset="0"/>
        </a:defRPr>
      </a:lvl7pPr>
      <a:lvl8pPr marL="1371600" algn="l" defTabSz="912813" rtl="0" eaLnBrk="1" fontAlgn="base" hangingPunct="1">
        <a:spcBef>
          <a:spcPct val="0"/>
        </a:spcBef>
        <a:spcAft>
          <a:spcPct val="0"/>
        </a:spcAft>
        <a:defRPr sz="2400" b="1">
          <a:solidFill>
            <a:schemeClr val="tx1"/>
          </a:solidFill>
          <a:latin typeface="Verdana" pitchFamily="34" charset="0"/>
        </a:defRPr>
      </a:lvl8pPr>
      <a:lvl9pPr marL="1828800" algn="l" defTabSz="912813" rtl="0" eaLnBrk="1" fontAlgn="base" hangingPunct="1">
        <a:spcBef>
          <a:spcPct val="0"/>
        </a:spcBef>
        <a:spcAft>
          <a:spcPct val="0"/>
        </a:spcAft>
        <a:defRPr sz="2400" b="1">
          <a:solidFill>
            <a:schemeClr val="tx1"/>
          </a:solidFill>
          <a:latin typeface="Verdana" pitchFamily="34" charset="0"/>
        </a:defRPr>
      </a:lvl9pPr>
    </p:titleStyle>
    <p:bodyStyle>
      <a:lvl1pPr marL="231775" indent="-231775" algn="l" defTabSz="912813" rtl="0" eaLnBrk="1" fontAlgn="base" hangingPunct="1">
        <a:spcBef>
          <a:spcPts val="100"/>
        </a:spcBef>
        <a:spcAft>
          <a:spcPts val="100"/>
        </a:spcAft>
        <a:buFont typeface="Wingdings" pitchFamily="2" charset="2"/>
        <a:buChar char="Ø"/>
        <a:defRPr sz="2000" kern="1200">
          <a:solidFill>
            <a:schemeClr val="tx1"/>
          </a:solidFill>
          <a:latin typeface="+mn-lt"/>
          <a:ea typeface="+mn-ea"/>
          <a:cs typeface="+mn-cs"/>
        </a:defRPr>
      </a:lvl1pPr>
      <a:lvl2pPr marL="452438" indent="-219075" algn="l" defTabSz="912813" rtl="0" eaLnBrk="1" fontAlgn="base" hangingPunct="1">
        <a:spcBef>
          <a:spcPts val="100"/>
        </a:spcBef>
        <a:spcAft>
          <a:spcPts val="100"/>
        </a:spcAft>
        <a:buClr>
          <a:schemeClr val="tx2"/>
        </a:buClr>
        <a:buFont typeface="Wingdings" pitchFamily="2" charset="2"/>
        <a:buChar char="§"/>
        <a:defRPr kern="1200">
          <a:solidFill>
            <a:schemeClr val="tx1"/>
          </a:solidFill>
          <a:latin typeface="+mn-lt"/>
          <a:ea typeface="+mn-ea"/>
          <a:cs typeface="+mn-cs"/>
        </a:defRPr>
      </a:lvl2pPr>
      <a:lvl3pPr marL="628650" indent="-174625" algn="l" defTabSz="912813" rtl="0" eaLnBrk="1" fontAlgn="base" hangingPunct="1">
        <a:spcBef>
          <a:spcPts val="100"/>
        </a:spcBef>
        <a:spcAft>
          <a:spcPts val="100"/>
        </a:spcAft>
        <a:buClr>
          <a:schemeClr val="bg2"/>
        </a:buClr>
        <a:buFont typeface="Verdana" pitchFamily="34" charset="0"/>
        <a:buChar char="–"/>
        <a:defRPr sz="1600" kern="1200">
          <a:solidFill>
            <a:schemeClr val="tx1"/>
          </a:solidFill>
          <a:latin typeface="+mn-lt"/>
          <a:ea typeface="+mn-ea"/>
          <a:cs typeface="+mn-cs"/>
        </a:defRPr>
      </a:lvl3pPr>
      <a:lvl4pPr marL="804863" indent="-174625" algn="l" defTabSz="912813" rtl="0" eaLnBrk="1" fontAlgn="base" hangingPunct="1">
        <a:spcBef>
          <a:spcPts val="100"/>
        </a:spcBef>
        <a:spcAft>
          <a:spcPts val="100"/>
        </a:spcAft>
        <a:buClr>
          <a:schemeClr val="bg2"/>
        </a:buClr>
        <a:buFont typeface="Wingdings" pitchFamily="2" charset="2"/>
        <a:buChar char="§"/>
        <a:defRPr sz="1400" kern="1200">
          <a:solidFill>
            <a:schemeClr val="tx1"/>
          </a:solidFill>
          <a:latin typeface="+mn-lt"/>
          <a:ea typeface="+mn-ea"/>
          <a:cs typeface="+mn-cs"/>
        </a:defRPr>
      </a:lvl4pPr>
      <a:lvl5pPr marL="947738" indent="-141288" algn="l" defTabSz="912813" rtl="0" eaLnBrk="1" fontAlgn="base" hangingPunct="1">
        <a:spcBef>
          <a:spcPts val="100"/>
        </a:spcBef>
        <a:spcAft>
          <a:spcPts val="100"/>
        </a:spcAft>
        <a:buClr>
          <a:schemeClr val="bg2"/>
        </a:buClr>
        <a:buFont typeface="Verdana" pitchFamily="34" charset="0"/>
        <a:buChar char="–"/>
        <a:defRPr sz="1400" kern="1200">
          <a:solidFill>
            <a:schemeClr val="tx1"/>
          </a:solidFill>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455613" y="182563"/>
            <a:ext cx="82264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55613" y="1095375"/>
            <a:ext cx="82264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31" name="Group 7"/>
          <p:cNvGrpSpPr>
            <a:grpSpLocks/>
          </p:cNvGrpSpPr>
          <p:nvPr/>
        </p:nvGrpSpPr>
        <p:grpSpPr bwMode="auto">
          <a:xfrm>
            <a:off x="922338" y="6161088"/>
            <a:ext cx="4594225" cy="363537"/>
            <a:chOff x="446" y="3914"/>
            <a:chExt cx="2894" cy="229"/>
          </a:xfrm>
        </p:grpSpPr>
        <p:sp>
          <p:nvSpPr>
            <p:cNvPr id="9" name="TextBox 8"/>
            <p:cNvSpPr txBox="1">
              <a:spLocks noChangeArrowheads="1"/>
            </p:cNvSpPr>
            <p:nvPr/>
          </p:nvSpPr>
          <p:spPr bwMode="auto">
            <a:xfrm>
              <a:off x="715" y="3947"/>
              <a:ext cx="2625"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30" tIns="41015" rIns="82030" bIns="41015">
              <a:spAutoFit/>
            </a:bodyPr>
            <a:lstStyle>
              <a:lvl1pPr defTabSz="912813">
                <a:defRPr sz="2000">
                  <a:solidFill>
                    <a:schemeClr val="tx1"/>
                  </a:solidFill>
                  <a:latin typeface="Verdana" pitchFamily="34" charset="0"/>
                </a:defRPr>
              </a:lvl1pPr>
              <a:lvl2pPr marL="666750" indent="-257175" defTabSz="912813">
                <a:defRPr sz="2000">
                  <a:solidFill>
                    <a:schemeClr val="tx1"/>
                  </a:solidFill>
                  <a:latin typeface="Verdana" pitchFamily="34" charset="0"/>
                </a:defRPr>
              </a:lvl2pPr>
              <a:lvl3pPr marL="1025525" indent="-204788" defTabSz="912813">
                <a:defRPr sz="2000">
                  <a:solidFill>
                    <a:schemeClr val="tx1"/>
                  </a:solidFill>
                  <a:latin typeface="Verdana" pitchFamily="34" charset="0"/>
                </a:defRPr>
              </a:lvl3pPr>
              <a:lvl4pPr marL="1436688" indent="-206375" defTabSz="912813">
                <a:defRPr sz="2000">
                  <a:solidFill>
                    <a:schemeClr val="tx1"/>
                  </a:solidFill>
                  <a:latin typeface="Verdana" pitchFamily="34" charset="0"/>
                </a:defRPr>
              </a:lvl4pPr>
              <a:lvl5pPr marL="1846263" indent="-204788" defTabSz="912813">
                <a:defRPr sz="2000">
                  <a:solidFill>
                    <a:schemeClr val="tx1"/>
                  </a:solidFill>
                  <a:latin typeface="Verdana" pitchFamily="34" charset="0"/>
                </a:defRPr>
              </a:lvl5pPr>
              <a:lvl6pPr marL="2303463" indent="-204788" defTabSz="912813" fontAlgn="base">
                <a:spcBef>
                  <a:spcPct val="0"/>
                </a:spcBef>
                <a:spcAft>
                  <a:spcPct val="0"/>
                </a:spcAft>
                <a:defRPr sz="2000">
                  <a:solidFill>
                    <a:schemeClr val="tx1"/>
                  </a:solidFill>
                  <a:latin typeface="Verdana" pitchFamily="34" charset="0"/>
                </a:defRPr>
              </a:lvl6pPr>
              <a:lvl7pPr marL="2760663" indent="-204788" defTabSz="912813" fontAlgn="base">
                <a:spcBef>
                  <a:spcPct val="0"/>
                </a:spcBef>
                <a:spcAft>
                  <a:spcPct val="0"/>
                </a:spcAft>
                <a:defRPr sz="2000">
                  <a:solidFill>
                    <a:schemeClr val="tx1"/>
                  </a:solidFill>
                  <a:latin typeface="Verdana" pitchFamily="34" charset="0"/>
                </a:defRPr>
              </a:lvl7pPr>
              <a:lvl8pPr marL="3217863" indent="-204788" defTabSz="912813" fontAlgn="base">
                <a:spcBef>
                  <a:spcPct val="0"/>
                </a:spcBef>
                <a:spcAft>
                  <a:spcPct val="0"/>
                </a:spcAft>
                <a:defRPr sz="2000">
                  <a:solidFill>
                    <a:schemeClr val="tx1"/>
                  </a:solidFill>
                  <a:latin typeface="Verdana" pitchFamily="34" charset="0"/>
                </a:defRPr>
              </a:lvl8pPr>
              <a:lvl9pPr marL="3675063" indent="-204788" defTabSz="912813" fontAlgn="base">
                <a:spcBef>
                  <a:spcPct val="0"/>
                </a:spcBef>
                <a:spcAft>
                  <a:spcPct val="0"/>
                </a:spcAft>
                <a:defRPr sz="2000">
                  <a:solidFill>
                    <a:schemeClr val="tx1"/>
                  </a:solidFill>
                  <a:latin typeface="Verdana" pitchFamily="34" charset="0"/>
                </a:defRPr>
              </a:lvl9pPr>
            </a:lstStyle>
            <a:p>
              <a:r>
                <a:rPr lang="en-US" sz="1200" smtClean="0">
                  <a:solidFill>
                    <a:srgbClr val="A4ACB4"/>
                  </a:solidFill>
                  <a:cs typeface="+mn-cs"/>
                </a:rPr>
                <a:t>| Presentation Title | Month ##, 2008 | Confidential</a:t>
              </a:r>
            </a:p>
          </p:txBody>
        </p:sp>
        <p:sp>
          <p:nvSpPr>
            <p:cNvPr id="11" name="TextBox 10"/>
            <p:cNvSpPr txBox="1">
              <a:spLocks noChangeArrowheads="1"/>
            </p:cNvSpPr>
            <p:nvPr/>
          </p:nvSpPr>
          <p:spPr bwMode="auto">
            <a:xfrm>
              <a:off x="446" y="3914"/>
              <a:ext cx="3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7" tIns="45698" rIns="91397" bIns="45698" anchor="ctr"/>
            <a:lstStyle>
              <a:lvl1pPr defTabSz="912813">
                <a:defRPr sz="2000">
                  <a:solidFill>
                    <a:schemeClr val="tx1"/>
                  </a:solidFill>
                  <a:latin typeface="Verdana" pitchFamily="34" charset="0"/>
                </a:defRPr>
              </a:lvl1pPr>
              <a:lvl2pPr marL="666750" indent="-257175" defTabSz="912813">
                <a:defRPr sz="2000">
                  <a:solidFill>
                    <a:schemeClr val="tx1"/>
                  </a:solidFill>
                  <a:latin typeface="Verdana" pitchFamily="34" charset="0"/>
                </a:defRPr>
              </a:lvl2pPr>
              <a:lvl3pPr marL="1025525" indent="-204788" defTabSz="912813">
                <a:defRPr sz="2000">
                  <a:solidFill>
                    <a:schemeClr val="tx1"/>
                  </a:solidFill>
                  <a:latin typeface="Verdana" pitchFamily="34" charset="0"/>
                </a:defRPr>
              </a:lvl3pPr>
              <a:lvl4pPr marL="1436688" indent="-206375" defTabSz="912813">
                <a:defRPr sz="2000">
                  <a:solidFill>
                    <a:schemeClr val="tx1"/>
                  </a:solidFill>
                  <a:latin typeface="Verdana" pitchFamily="34" charset="0"/>
                </a:defRPr>
              </a:lvl4pPr>
              <a:lvl5pPr marL="1846263" indent="-204788" defTabSz="912813">
                <a:defRPr sz="2000">
                  <a:solidFill>
                    <a:schemeClr val="tx1"/>
                  </a:solidFill>
                  <a:latin typeface="Verdana" pitchFamily="34" charset="0"/>
                </a:defRPr>
              </a:lvl5pPr>
              <a:lvl6pPr marL="2303463" indent="-204788" defTabSz="912813" fontAlgn="base">
                <a:spcBef>
                  <a:spcPct val="0"/>
                </a:spcBef>
                <a:spcAft>
                  <a:spcPct val="0"/>
                </a:spcAft>
                <a:defRPr sz="2000">
                  <a:solidFill>
                    <a:schemeClr val="tx1"/>
                  </a:solidFill>
                  <a:latin typeface="Verdana" pitchFamily="34" charset="0"/>
                </a:defRPr>
              </a:lvl6pPr>
              <a:lvl7pPr marL="2760663" indent="-204788" defTabSz="912813" fontAlgn="base">
                <a:spcBef>
                  <a:spcPct val="0"/>
                </a:spcBef>
                <a:spcAft>
                  <a:spcPct val="0"/>
                </a:spcAft>
                <a:defRPr sz="2000">
                  <a:solidFill>
                    <a:schemeClr val="tx1"/>
                  </a:solidFill>
                  <a:latin typeface="Verdana" pitchFamily="34" charset="0"/>
                </a:defRPr>
              </a:lvl7pPr>
              <a:lvl8pPr marL="3217863" indent="-204788" defTabSz="912813" fontAlgn="base">
                <a:spcBef>
                  <a:spcPct val="0"/>
                </a:spcBef>
                <a:spcAft>
                  <a:spcPct val="0"/>
                </a:spcAft>
                <a:defRPr sz="2000">
                  <a:solidFill>
                    <a:schemeClr val="tx1"/>
                  </a:solidFill>
                  <a:latin typeface="Verdana" pitchFamily="34" charset="0"/>
                </a:defRPr>
              </a:lvl8pPr>
              <a:lvl9pPr marL="3675063" indent="-204788" defTabSz="912813" fontAlgn="base">
                <a:spcBef>
                  <a:spcPct val="0"/>
                </a:spcBef>
                <a:spcAft>
                  <a:spcPct val="0"/>
                </a:spcAft>
                <a:defRPr sz="2000">
                  <a:solidFill>
                    <a:schemeClr val="tx1"/>
                  </a:solidFill>
                  <a:latin typeface="Verdana" pitchFamily="34" charset="0"/>
                </a:defRPr>
              </a:lvl9pPr>
            </a:lstStyle>
            <a:p>
              <a:pPr algn="r"/>
              <a:fld id="{98E1E26B-EBFD-4AD2-BA64-210DB18E5952}" type="slidenum">
                <a:rPr lang="en-US" sz="1200" b="1" smtClean="0">
                  <a:solidFill>
                    <a:srgbClr val="A4ACB4"/>
                  </a:solidFill>
                  <a:cs typeface="+mn-cs"/>
                </a:rPr>
                <a:pPr algn="r"/>
                <a:t>‹#›</a:t>
              </a:fld>
              <a:endParaRPr lang="en-US" sz="1200" b="1" smtClean="0">
                <a:solidFill>
                  <a:srgbClr val="A4ACB4"/>
                </a:solidFill>
                <a:cs typeface="+mn-cs"/>
              </a:endParaRPr>
            </a:p>
          </p:txBody>
        </p:sp>
      </p:grpSp>
    </p:spTree>
    <p:extLst>
      <p:ext uri="{BB962C8B-B14F-4D97-AF65-F5344CB8AC3E}">
        <p14:creationId xmlns:p14="http://schemas.microsoft.com/office/powerpoint/2010/main" val="194995125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ransition>
    <p:wipe dir="r"/>
  </p:transition>
  <p:hf hdr="0" ftr="0" dt="0"/>
  <p:txStyles>
    <p:titleStyle>
      <a:lvl1pPr algn="l" defTabSz="912813" rtl="0" fontAlgn="base">
        <a:spcBef>
          <a:spcPct val="0"/>
        </a:spcBef>
        <a:spcAft>
          <a:spcPct val="0"/>
        </a:spcAft>
        <a:defRPr sz="2400" b="1" kern="1200">
          <a:solidFill>
            <a:schemeClr val="tx1"/>
          </a:solidFill>
          <a:latin typeface="+mj-lt"/>
          <a:ea typeface="+mj-ea"/>
          <a:cs typeface="+mj-cs"/>
        </a:defRPr>
      </a:lvl1pPr>
      <a:lvl2pPr algn="l" defTabSz="912813" rtl="0" fontAlgn="base">
        <a:spcBef>
          <a:spcPct val="0"/>
        </a:spcBef>
        <a:spcAft>
          <a:spcPct val="0"/>
        </a:spcAft>
        <a:defRPr sz="2400" b="1">
          <a:solidFill>
            <a:schemeClr val="tx1"/>
          </a:solidFill>
          <a:latin typeface="Verdana" pitchFamily="34" charset="0"/>
        </a:defRPr>
      </a:lvl2pPr>
      <a:lvl3pPr algn="l" defTabSz="912813" rtl="0" fontAlgn="base">
        <a:spcBef>
          <a:spcPct val="0"/>
        </a:spcBef>
        <a:spcAft>
          <a:spcPct val="0"/>
        </a:spcAft>
        <a:defRPr sz="2400" b="1">
          <a:solidFill>
            <a:schemeClr val="tx1"/>
          </a:solidFill>
          <a:latin typeface="Verdana" pitchFamily="34" charset="0"/>
        </a:defRPr>
      </a:lvl3pPr>
      <a:lvl4pPr algn="l" defTabSz="912813" rtl="0" fontAlgn="base">
        <a:spcBef>
          <a:spcPct val="0"/>
        </a:spcBef>
        <a:spcAft>
          <a:spcPct val="0"/>
        </a:spcAft>
        <a:defRPr sz="2400" b="1">
          <a:solidFill>
            <a:schemeClr val="tx1"/>
          </a:solidFill>
          <a:latin typeface="Verdana" pitchFamily="34" charset="0"/>
        </a:defRPr>
      </a:lvl4pPr>
      <a:lvl5pPr algn="l" defTabSz="912813" rtl="0" fontAlgn="base">
        <a:spcBef>
          <a:spcPct val="0"/>
        </a:spcBef>
        <a:spcAft>
          <a:spcPct val="0"/>
        </a:spcAft>
        <a:defRPr sz="2400" b="1">
          <a:solidFill>
            <a:schemeClr val="tx1"/>
          </a:solidFill>
          <a:latin typeface="Verdana" pitchFamily="34" charset="0"/>
        </a:defRPr>
      </a:lvl5pPr>
      <a:lvl6pPr marL="457200" algn="l" defTabSz="912813" rtl="0" fontAlgn="base">
        <a:spcBef>
          <a:spcPct val="0"/>
        </a:spcBef>
        <a:spcAft>
          <a:spcPct val="0"/>
        </a:spcAft>
        <a:defRPr sz="2400" b="1">
          <a:solidFill>
            <a:schemeClr val="tx1"/>
          </a:solidFill>
          <a:latin typeface="Verdana" pitchFamily="34" charset="0"/>
        </a:defRPr>
      </a:lvl6pPr>
      <a:lvl7pPr marL="914400" algn="l" defTabSz="912813" rtl="0" fontAlgn="base">
        <a:spcBef>
          <a:spcPct val="0"/>
        </a:spcBef>
        <a:spcAft>
          <a:spcPct val="0"/>
        </a:spcAft>
        <a:defRPr sz="2400" b="1">
          <a:solidFill>
            <a:schemeClr val="tx1"/>
          </a:solidFill>
          <a:latin typeface="Verdana" pitchFamily="34" charset="0"/>
        </a:defRPr>
      </a:lvl7pPr>
      <a:lvl8pPr marL="1371600" algn="l" defTabSz="912813" rtl="0" fontAlgn="base">
        <a:spcBef>
          <a:spcPct val="0"/>
        </a:spcBef>
        <a:spcAft>
          <a:spcPct val="0"/>
        </a:spcAft>
        <a:defRPr sz="2400" b="1">
          <a:solidFill>
            <a:schemeClr val="tx1"/>
          </a:solidFill>
          <a:latin typeface="Verdana" pitchFamily="34" charset="0"/>
        </a:defRPr>
      </a:lvl8pPr>
      <a:lvl9pPr marL="1828800" algn="l" defTabSz="912813" rtl="0" fontAlgn="base">
        <a:spcBef>
          <a:spcPct val="0"/>
        </a:spcBef>
        <a:spcAft>
          <a:spcPct val="0"/>
        </a:spcAft>
        <a:defRPr sz="2400" b="1">
          <a:solidFill>
            <a:schemeClr val="tx1"/>
          </a:solidFill>
          <a:latin typeface="Verdana" pitchFamily="34" charset="0"/>
        </a:defRPr>
      </a:lvl9pPr>
    </p:titleStyle>
    <p:bodyStyle>
      <a:lvl1pPr algn="l" defTabSz="912813" rtl="0" fontAlgn="base">
        <a:spcBef>
          <a:spcPts val="538"/>
        </a:spcBef>
        <a:spcAft>
          <a:spcPts val="538"/>
        </a:spcAft>
        <a:buFont typeface="Arial" charset="0"/>
        <a:defRPr sz="2200" kern="1200">
          <a:solidFill>
            <a:schemeClr val="tx1"/>
          </a:solidFill>
          <a:latin typeface="+mn-lt"/>
          <a:ea typeface="+mn-ea"/>
          <a:cs typeface="+mn-cs"/>
        </a:defRPr>
      </a:lvl1pPr>
      <a:lvl2pPr marL="738188" indent="-285750" algn="l" defTabSz="912813" rtl="0" fontAlgn="base">
        <a:spcBef>
          <a:spcPts val="538"/>
        </a:spcBef>
        <a:spcAft>
          <a:spcPts val="538"/>
        </a:spcAft>
        <a:buClr>
          <a:schemeClr val="tx2"/>
        </a:buClr>
        <a:buFont typeface="Wingdings" pitchFamily="2" charset="2"/>
        <a:buChar char="§"/>
        <a:defRPr sz="2200" kern="1200">
          <a:solidFill>
            <a:schemeClr val="tx1"/>
          </a:solidFill>
          <a:latin typeface="+mn-lt"/>
          <a:ea typeface="+mn-ea"/>
          <a:cs typeface="+mn-cs"/>
        </a:defRPr>
      </a:lvl2pPr>
      <a:lvl3pPr marL="1147763" indent="-227013" algn="l" defTabSz="912813" rtl="0" fontAlgn="base">
        <a:spcBef>
          <a:spcPts val="538"/>
        </a:spcBef>
        <a:spcAft>
          <a:spcPts val="538"/>
        </a:spcAft>
        <a:buClr>
          <a:schemeClr val="bg2"/>
        </a:buClr>
        <a:buFont typeface="Verdana" pitchFamily="34" charset="0"/>
        <a:buChar char="–"/>
        <a:defRPr sz="2000" kern="1200">
          <a:solidFill>
            <a:schemeClr val="tx1"/>
          </a:solidFill>
          <a:latin typeface="+mn-lt"/>
          <a:ea typeface="+mn-ea"/>
          <a:cs typeface="+mn-cs"/>
        </a:defRPr>
      </a:lvl3pPr>
      <a:lvl4pPr marL="1600200" indent="-228600" algn="l" defTabSz="912813" rtl="0" fontAlgn="base">
        <a:spcBef>
          <a:spcPts val="538"/>
        </a:spcBef>
        <a:spcAft>
          <a:spcPts val="538"/>
        </a:spcAft>
        <a:buClr>
          <a:schemeClr val="bg2"/>
        </a:buClr>
        <a:buFont typeface="Wingdings" pitchFamily="2" charset="2"/>
        <a:buChar char="§"/>
        <a:defRPr kern="1200">
          <a:solidFill>
            <a:schemeClr val="tx1"/>
          </a:solidFill>
          <a:latin typeface="+mn-lt"/>
          <a:ea typeface="+mn-ea"/>
          <a:cs typeface="+mn-cs"/>
        </a:defRPr>
      </a:lvl4pPr>
      <a:lvl5pPr marL="2051050" indent="-227013" algn="l" defTabSz="912813" rtl="0" fontAlgn="base">
        <a:spcBef>
          <a:spcPts val="538"/>
        </a:spcBef>
        <a:spcAft>
          <a:spcPts val="538"/>
        </a:spcAft>
        <a:buClr>
          <a:schemeClr val="bg2"/>
        </a:buClr>
        <a:buFont typeface="Verdana" pitchFamily="34" charset="0"/>
        <a:buChar char="–"/>
        <a:defRPr sz="1600" kern="1200">
          <a:solidFill>
            <a:schemeClr val="tx1"/>
          </a:solidFill>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FDS PPT_Bottom_ArtBar_3BLACK_LR.jpg"/>
          <p:cNvPicPr>
            <a:picLocks noChangeAspect="1"/>
          </p:cNvPicPr>
          <p:nvPr/>
        </p:nvPicPr>
        <p:blipFill>
          <a:blip r:embed="rId10" cstate="print"/>
          <a:stretch>
            <a:fillRect/>
          </a:stretch>
        </p:blipFill>
        <p:spPr bwMode="hidden">
          <a:xfrm>
            <a:off x="0" y="0"/>
            <a:ext cx="9144000" cy="6858000"/>
          </a:xfrm>
          <a:prstGeom prst="rect">
            <a:avLst/>
          </a:prstGeom>
        </p:spPr>
      </p:pic>
      <p:sp>
        <p:nvSpPr>
          <p:cNvPr id="2" name="Title Placeholder 1"/>
          <p:cNvSpPr>
            <a:spLocks noGrp="1"/>
          </p:cNvSpPr>
          <p:nvPr>
            <p:ph type="title"/>
          </p:nvPr>
        </p:nvSpPr>
        <p:spPr>
          <a:xfrm>
            <a:off x="320040" y="150223"/>
            <a:ext cx="8503920" cy="640080"/>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20040" y="1097280"/>
            <a:ext cx="8503920" cy="475488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206226" y="6561208"/>
            <a:ext cx="290753" cy="205970"/>
          </a:xfrm>
          <a:prstGeom prst="rect">
            <a:avLst/>
          </a:prstGeom>
          <a:noFill/>
        </p:spPr>
        <p:txBody>
          <a:bodyPr wrap="none" lIns="82058" tIns="41029" rIns="82058" bIns="41029" rtlCol="0" anchor="ctr">
            <a:spAutoFit/>
          </a:bodyPr>
          <a:lstStyle/>
          <a:p>
            <a:pPr algn="r" fontAlgn="auto">
              <a:spcBef>
                <a:spcPts val="0"/>
              </a:spcBef>
              <a:spcAft>
                <a:spcPts val="0"/>
              </a:spcAft>
            </a:pPr>
            <a:fld id="{B50A2252-0B00-49D0-9A28-2F5CCECF09D1}" type="slidenum">
              <a:rPr lang="en-US" sz="800" b="1" smtClean="0">
                <a:solidFill>
                  <a:srgbClr val="D9D9D9"/>
                </a:solidFill>
                <a:latin typeface="Arial"/>
                <a:cs typeface="Arial" pitchFamily="34" charset="0"/>
              </a:rPr>
              <a:pPr algn="r" fontAlgn="auto">
                <a:spcBef>
                  <a:spcPts val="0"/>
                </a:spcBef>
                <a:spcAft>
                  <a:spcPts val="0"/>
                </a:spcAft>
              </a:pPr>
              <a:t>‹#›</a:t>
            </a:fld>
            <a:endParaRPr lang="en-US" sz="800" b="1" dirty="0">
              <a:solidFill>
                <a:srgbClr val="D9D9D9"/>
              </a:solidFill>
              <a:latin typeface="Arial"/>
              <a:cs typeface="Arial" pitchFamily="34" charset="0"/>
            </a:endParaRPr>
          </a:p>
        </p:txBody>
      </p:sp>
      <p:sp>
        <p:nvSpPr>
          <p:cNvPr id="10" name="TextBox 9"/>
          <p:cNvSpPr txBox="1"/>
          <p:nvPr/>
        </p:nvSpPr>
        <p:spPr>
          <a:xfrm>
            <a:off x="382639" y="6545818"/>
            <a:ext cx="3511186" cy="236748"/>
          </a:xfrm>
          <a:prstGeom prst="rect">
            <a:avLst/>
          </a:prstGeom>
          <a:noFill/>
        </p:spPr>
        <p:txBody>
          <a:bodyPr wrap="none" lIns="82058" tIns="41029" rIns="82058" bIns="41029" rtlCol="0" anchor="ctr">
            <a:spAutoFit/>
          </a:bodyPr>
          <a:lstStyle/>
          <a:p>
            <a:pPr fontAlgn="auto">
              <a:spcBef>
                <a:spcPts val="0"/>
              </a:spcBef>
              <a:spcAft>
                <a:spcPts val="0"/>
              </a:spcAft>
            </a:pPr>
            <a:r>
              <a:rPr lang="en-US" sz="800" b="1" dirty="0" smtClean="0">
                <a:solidFill>
                  <a:prstClr val="white">
                    <a:lumMod val="85000"/>
                  </a:prstClr>
                </a:solidFill>
                <a:latin typeface="Arial"/>
                <a:cs typeface="Arial" pitchFamily="34" charset="0"/>
              </a:rPr>
              <a:t>|  </a:t>
            </a:r>
            <a:r>
              <a:rPr lang="en-US" sz="800" dirty="0" smtClean="0">
                <a:solidFill>
                  <a:prstClr val="white"/>
                </a:solidFill>
                <a:latin typeface="Arial"/>
                <a:cs typeface="+mn-cs"/>
              </a:rPr>
              <a:t>The Programmer’s Guide to a Universe of Possibility   </a:t>
            </a:r>
            <a:r>
              <a:rPr lang="en-US" sz="1000" b="1" dirty="0" smtClean="0">
                <a:solidFill>
                  <a:prstClr val="white">
                    <a:lumMod val="85000"/>
                  </a:prstClr>
                </a:solidFill>
                <a:latin typeface="Arial"/>
                <a:cs typeface="Arial" pitchFamily="34" charset="0"/>
              </a:rPr>
              <a:t>|  </a:t>
            </a:r>
            <a:r>
              <a:rPr lang="en-US" sz="800" b="1" dirty="0" smtClean="0">
                <a:solidFill>
                  <a:prstClr val="white">
                    <a:lumMod val="85000"/>
                  </a:prstClr>
                </a:solidFill>
                <a:latin typeface="Arial"/>
                <a:cs typeface="Arial" pitchFamily="34" charset="0"/>
              </a:rPr>
              <a:t>June 12, 2012</a:t>
            </a:r>
            <a:endParaRPr lang="en-US" sz="800" b="1" dirty="0">
              <a:solidFill>
                <a:prstClr val="white">
                  <a:lumMod val="85000"/>
                </a:prstClr>
              </a:solidFill>
              <a:latin typeface="Arial"/>
              <a:cs typeface="Arial" pitchFamily="34" charset="0"/>
            </a:endParaRPr>
          </a:p>
        </p:txBody>
      </p:sp>
    </p:spTree>
    <p:extLst>
      <p:ext uri="{BB962C8B-B14F-4D97-AF65-F5344CB8AC3E}">
        <p14:creationId xmlns:p14="http://schemas.microsoft.com/office/powerpoint/2010/main" val="3055932382"/>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Lst>
  <p:transition>
    <p:fade/>
  </p:transition>
  <p:timing>
    <p:tnLst>
      <p:par>
        <p:cTn id="1" dur="indefinite" restart="never" nodeType="tmRoot"/>
      </p:par>
    </p:tnLst>
  </p:timing>
  <p:txStyles>
    <p:titleStyle>
      <a:lvl1pPr algn="l" defTabSz="914293" rtl="0" eaLnBrk="1" latinLnBrk="0" hangingPunct="1">
        <a:spcBef>
          <a:spcPct val="0"/>
        </a:spcBef>
        <a:buNone/>
        <a:defRPr lang="en-US" sz="1600" b="1" i="1" kern="1200" cap="all" baseline="0" dirty="0" smtClean="0">
          <a:solidFill>
            <a:schemeClr val="tx1"/>
          </a:solidFill>
          <a:latin typeface="Arial" pitchFamily="34" charset="0"/>
          <a:ea typeface="+mj-ea"/>
          <a:cs typeface="Arial" pitchFamily="34" charset="0"/>
        </a:defRPr>
      </a:lvl1pPr>
    </p:titleStyle>
    <p:bodyStyle>
      <a:lvl1pPr marL="112713" indent="-112713" algn="l" defTabSz="914400" rtl="0" eaLnBrk="1" latinLnBrk="0" hangingPunct="1">
        <a:spcBef>
          <a:spcPts val="336"/>
        </a:spcBef>
        <a:spcAft>
          <a:spcPts val="336"/>
        </a:spcAft>
        <a:buClr>
          <a:schemeClr val="accent1"/>
        </a:buClr>
        <a:buFont typeface="Wingdings" pitchFamily="2" charset="2"/>
        <a:buChar char="§"/>
        <a:defRPr sz="1400" kern="1200">
          <a:solidFill>
            <a:srgbClr val="FFFFFF"/>
          </a:solidFill>
          <a:latin typeface="+mn-lt"/>
          <a:ea typeface="+mn-ea"/>
          <a:cs typeface="+mn-cs"/>
        </a:defRPr>
      </a:lvl1pPr>
      <a:lvl2pPr marL="400050" indent="-169863" algn="l" defTabSz="914400" rtl="0" eaLnBrk="1" latinLnBrk="0" hangingPunct="1">
        <a:spcBef>
          <a:spcPts val="336"/>
        </a:spcBef>
        <a:spcAft>
          <a:spcPts val="336"/>
        </a:spcAft>
        <a:buClr>
          <a:schemeClr val="tx1"/>
        </a:buClr>
        <a:buFont typeface="Arial" pitchFamily="34" charset="0"/>
        <a:buChar char="–"/>
        <a:defRPr sz="1400" kern="1200">
          <a:solidFill>
            <a:srgbClr val="FFFFFF"/>
          </a:solidFill>
          <a:latin typeface="+mn-lt"/>
          <a:ea typeface="+mn-ea"/>
          <a:cs typeface="+mn-cs"/>
        </a:defRPr>
      </a:lvl2pPr>
      <a:lvl3pPr marL="574675" indent="-109538" algn="l" defTabSz="914400" rtl="0" eaLnBrk="1" latinLnBrk="0" hangingPunct="1">
        <a:spcBef>
          <a:spcPts val="336"/>
        </a:spcBef>
        <a:spcAft>
          <a:spcPts val="336"/>
        </a:spcAft>
        <a:buClr>
          <a:schemeClr val="tx1"/>
        </a:buClr>
        <a:buFont typeface="Wingdings" pitchFamily="2" charset="2"/>
        <a:buChar char="§"/>
        <a:defRPr sz="1200" kern="1200">
          <a:solidFill>
            <a:srgbClr val="FFFFFF"/>
          </a:solidFill>
          <a:latin typeface="+mn-lt"/>
          <a:ea typeface="+mn-ea"/>
          <a:cs typeface="+mn-cs"/>
        </a:defRPr>
      </a:lvl3pPr>
      <a:lvl4pPr marL="854075" indent="-165100" algn="l" defTabSz="914400" rtl="0" eaLnBrk="1" latinLnBrk="0" hangingPunct="1">
        <a:spcBef>
          <a:spcPts val="336"/>
        </a:spcBef>
        <a:spcAft>
          <a:spcPts val="336"/>
        </a:spcAft>
        <a:buClr>
          <a:schemeClr val="tx1"/>
        </a:buClr>
        <a:buFont typeface="Arial" pitchFamily="34" charset="0"/>
        <a:buChar char="–"/>
        <a:defRPr sz="1200" kern="1200">
          <a:solidFill>
            <a:srgbClr val="FFFFFF"/>
          </a:solidFill>
          <a:latin typeface="+mn-lt"/>
          <a:ea typeface="+mn-ea"/>
          <a:cs typeface="+mn-cs"/>
        </a:defRPr>
      </a:lvl4pPr>
      <a:lvl5pPr marL="1027113" indent="-112713" algn="l" defTabSz="914400" rtl="0" eaLnBrk="1" latinLnBrk="0" hangingPunct="1">
        <a:spcBef>
          <a:spcPts val="336"/>
        </a:spcBef>
        <a:spcAft>
          <a:spcPts val="336"/>
        </a:spcAft>
        <a:buClr>
          <a:schemeClr val="tx1"/>
        </a:buClr>
        <a:buFont typeface="Wingdings" pitchFamily="2" charset="2"/>
        <a:buChar char="§"/>
        <a:defRPr sz="1000" kern="1200">
          <a:solidFill>
            <a:srgbClr val="FFFFF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6.emf"/><Relationship Id="rId5" Type="http://schemas.openxmlformats.org/officeDocument/2006/relationships/oleObject" Target="../embeddings/oleObject3.bin"/><Relationship Id="rId4" Type="http://schemas.openxmlformats.org/officeDocument/2006/relationships/image" Target="../media/image25.emf"/></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9.wmf"/></Relationships>
</file>

<file path=ppt/slides/_rels/slide28.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notesSlide" Target="../notesSlides/notesSlide23.xml"/><Relationship Id="rId7" Type="http://schemas.openxmlformats.org/officeDocument/2006/relationships/image" Target="../media/image31.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30.e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38.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41.emf"/><Relationship Id="rId4" Type="http://schemas.openxmlformats.org/officeDocument/2006/relationships/oleObject" Target="../embeddings/oleObject8.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795823" y="1636713"/>
            <a:ext cx="5348177" cy="1965325"/>
          </a:xfrm>
        </p:spPr>
        <p:txBody>
          <a:bodyPr/>
          <a:lstStyle/>
          <a:p>
            <a:pPr defTabSz="914293" fontAlgn="auto">
              <a:spcAft>
                <a:spcPts val="0"/>
              </a:spcAft>
              <a:defRPr/>
            </a:pPr>
            <a:r>
              <a:rPr lang="en-US" sz="2400" dirty="0" smtClean="0"/>
              <a:t>HSA Architecture AND MORE …</a:t>
            </a:r>
            <a:br>
              <a:rPr lang="en-US" sz="2400" dirty="0" smtClean="0"/>
            </a:br>
            <a:r>
              <a:rPr lang="en-US" sz="1000" dirty="0" smtClean="0"/>
              <a:t>PLEASE Do NOT FORWARD</a:t>
            </a:r>
            <a:endParaRPr sz="1000" dirty="0"/>
          </a:p>
        </p:txBody>
      </p:sp>
      <p:sp>
        <p:nvSpPr>
          <p:cNvPr id="5123" name="Subtitle 9"/>
          <p:cNvSpPr>
            <a:spLocks noGrp="1"/>
          </p:cNvSpPr>
          <p:nvPr>
            <p:ph type="subTitle" idx="1"/>
          </p:nvPr>
        </p:nvSpPr>
        <p:spPr>
          <a:xfrm>
            <a:off x="4306888" y="3586163"/>
            <a:ext cx="4572000" cy="365125"/>
          </a:xfrm>
        </p:spPr>
        <p:txBody>
          <a:bodyPr/>
          <a:lstStyle/>
          <a:p>
            <a:pPr>
              <a:spcBef>
                <a:spcPct val="0"/>
              </a:spcBef>
              <a:spcAft>
                <a:spcPct val="0"/>
              </a:spcAft>
            </a:pPr>
            <a:endParaRPr lang="en-US" sz="1800" dirty="0" smtClean="0"/>
          </a:p>
          <a:p>
            <a:pPr>
              <a:spcBef>
                <a:spcPct val="0"/>
              </a:spcBef>
              <a:spcAft>
                <a:spcPct val="0"/>
              </a:spcAft>
            </a:pPr>
            <a:endParaRPr lang="en-US" dirty="0" smtClean="0"/>
          </a:p>
        </p:txBody>
      </p:sp>
      <p:sp>
        <p:nvSpPr>
          <p:cNvPr id="6" name="Rectangle 5"/>
          <p:cNvSpPr/>
          <p:nvPr/>
        </p:nvSpPr>
        <p:spPr bwMode="auto">
          <a:xfrm>
            <a:off x="0" y="3657600"/>
            <a:ext cx="3564835" cy="3200400"/>
          </a:xfrm>
          <a:prstGeom prst="rect">
            <a:avLst/>
          </a:prstGeom>
          <a:solidFill>
            <a:schemeClr val="tx1">
              <a:lumMod val="50000"/>
            </a:schemeClr>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sz="2400" b="1" i="1" dirty="0" smtClean="0">
                <a:solidFill>
                  <a:prstClr val="white"/>
                </a:solidFill>
              </a:rPr>
              <a:t>November </a:t>
            </a:r>
            <a:r>
              <a:rPr lang="en-US" sz="2400" b="1" i="1" dirty="0">
                <a:solidFill>
                  <a:prstClr val="white"/>
                </a:solidFill>
              </a:rPr>
              <a:t>7</a:t>
            </a:r>
            <a:r>
              <a:rPr lang="en-US" sz="2400" b="1" i="1" baseline="30000" dirty="0" smtClean="0">
                <a:solidFill>
                  <a:prstClr val="white"/>
                </a:solidFill>
              </a:rPr>
              <a:t>th</a:t>
            </a:r>
            <a:r>
              <a:rPr lang="en-US" sz="2400" b="1" i="1" dirty="0" smtClean="0">
                <a:solidFill>
                  <a:prstClr val="white"/>
                </a:solidFill>
                <a:cs typeface="Arial" charset="0"/>
              </a:rPr>
              <a:t> 2012</a:t>
            </a:r>
          </a:p>
        </p:txBody>
      </p:sp>
      <p:sp>
        <p:nvSpPr>
          <p:cNvPr id="2" name="Text Placeholder 1"/>
          <p:cNvSpPr>
            <a:spLocks noGrp="1"/>
          </p:cNvSpPr>
          <p:nvPr>
            <p:ph type="body" sz="quarter" idx="10"/>
          </p:nvPr>
        </p:nvSpPr>
        <p:spPr/>
        <p:txBody>
          <a:bodyPr/>
          <a:lstStyle/>
          <a:p>
            <a:r>
              <a:rPr lang="en-US" sz="2000" dirty="0" smtClean="0"/>
              <a:t>Antonio Asaro  v0.051</a:t>
            </a:r>
          </a:p>
          <a:p>
            <a:endParaRPr lang="en-US" sz="2000" dirty="0"/>
          </a:p>
        </p:txBody>
      </p:sp>
    </p:spTree>
    <p:extLst>
      <p:ext uri="{BB962C8B-B14F-4D97-AF65-F5344CB8AC3E}">
        <p14:creationId xmlns:p14="http://schemas.microsoft.com/office/powerpoint/2010/main" val="1678437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1187954954"/>
              </p:ext>
            </p:extLst>
          </p:nvPr>
        </p:nvGraphicFramePr>
        <p:xfrm>
          <a:off x="127000" y="666044"/>
          <a:ext cx="8755743" cy="5178375"/>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a:t>Processing </a:t>
            </a:r>
            <a:r>
              <a:rPr lang="en-US" dirty="0" smtClean="0"/>
              <a:t>Time/Stage</a:t>
            </a:r>
            <a:endParaRPr lang="en-US" dirty="0"/>
          </a:p>
        </p:txBody>
      </p:sp>
      <p:sp>
        <p:nvSpPr>
          <p:cNvPr id="5" name="TextBox 4"/>
          <p:cNvSpPr txBox="1"/>
          <p:nvPr/>
        </p:nvSpPr>
        <p:spPr>
          <a:xfrm>
            <a:off x="860366" y="6082738"/>
            <a:ext cx="4683185" cy="276999"/>
          </a:xfrm>
          <a:prstGeom prst="rect">
            <a:avLst/>
          </a:prstGeom>
          <a:noFill/>
        </p:spPr>
        <p:txBody>
          <a:bodyPr wrap="square" rtlCol="0">
            <a:spAutoFit/>
          </a:bodyPr>
          <a:lstStyle/>
          <a:p>
            <a:r>
              <a:rPr lang="en-US" sz="600" dirty="0" smtClean="0">
                <a:solidFill>
                  <a:schemeClr val="tx1">
                    <a:lumMod val="50000"/>
                  </a:schemeClr>
                </a:solidFill>
              </a:rPr>
              <a:t>AMD A10 4600M APU with Radeon™ HD Graphics; CPU: 4 cores @ 2.3 MHz (turbo 3.2 GHz); GPU: AMD Radeon HD 7660G,</a:t>
            </a:r>
            <a:br>
              <a:rPr lang="en-US" sz="600" dirty="0" smtClean="0">
                <a:solidFill>
                  <a:schemeClr val="tx1">
                    <a:lumMod val="50000"/>
                  </a:schemeClr>
                </a:solidFill>
              </a:rPr>
            </a:br>
            <a:r>
              <a:rPr lang="en-US" sz="600" dirty="0" smtClean="0">
                <a:solidFill>
                  <a:schemeClr val="tx1">
                    <a:lumMod val="50000"/>
                  </a:schemeClr>
                </a:solidFill>
              </a:rPr>
              <a:t>6 compute units, 685MHz; 4GB RAM; Windows 7 (64-bit); </a:t>
            </a:r>
            <a:r>
              <a:rPr lang="en-US" sz="600" dirty="0" err="1" smtClean="0">
                <a:solidFill>
                  <a:schemeClr val="tx1">
                    <a:lumMod val="50000"/>
                  </a:schemeClr>
                </a:solidFill>
              </a:rPr>
              <a:t>OpenCL</a:t>
            </a:r>
            <a:r>
              <a:rPr lang="en-US" sz="600" dirty="0" smtClean="0">
                <a:solidFill>
                  <a:schemeClr val="tx1">
                    <a:lumMod val="50000"/>
                  </a:schemeClr>
                </a:solidFill>
              </a:rPr>
              <a:t>™ 1.1 (873.1)</a:t>
            </a:r>
          </a:p>
        </p:txBody>
      </p:sp>
    </p:spTree>
    <p:extLst>
      <p:ext uri="{BB962C8B-B14F-4D97-AF65-F5344CB8AC3E}">
        <p14:creationId xmlns:p14="http://schemas.microsoft.com/office/powerpoint/2010/main" val="3528417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a:xfrm>
            <a:off x="231775" y="128632"/>
            <a:ext cx="8502650" cy="639762"/>
          </a:xfrm>
        </p:spPr>
        <p:txBody>
          <a:bodyPr/>
          <a:lstStyle/>
          <a:p>
            <a:r>
              <a:rPr lang="en-US" sz="2000" dirty="0" smtClean="0"/>
              <a:t/>
            </a:r>
            <a:br>
              <a:rPr lang="en-US" sz="2000" dirty="0" smtClean="0"/>
            </a:br>
            <a:r>
              <a:rPr lang="en-US" sz="1800" dirty="0" smtClean="0"/>
              <a:t>SIMPLE “HSA Program”  in “ANTONIO C++”</a:t>
            </a:r>
            <a:br>
              <a:rPr lang="en-US" sz="1800" dirty="0" smtClean="0"/>
            </a:br>
            <a:r>
              <a:rPr lang="en-US" dirty="0" smtClean="0"/>
              <a:t/>
            </a:r>
            <a:br>
              <a:rPr lang="en-US" dirty="0" smtClean="0"/>
            </a:br>
            <a:r>
              <a:rPr lang="en-US" dirty="0"/>
              <a:t/>
            </a:r>
            <a:br>
              <a:rPr lang="en-US" dirty="0"/>
            </a:br>
            <a:endParaRPr lang="en-US" dirty="0" smtClean="0"/>
          </a:p>
        </p:txBody>
      </p:sp>
      <p:sp>
        <p:nvSpPr>
          <p:cNvPr id="125955" name="Rectangle 3"/>
          <p:cNvSpPr>
            <a:spLocks noGrp="1"/>
          </p:cNvSpPr>
          <p:nvPr>
            <p:ph type="body" idx="1"/>
          </p:nvPr>
        </p:nvSpPr>
        <p:spPr>
          <a:xfrm>
            <a:off x="275537" y="794657"/>
            <a:ext cx="8780246" cy="5104050"/>
          </a:xfrm>
        </p:spPr>
        <p:txBody>
          <a:bodyPr/>
          <a:lstStyle/>
          <a:p>
            <a:pPr marL="287337" lvl="1" indent="0">
              <a:lnSpc>
                <a:spcPct val="90000"/>
              </a:lnSpc>
              <a:buNone/>
            </a:pPr>
            <a:r>
              <a:rPr lang="en-US" sz="1100" b="1" dirty="0" smtClean="0">
                <a:solidFill>
                  <a:srgbClr val="7030A0"/>
                </a:solidFill>
              </a:rPr>
              <a:t>#include “</a:t>
            </a:r>
            <a:r>
              <a:rPr lang="en-US" sz="1100" b="1" dirty="0" err="1" smtClean="0">
                <a:solidFill>
                  <a:srgbClr val="7030A0"/>
                </a:solidFill>
              </a:rPr>
              <a:t>HSA_libs.h</a:t>
            </a:r>
            <a:r>
              <a:rPr lang="en-US" sz="1100" b="1" dirty="0" smtClean="0">
                <a:solidFill>
                  <a:srgbClr val="7030A0"/>
                </a:solidFill>
              </a:rPr>
              <a:t>”</a:t>
            </a:r>
          </a:p>
          <a:p>
            <a:pPr marL="287337" lvl="1" indent="0">
              <a:lnSpc>
                <a:spcPct val="90000"/>
              </a:lnSpc>
              <a:buNone/>
            </a:pPr>
            <a:endParaRPr lang="en-US" sz="1100" b="1" dirty="0">
              <a:solidFill>
                <a:schemeClr val="bg2"/>
              </a:solidFill>
            </a:endParaRPr>
          </a:p>
          <a:p>
            <a:pPr marL="287337" lvl="1" indent="0">
              <a:lnSpc>
                <a:spcPct val="90000"/>
              </a:lnSpc>
              <a:buNone/>
            </a:pPr>
            <a:r>
              <a:rPr lang="en-US" sz="1100" b="1" dirty="0" smtClean="0">
                <a:solidFill>
                  <a:schemeClr val="bg2"/>
                </a:solidFill>
              </a:rPr>
              <a:t>volatile</a:t>
            </a:r>
            <a:r>
              <a:rPr lang="en-US" sz="1100" dirty="0" smtClean="0">
                <a:solidFill>
                  <a:schemeClr val="bg2"/>
                </a:solidFill>
              </a:rPr>
              <a:t> integer </a:t>
            </a:r>
            <a:r>
              <a:rPr lang="en-US" sz="1100" b="1" dirty="0" err="1" smtClean="0"/>
              <a:t>all_done</a:t>
            </a:r>
            <a:r>
              <a:rPr lang="en-US" sz="1100" dirty="0" smtClean="0">
                <a:solidFill>
                  <a:schemeClr val="bg2"/>
                </a:solidFill>
              </a:rPr>
              <a:t> = 0;			</a:t>
            </a:r>
            <a:r>
              <a:rPr lang="en-US" sz="1100" dirty="0" smtClean="0"/>
              <a:t>// </a:t>
            </a:r>
            <a:r>
              <a:rPr lang="en-US" sz="1100" b="1" dirty="0" smtClean="0"/>
              <a:t>FLAG</a:t>
            </a:r>
          </a:p>
          <a:p>
            <a:pPr marL="287337" lvl="1" indent="0">
              <a:lnSpc>
                <a:spcPct val="90000"/>
              </a:lnSpc>
              <a:buNone/>
            </a:pPr>
            <a:r>
              <a:rPr lang="en-US" sz="1100" b="1" dirty="0" err="1" smtClean="0">
                <a:solidFill>
                  <a:schemeClr val="bg2"/>
                </a:solidFill>
              </a:rPr>
              <a:t>HSA_alloc</a:t>
            </a:r>
            <a:r>
              <a:rPr lang="en-US" sz="1100" dirty="0" smtClean="0">
                <a:solidFill>
                  <a:schemeClr val="bg2"/>
                </a:solidFill>
              </a:rPr>
              <a:t>(integer histogram[255:0], `HSA_SHARED);</a:t>
            </a:r>
            <a:r>
              <a:rPr lang="en-US" sz="1100" dirty="0" smtClean="0"/>
              <a:t> 	// </a:t>
            </a:r>
            <a:r>
              <a:rPr lang="en-US" sz="1100" b="1" dirty="0"/>
              <a:t>DATA</a:t>
            </a:r>
            <a:endParaRPr lang="en-US" sz="1100" dirty="0" smtClean="0">
              <a:solidFill>
                <a:schemeClr val="bg2"/>
              </a:solidFill>
            </a:endParaRPr>
          </a:p>
          <a:p>
            <a:pPr>
              <a:lnSpc>
                <a:spcPct val="90000"/>
              </a:lnSpc>
            </a:pPr>
            <a:endParaRPr lang="en-US" sz="1100" dirty="0" smtClean="0"/>
          </a:p>
          <a:p>
            <a:pPr marL="287337" lvl="1" indent="0">
              <a:lnSpc>
                <a:spcPct val="90000"/>
              </a:lnSpc>
              <a:buNone/>
            </a:pPr>
            <a:r>
              <a:rPr lang="en-US" sz="1100" dirty="0" smtClean="0">
                <a:solidFill>
                  <a:schemeClr val="accent5"/>
                </a:solidFill>
              </a:rPr>
              <a:t>// </a:t>
            </a:r>
            <a:r>
              <a:rPr lang="en-US" sz="1100" dirty="0">
                <a:solidFill>
                  <a:schemeClr val="accent5"/>
                </a:solidFill>
              </a:rPr>
              <a:t>CPU </a:t>
            </a:r>
            <a:r>
              <a:rPr lang="en-US" sz="1100" dirty="0" smtClean="0">
                <a:solidFill>
                  <a:schemeClr val="accent5"/>
                </a:solidFill>
              </a:rPr>
              <a:t>executes </a:t>
            </a:r>
            <a:r>
              <a:rPr lang="en-US" sz="1100" b="1" dirty="0">
                <a:solidFill>
                  <a:schemeClr val="accent5"/>
                </a:solidFill>
              </a:rPr>
              <a:t>task parallel </a:t>
            </a:r>
            <a:r>
              <a:rPr lang="en-US" sz="1100" dirty="0" smtClean="0">
                <a:solidFill>
                  <a:schemeClr val="accent5"/>
                </a:solidFill>
              </a:rPr>
              <a:t>operations</a:t>
            </a:r>
          </a:p>
          <a:p>
            <a:pPr marL="287337" lvl="1" indent="0">
              <a:lnSpc>
                <a:spcPct val="90000"/>
              </a:lnSpc>
              <a:buNone/>
            </a:pPr>
            <a:r>
              <a:rPr lang="en-US" sz="1100" dirty="0" smtClean="0">
                <a:solidFill>
                  <a:schemeClr val="accent5"/>
                </a:solidFill>
              </a:rPr>
              <a:t>begin</a:t>
            </a:r>
            <a:endParaRPr lang="en-US" sz="1100" dirty="0">
              <a:solidFill>
                <a:schemeClr val="accent5"/>
              </a:solidFill>
            </a:endParaRPr>
          </a:p>
          <a:p>
            <a:pPr marL="287337" lvl="1" indent="0">
              <a:lnSpc>
                <a:spcPct val="90000"/>
              </a:lnSpc>
              <a:buNone/>
            </a:pPr>
            <a:r>
              <a:rPr lang="en-US" sz="1100" dirty="0" smtClean="0">
                <a:solidFill>
                  <a:schemeClr val="accent5"/>
                </a:solidFill>
              </a:rPr>
              <a:t>    if … then … else …</a:t>
            </a:r>
          </a:p>
          <a:p>
            <a:pPr marL="287337" lvl="1" indent="0">
              <a:lnSpc>
                <a:spcPct val="90000"/>
              </a:lnSpc>
              <a:buNone/>
            </a:pPr>
            <a:r>
              <a:rPr lang="en-US" sz="1100" dirty="0">
                <a:solidFill>
                  <a:schemeClr val="accent5"/>
                </a:solidFill>
              </a:rPr>
              <a:t> </a:t>
            </a:r>
            <a:r>
              <a:rPr lang="en-US" sz="1100" dirty="0" smtClean="0">
                <a:solidFill>
                  <a:schemeClr val="accent5"/>
                </a:solidFill>
              </a:rPr>
              <a:t>   for i {</a:t>
            </a:r>
            <a:r>
              <a:rPr lang="en-US" sz="1100" b="1" dirty="0" smtClean="0">
                <a:solidFill>
                  <a:schemeClr val="accent5"/>
                </a:solidFill>
              </a:rPr>
              <a:t>histogram</a:t>
            </a:r>
            <a:r>
              <a:rPr lang="en-US" sz="1100" dirty="0" smtClean="0">
                <a:solidFill>
                  <a:schemeClr val="accent5"/>
                </a:solidFill>
              </a:rPr>
              <a:t>[i] = 0; }</a:t>
            </a:r>
          </a:p>
          <a:p>
            <a:pPr marL="287337" lvl="1" indent="0">
              <a:lnSpc>
                <a:spcPct val="90000"/>
              </a:lnSpc>
              <a:buNone/>
            </a:pPr>
            <a:r>
              <a:rPr lang="en-US" sz="1100" dirty="0">
                <a:solidFill>
                  <a:schemeClr val="accent5"/>
                </a:solidFill>
              </a:rPr>
              <a:t> </a:t>
            </a:r>
            <a:r>
              <a:rPr lang="en-US" sz="1100" dirty="0" smtClean="0">
                <a:solidFill>
                  <a:schemeClr val="accent5"/>
                </a:solidFill>
              </a:rPr>
              <a:t>   load(</a:t>
            </a:r>
            <a:r>
              <a:rPr lang="en-US" sz="1100" b="1" dirty="0" smtClean="0">
                <a:solidFill>
                  <a:schemeClr val="accent5"/>
                </a:solidFill>
              </a:rPr>
              <a:t>image</a:t>
            </a:r>
            <a:r>
              <a:rPr lang="en-US" sz="1100" dirty="0" smtClean="0">
                <a:solidFill>
                  <a:schemeClr val="accent5"/>
                </a:solidFill>
              </a:rPr>
              <a:t>, </a:t>
            </a:r>
            <a:r>
              <a:rPr lang="en-US" sz="1100" dirty="0" err="1" smtClean="0">
                <a:solidFill>
                  <a:schemeClr val="accent5"/>
                </a:solidFill>
              </a:rPr>
              <a:t>from_file</a:t>
            </a:r>
            <a:r>
              <a:rPr lang="en-US" sz="1100" dirty="0" smtClean="0">
                <a:solidFill>
                  <a:schemeClr val="accent5"/>
                </a:solidFill>
              </a:rPr>
              <a:t>, “image.jpeg”, </a:t>
            </a:r>
            <a:r>
              <a:rPr lang="en-US" sz="1100" dirty="0" err="1" smtClean="0">
                <a:solidFill>
                  <a:schemeClr val="accent5"/>
                </a:solidFill>
              </a:rPr>
              <a:t>rgb</a:t>
            </a:r>
            <a:r>
              <a:rPr lang="en-US" sz="1100" dirty="0" smtClean="0">
                <a:solidFill>
                  <a:schemeClr val="accent5"/>
                </a:solidFill>
              </a:rPr>
              <a:t>);</a:t>
            </a:r>
          </a:p>
          <a:p>
            <a:pPr marL="287337" lvl="1" indent="0">
              <a:lnSpc>
                <a:spcPct val="90000"/>
              </a:lnSpc>
              <a:buNone/>
            </a:pPr>
            <a:r>
              <a:rPr lang="en-US" sz="1100" dirty="0" smtClean="0">
                <a:solidFill>
                  <a:schemeClr val="accent5"/>
                </a:solidFill>
              </a:rPr>
              <a:t>    gpu(</a:t>
            </a:r>
            <a:r>
              <a:rPr lang="en-US" sz="1100" b="1" dirty="0" smtClean="0">
                <a:solidFill>
                  <a:schemeClr val="accent5"/>
                </a:solidFill>
              </a:rPr>
              <a:t>image</a:t>
            </a:r>
            <a:r>
              <a:rPr lang="en-US" sz="1100" dirty="0" smtClean="0">
                <a:solidFill>
                  <a:schemeClr val="accent5"/>
                </a:solidFill>
              </a:rPr>
              <a:t>, </a:t>
            </a:r>
            <a:r>
              <a:rPr lang="en-US" sz="1100" b="1" dirty="0" smtClean="0">
                <a:solidFill>
                  <a:schemeClr val="accent5"/>
                </a:solidFill>
              </a:rPr>
              <a:t>histogram</a:t>
            </a:r>
            <a:r>
              <a:rPr lang="en-US" sz="1100" dirty="0" smtClean="0">
                <a:solidFill>
                  <a:schemeClr val="accent5"/>
                </a:solidFill>
              </a:rPr>
              <a:t>);</a:t>
            </a:r>
          </a:p>
          <a:p>
            <a:pPr marL="287337" lvl="1" indent="0">
              <a:lnSpc>
                <a:spcPct val="90000"/>
              </a:lnSpc>
              <a:buNone/>
            </a:pPr>
            <a:r>
              <a:rPr lang="en-US" sz="1100" dirty="0">
                <a:solidFill>
                  <a:schemeClr val="accent5"/>
                </a:solidFill>
              </a:rPr>
              <a:t> </a:t>
            </a:r>
            <a:r>
              <a:rPr lang="en-US" sz="1100" dirty="0" smtClean="0">
                <a:solidFill>
                  <a:schemeClr val="accent5"/>
                </a:solidFill>
              </a:rPr>
              <a:t>   while (!</a:t>
            </a:r>
            <a:r>
              <a:rPr lang="en-US" sz="1100" b="1" dirty="0" err="1" smtClean="0"/>
              <a:t>all_done</a:t>
            </a:r>
            <a:r>
              <a:rPr lang="en-US" sz="1100" dirty="0" smtClean="0">
                <a:solidFill>
                  <a:schemeClr val="accent5"/>
                </a:solidFill>
              </a:rPr>
              <a:t>) {};</a:t>
            </a:r>
          </a:p>
          <a:p>
            <a:pPr marL="287337" lvl="1" indent="0">
              <a:lnSpc>
                <a:spcPct val="90000"/>
              </a:lnSpc>
              <a:buNone/>
            </a:pPr>
            <a:r>
              <a:rPr lang="en-US" sz="1100" dirty="0">
                <a:solidFill>
                  <a:schemeClr val="accent5"/>
                </a:solidFill>
              </a:rPr>
              <a:t> </a:t>
            </a:r>
            <a:r>
              <a:rPr lang="en-US" sz="1100" dirty="0" smtClean="0">
                <a:solidFill>
                  <a:schemeClr val="accent5"/>
                </a:solidFill>
              </a:rPr>
              <a:t>   </a:t>
            </a:r>
            <a:r>
              <a:rPr lang="en-US" sz="1100" dirty="0" err="1" smtClean="0">
                <a:solidFill>
                  <a:schemeClr val="accent5"/>
                </a:solidFill>
              </a:rPr>
              <a:t>print_nicely</a:t>
            </a:r>
            <a:r>
              <a:rPr lang="en-US" sz="1100" dirty="0" smtClean="0">
                <a:solidFill>
                  <a:schemeClr val="accent5"/>
                </a:solidFill>
              </a:rPr>
              <a:t>(</a:t>
            </a:r>
            <a:r>
              <a:rPr lang="en-US" sz="1100" b="1" dirty="0" smtClean="0">
                <a:solidFill>
                  <a:schemeClr val="accent5"/>
                </a:solidFill>
              </a:rPr>
              <a:t>histogram</a:t>
            </a:r>
            <a:r>
              <a:rPr lang="en-US" sz="1100" dirty="0" smtClean="0">
                <a:solidFill>
                  <a:schemeClr val="accent5"/>
                </a:solidFill>
              </a:rPr>
              <a:t>);</a:t>
            </a:r>
          </a:p>
          <a:p>
            <a:pPr marL="287337" lvl="1" indent="0">
              <a:lnSpc>
                <a:spcPct val="90000"/>
              </a:lnSpc>
              <a:buNone/>
            </a:pPr>
            <a:r>
              <a:rPr lang="en-US" sz="1100" dirty="0">
                <a:solidFill>
                  <a:schemeClr val="accent5"/>
                </a:solidFill>
              </a:rPr>
              <a:t> </a:t>
            </a:r>
            <a:r>
              <a:rPr lang="en-US" sz="1100" dirty="0" smtClean="0">
                <a:solidFill>
                  <a:schemeClr val="accent5"/>
                </a:solidFill>
              </a:rPr>
              <a:t>   exit(0);</a:t>
            </a:r>
          </a:p>
          <a:p>
            <a:pPr marL="287337" lvl="1" indent="0">
              <a:lnSpc>
                <a:spcPct val="90000"/>
              </a:lnSpc>
              <a:buNone/>
            </a:pPr>
            <a:r>
              <a:rPr lang="en-US" sz="1100" dirty="0" smtClean="0">
                <a:solidFill>
                  <a:schemeClr val="accent5"/>
                </a:solidFill>
              </a:rPr>
              <a:t>end </a:t>
            </a:r>
          </a:p>
          <a:p>
            <a:pPr marL="287337" lvl="1" indent="0">
              <a:lnSpc>
                <a:spcPct val="90000"/>
              </a:lnSpc>
              <a:buNone/>
            </a:pPr>
            <a:endParaRPr lang="en-US" sz="1100" dirty="0" smtClean="0">
              <a:solidFill>
                <a:schemeClr val="accent5"/>
              </a:solidFill>
            </a:endParaRPr>
          </a:p>
          <a:p>
            <a:pPr marL="287337" lvl="1" indent="0">
              <a:lnSpc>
                <a:spcPct val="90000"/>
              </a:lnSpc>
              <a:buNone/>
            </a:pPr>
            <a:r>
              <a:rPr lang="en-US" sz="1100" dirty="0" smtClean="0">
                <a:solidFill>
                  <a:srgbClr val="FF0000"/>
                </a:solidFill>
              </a:rPr>
              <a:t>// GPU executes </a:t>
            </a:r>
            <a:r>
              <a:rPr lang="en-US" sz="1100" b="1" dirty="0" smtClean="0">
                <a:solidFill>
                  <a:srgbClr val="FF0000"/>
                </a:solidFill>
              </a:rPr>
              <a:t>data parallel </a:t>
            </a:r>
            <a:r>
              <a:rPr lang="en-US" sz="1100" dirty="0" smtClean="0">
                <a:solidFill>
                  <a:srgbClr val="FF0000"/>
                </a:solidFill>
              </a:rPr>
              <a:t>operations</a:t>
            </a:r>
          </a:p>
          <a:p>
            <a:pPr marL="287337" lvl="1" indent="0">
              <a:lnSpc>
                <a:spcPct val="90000"/>
              </a:lnSpc>
              <a:buNone/>
            </a:pPr>
            <a:r>
              <a:rPr lang="en-US" sz="1100" dirty="0" smtClean="0">
                <a:solidFill>
                  <a:srgbClr val="FF0000"/>
                </a:solidFill>
              </a:rPr>
              <a:t>begin</a:t>
            </a:r>
          </a:p>
          <a:p>
            <a:pPr marL="287337" lvl="1" indent="0">
              <a:lnSpc>
                <a:spcPct val="90000"/>
              </a:lnSpc>
              <a:buNone/>
            </a:pPr>
            <a:r>
              <a:rPr lang="en-US" sz="1100" dirty="0">
                <a:solidFill>
                  <a:srgbClr val="FF0000"/>
                </a:solidFill>
              </a:rPr>
              <a:t> </a:t>
            </a:r>
            <a:r>
              <a:rPr lang="en-US" sz="1100" dirty="0" smtClean="0">
                <a:solidFill>
                  <a:srgbClr val="FF0000"/>
                </a:solidFill>
              </a:rPr>
              <a:t>   for each pixel begin	</a:t>
            </a:r>
            <a:r>
              <a:rPr lang="pt-BR" sz="1100" b="1" dirty="0"/>
              <a:t> </a:t>
            </a:r>
            <a:r>
              <a:rPr lang="pt-BR" sz="1100" b="1" dirty="0" smtClean="0"/>
              <a:t>				// Luminosity algorithim</a:t>
            </a:r>
            <a:endParaRPr lang="en-US" sz="1100" dirty="0" smtClean="0">
              <a:solidFill>
                <a:srgbClr val="FF0000"/>
              </a:solidFill>
            </a:endParaRPr>
          </a:p>
          <a:p>
            <a:pPr marL="287337" lvl="1" indent="0">
              <a:lnSpc>
                <a:spcPct val="90000"/>
              </a:lnSpc>
              <a:buNone/>
            </a:pPr>
            <a:r>
              <a:rPr lang="en-US" sz="1100" dirty="0" smtClean="0">
                <a:solidFill>
                  <a:srgbClr val="FF0000"/>
                </a:solidFill>
              </a:rPr>
              <a:t>        </a:t>
            </a:r>
            <a:r>
              <a:rPr lang="en-US" sz="1100" dirty="0">
                <a:solidFill>
                  <a:srgbClr val="FF0000"/>
                </a:solidFill>
              </a:rPr>
              <a:t>y</a:t>
            </a:r>
            <a:r>
              <a:rPr lang="en-US" sz="1100" dirty="0" smtClean="0">
                <a:solidFill>
                  <a:srgbClr val="FF0000"/>
                </a:solidFill>
              </a:rPr>
              <a:t> = </a:t>
            </a:r>
            <a:r>
              <a:rPr lang="en-US" sz="1100" b="1" dirty="0" smtClean="0">
                <a:solidFill>
                  <a:srgbClr val="FF0000"/>
                </a:solidFill>
              </a:rPr>
              <a:t>image</a:t>
            </a:r>
            <a:r>
              <a:rPr lang="en-US" sz="1100" dirty="0" smtClean="0">
                <a:solidFill>
                  <a:srgbClr val="FF0000"/>
                </a:solidFill>
              </a:rPr>
              <a:t>[pixel].R*</a:t>
            </a:r>
            <a:r>
              <a:rPr lang="pt-BR" sz="1100" dirty="0" smtClean="0">
                <a:solidFill>
                  <a:srgbClr val="FF0000"/>
                </a:solidFill>
              </a:rPr>
              <a:t>0.3 + image[pixel].G*0.59 </a:t>
            </a:r>
            <a:r>
              <a:rPr lang="pt-BR" sz="1100" dirty="0">
                <a:solidFill>
                  <a:srgbClr val="FF0000"/>
                </a:solidFill>
              </a:rPr>
              <a:t>+ </a:t>
            </a:r>
            <a:r>
              <a:rPr lang="pt-BR" sz="1100" dirty="0" smtClean="0">
                <a:solidFill>
                  <a:srgbClr val="FF0000"/>
                </a:solidFill>
              </a:rPr>
              <a:t>image[pixel].B*0.11;	</a:t>
            </a:r>
            <a:r>
              <a:rPr lang="pt-BR" sz="1100" b="1" dirty="0" smtClean="0">
                <a:solidFill>
                  <a:srgbClr val="FF0000"/>
                </a:solidFill>
              </a:rPr>
              <a:t>// Shader kernel  </a:t>
            </a:r>
            <a:r>
              <a:rPr lang="pt-BR" sz="1100" b="1" dirty="0" smtClean="0">
                <a:solidFill>
                  <a:srgbClr val="7030A0"/>
                </a:solidFill>
                <a:sym typeface="Wingdings" pitchFamily="2" charset="2"/>
              </a:rPr>
              <a:t></a:t>
            </a:r>
            <a:r>
              <a:rPr lang="pt-BR" sz="1100" b="1" dirty="0" smtClean="0">
                <a:solidFill>
                  <a:srgbClr val="7030A0"/>
                </a:solidFill>
              </a:rPr>
              <a:t>  compiled to HSAIL</a:t>
            </a:r>
          </a:p>
          <a:p>
            <a:pPr marL="287337" lvl="1" indent="0">
              <a:lnSpc>
                <a:spcPct val="90000"/>
              </a:lnSpc>
              <a:buNone/>
            </a:pPr>
            <a:r>
              <a:rPr lang="pt-BR" sz="1100" dirty="0">
                <a:solidFill>
                  <a:srgbClr val="FF0000"/>
                </a:solidFill>
              </a:rPr>
              <a:t> </a:t>
            </a:r>
            <a:r>
              <a:rPr lang="pt-BR" sz="1100" dirty="0" smtClean="0">
                <a:solidFill>
                  <a:srgbClr val="FF0000"/>
                </a:solidFill>
              </a:rPr>
              <a:t>       fetch_and_Add</a:t>
            </a:r>
            <a:r>
              <a:rPr lang="pt-BR" sz="1100" b="1" dirty="0" smtClean="0">
                <a:solidFill>
                  <a:srgbClr val="FF0000"/>
                </a:solidFill>
              </a:rPr>
              <a:t>(histogram</a:t>
            </a:r>
            <a:r>
              <a:rPr lang="pt-BR" sz="1100" dirty="0" smtClean="0">
                <a:solidFill>
                  <a:srgbClr val="FF0000"/>
                </a:solidFill>
              </a:rPr>
              <a:t>[y], +1);</a:t>
            </a:r>
            <a:r>
              <a:rPr lang="pt-BR" sz="1100" b="1" dirty="0">
                <a:solidFill>
                  <a:srgbClr val="FF0000"/>
                </a:solidFill>
              </a:rPr>
              <a:t> </a:t>
            </a:r>
            <a:r>
              <a:rPr lang="pt-BR" sz="1100" b="1" dirty="0" smtClean="0">
                <a:solidFill>
                  <a:srgbClr val="FF0000"/>
                </a:solidFill>
              </a:rPr>
              <a:t>			// Shader kernel</a:t>
            </a:r>
          </a:p>
          <a:p>
            <a:pPr marL="287337" lvl="1" indent="0">
              <a:lnSpc>
                <a:spcPct val="90000"/>
              </a:lnSpc>
              <a:buNone/>
            </a:pPr>
            <a:r>
              <a:rPr lang="pt-BR" sz="1100" b="1" dirty="0" smtClean="0">
                <a:solidFill>
                  <a:srgbClr val="FF0000"/>
                </a:solidFill>
              </a:rPr>
              <a:t>       </a:t>
            </a:r>
            <a:r>
              <a:rPr lang="pt-BR" sz="1100" dirty="0" smtClean="0">
                <a:solidFill>
                  <a:srgbClr val="FF0000"/>
                </a:solidFill>
              </a:rPr>
              <a:t> </a:t>
            </a:r>
            <a:r>
              <a:rPr lang="pt-BR" sz="1100" b="1" dirty="0" smtClean="0">
                <a:solidFill>
                  <a:srgbClr val="FF0000"/>
                </a:solidFill>
              </a:rPr>
              <a:t>// barrier ();</a:t>
            </a:r>
            <a:r>
              <a:rPr lang="pt-BR" sz="1100" dirty="0" smtClean="0">
                <a:solidFill>
                  <a:srgbClr val="FF0000"/>
                </a:solidFill>
              </a:rPr>
              <a:t>					</a:t>
            </a:r>
            <a:r>
              <a:rPr lang="pt-BR" sz="1100" b="1" dirty="0" smtClean="0">
                <a:solidFill>
                  <a:srgbClr val="FF0000"/>
                </a:solidFill>
              </a:rPr>
              <a:t>// Shader kernal	</a:t>
            </a:r>
            <a:endParaRPr lang="pt-BR" sz="1100" b="1" dirty="0">
              <a:solidFill>
                <a:srgbClr val="FF0000"/>
              </a:solidFill>
            </a:endParaRPr>
          </a:p>
          <a:p>
            <a:pPr marL="287337" lvl="1" indent="0">
              <a:lnSpc>
                <a:spcPct val="90000"/>
              </a:lnSpc>
              <a:buNone/>
            </a:pPr>
            <a:r>
              <a:rPr lang="pt-BR" sz="1100" dirty="0" smtClean="0">
                <a:solidFill>
                  <a:srgbClr val="FF0000"/>
                </a:solidFill>
              </a:rPr>
              <a:t>        if </a:t>
            </a:r>
            <a:r>
              <a:rPr lang="pt-BR" sz="1100" dirty="0">
                <a:solidFill>
                  <a:srgbClr val="FF0000"/>
                </a:solidFill>
              </a:rPr>
              <a:t>(</a:t>
            </a:r>
            <a:r>
              <a:rPr lang="pt-BR" sz="1100" dirty="0" smtClean="0">
                <a:solidFill>
                  <a:srgbClr val="FF0000"/>
                </a:solidFill>
              </a:rPr>
              <a:t>pixel == 0</a:t>
            </a:r>
            <a:r>
              <a:rPr lang="pt-BR" sz="1100" dirty="0">
                <a:solidFill>
                  <a:srgbClr val="FF0000"/>
                </a:solidFill>
              </a:rPr>
              <a:t>) </a:t>
            </a:r>
            <a:r>
              <a:rPr lang="pt-BR" sz="1100" b="1" dirty="0"/>
              <a:t>all_done</a:t>
            </a:r>
            <a:r>
              <a:rPr lang="pt-BR" sz="1100" dirty="0">
                <a:solidFill>
                  <a:srgbClr val="FF0000"/>
                </a:solidFill>
              </a:rPr>
              <a:t> = 1; </a:t>
            </a:r>
            <a:r>
              <a:rPr lang="pt-BR" sz="1100" dirty="0" smtClean="0">
                <a:solidFill>
                  <a:srgbClr val="FF0000"/>
                </a:solidFill>
              </a:rPr>
              <a:t>				</a:t>
            </a:r>
            <a:r>
              <a:rPr lang="pt-BR" sz="1100" b="1" dirty="0" smtClean="0">
                <a:solidFill>
                  <a:srgbClr val="FF0000"/>
                </a:solidFill>
              </a:rPr>
              <a:t>// Shader kernel</a:t>
            </a:r>
            <a:endParaRPr lang="pt-BR" sz="1100" b="1" dirty="0">
              <a:solidFill>
                <a:srgbClr val="FF0000"/>
              </a:solidFill>
            </a:endParaRPr>
          </a:p>
          <a:p>
            <a:pPr marL="287337" lvl="1" indent="0">
              <a:lnSpc>
                <a:spcPct val="90000"/>
              </a:lnSpc>
              <a:buNone/>
            </a:pPr>
            <a:r>
              <a:rPr lang="pt-BR" sz="1100" dirty="0" smtClean="0">
                <a:solidFill>
                  <a:srgbClr val="FF0000"/>
                </a:solidFill>
              </a:rPr>
              <a:t>    end</a:t>
            </a:r>
            <a:endParaRPr lang="pt-BR" sz="1100" dirty="0">
              <a:solidFill>
                <a:srgbClr val="FF0000"/>
              </a:solidFill>
            </a:endParaRPr>
          </a:p>
          <a:p>
            <a:pPr marL="287337" lvl="1" indent="0">
              <a:lnSpc>
                <a:spcPct val="90000"/>
              </a:lnSpc>
              <a:buNone/>
            </a:pPr>
            <a:r>
              <a:rPr lang="pt-BR" sz="1100" dirty="0">
                <a:solidFill>
                  <a:srgbClr val="FF0000"/>
                </a:solidFill>
              </a:rPr>
              <a:t>e</a:t>
            </a:r>
            <a:r>
              <a:rPr lang="pt-BR" sz="1100" dirty="0" smtClean="0">
                <a:solidFill>
                  <a:srgbClr val="FF0000"/>
                </a:solidFill>
              </a:rPr>
              <a:t>nd</a:t>
            </a:r>
          </a:p>
          <a:p>
            <a:pPr marL="287337" lvl="1" indent="0">
              <a:lnSpc>
                <a:spcPct val="90000"/>
              </a:lnSpc>
              <a:buNone/>
            </a:pPr>
            <a:endParaRPr lang="pt-BR" sz="1200" dirty="0">
              <a:solidFill>
                <a:srgbClr val="FF0000"/>
              </a:solidFill>
            </a:endParaRPr>
          </a:p>
          <a:p>
            <a:pPr marL="287337" lvl="1" indent="0">
              <a:lnSpc>
                <a:spcPct val="90000"/>
              </a:lnSpc>
              <a:buNone/>
            </a:pPr>
            <a:endParaRPr lang="en-US" sz="1200" dirty="0" smtClean="0">
              <a:solidFill>
                <a:srgbClr val="FF0000"/>
              </a:solidFill>
            </a:endParaRPr>
          </a:p>
        </p:txBody>
      </p:sp>
      <p:pic>
        <p:nvPicPr>
          <p:cNvPr id="9242" name="Picture 26" descr="http://cdn.cambridgeincolour.com/images/tutorials/hist2_sampl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9001" y="1491445"/>
            <a:ext cx="2036782" cy="3074387"/>
          </a:xfrm>
          <a:prstGeom prst="rect">
            <a:avLst/>
          </a:prstGeom>
          <a:noFill/>
          <a:extLst>
            <a:ext uri="{909E8E84-426E-40DD-AFC4-6F175D3DCCD1}">
              <a14:hiddenFill xmlns:a14="http://schemas.microsoft.com/office/drawing/2010/main">
                <a:solidFill>
                  <a:srgbClr val="FFFFFF"/>
                </a:solidFill>
              </a14:hiddenFill>
            </a:ext>
          </a:extLst>
        </p:spPr>
      </p:pic>
      <p:pic>
        <p:nvPicPr>
          <p:cNvPr id="9243" name="Picture 27" descr="http://cdn.cambridgeincolour.com/images/tutorials/hist2_samplerRGB_his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6184" y="2037570"/>
            <a:ext cx="2031849" cy="803289"/>
          </a:xfrm>
          <a:prstGeom prst="rect">
            <a:avLst/>
          </a:prstGeom>
          <a:noFill/>
          <a:extLst>
            <a:ext uri="{909E8E84-426E-40DD-AFC4-6F175D3DCCD1}">
              <a14:hiddenFill xmlns:a14="http://schemas.microsoft.com/office/drawing/2010/main">
                <a:solidFill>
                  <a:srgbClr val="FFFFFF"/>
                </a:solidFill>
              </a14:hiddenFill>
            </a:ext>
          </a:extLst>
        </p:spPr>
      </p:pic>
      <p:pic>
        <p:nvPicPr>
          <p:cNvPr id="9244" name="Picture 28" descr="http://cdn.cambridgeincolour.com/images/tutorials/gradien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6184" y="2840439"/>
            <a:ext cx="2031849" cy="133882"/>
          </a:xfrm>
          <a:prstGeom prst="rect">
            <a:avLst/>
          </a:prstGeom>
          <a:noFill/>
          <a:extLst>
            <a:ext uri="{909E8E84-426E-40DD-AFC4-6F175D3DCCD1}">
              <a14:hiddenFill xmlns:a14="http://schemas.microsoft.com/office/drawing/2010/main">
                <a:solidFill>
                  <a:srgbClr val="FFFFFF"/>
                </a:solidFill>
              </a14:hiddenFill>
            </a:ext>
          </a:extLst>
        </p:spPr>
      </p:pic>
      <p:pic>
        <p:nvPicPr>
          <p:cNvPr id="9246" name="Picture 30" descr="http://cdn.cambridgeincolour.com/images/tutorials/hist2_samplerLUM_his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3578" y="3035754"/>
            <a:ext cx="2044455" cy="808273"/>
          </a:xfrm>
          <a:prstGeom prst="rect">
            <a:avLst/>
          </a:prstGeom>
          <a:noFill/>
          <a:extLst>
            <a:ext uri="{909E8E84-426E-40DD-AFC4-6F175D3DCCD1}">
              <a14:hiddenFill xmlns:a14="http://schemas.microsoft.com/office/drawing/2010/main">
                <a:solidFill>
                  <a:srgbClr val="FFFFFF"/>
                </a:solidFill>
              </a14:hiddenFill>
            </a:ext>
          </a:extLst>
        </p:spPr>
      </p:pic>
      <p:pic>
        <p:nvPicPr>
          <p:cNvPr id="9247" name="Picture 31" descr="http://cdn.cambridgeincolour.com/images/tutorials/gradien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3578" y="3843140"/>
            <a:ext cx="2044456" cy="13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480054"/>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HSA BITs AND PIECES</a:t>
            </a:r>
            <a:endParaRPr lang="en-US" dirty="0"/>
          </a:p>
        </p:txBody>
      </p:sp>
      <p:sp>
        <p:nvSpPr>
          <p:cNvPr id="3" name="Content Placeholder 2"/>
          <p:cNvSpPr>
            <a:spLocks noGrp="1"/>
          </p:cNvSpPr>
          <p:nvPr>
            <p:ph idx="1"/>
          </p:nvPr>
        </p:nvSpPr>
        <p:spPr>
          <a:xfrm>
            <a:off x="320675" y="1198670"/>
            <a:ext cx="8502650" cy="4754562"/>
          </a:xfrm>
        </p:spPr>
        <p:txBody>
          <a:bodyPr/>
          <a:lstStyle/>
          <a:p>
            <a:r>
              <a:rPr lang="en-US" dirty="0" smtClean="0"/>
              <a:t>HSA </a:t>
            </a:r>
            <a:r>
              <a:rPr lang="en-US" dirty="0"/>
              <a:t>overview</a:t>
            </a:r>
          </a:p>
          <a:p>
            <a:pPr lvl="1"/>
            <a:r>
              <a:rPr lang="en-US" dirty="0" smtClean="0"/>
              <a:t>Value proposition</a:t>
            </a:r>
          </a:p>
          <a:p>
            <a:pPr lvl="1"/>
            <a:r>
              <a:rPr lang="en-US" dirty="0" smtClean="0"/>
              <a:t>Example use case – Viola-Jones face recognition method</a:t>
            </a:r>
          </a:p>
          <a:p>
            <a:pPr lvl="1"/>
            <a:r>
              <a:rPr lang="en-US" dirty="0" smtClean="0"/>
              <a:t>Simple “HSA program” by yours truly</a:t>
            </a:r>
            <a:endParaRPr lang="en-US" dirty="0"/>
          </a:p>
          <a:p>
            <a:r>
              <a:rPr lang="en-US" dirty="0" smtClean="0">
                <a:solidFill>
                  <a:srgbClr val="0070C0"/>
                </a:solidFill>
              </a:rPr>
              <a:t>HSA bit and pieces</a:t>
            </a:r>
          </a:p>
          <a:p>
            <a:pPr lvl="1"/>
            <a:r>
              <a:rPr lang="en-US" dirty="0" smtClean="0">
                <a:solidFill>
                  <a:srgbClr val="0070C0"/>
                </a:solidFill>
              </a:rPr>
              <a:t>Software stack</a:t>
            </a:r>
          </a:p>
          <a:p>
            <a:pPr lvl="1"/>
            <a:r>
              <a:rPr lang="en-US" dirty="0" smtClean="0">
                <a:solidFill>
                  <a:srgbClr val="0070C0"/>
                </a:solidFill>
              </a:rPr>
              <a:t>User Queues + Memory Queue Descriptor(MQD) + Hardware Queue Description(HQD) + Doorbells</a:t>
            </a:r>
          </a:p>
          <a:p>
            <a:pPr lvl="1"/>
            <a:r>
              <a:rPr lang="en-US" dirty="0" smtClean="0">
                <a:solidFill>
                  <a:srgbClr val="0070C0"/>
                </a:solidFill>
              </a:rPr>
              <a:t>GFX </a:t>
            </a:r>
            <a:r>
              <a:rPr lang="en-US" dirty="0">
                <a:solidFill>
                  <a:srgbClr val="0070C0"/>
                </a:solidFill>
              </a:rPr>
              <a:t>ordering + coherency model</a:t>
            </a:r>
          </a:p>
          <a:p>
            <a:pPr lvl="1"/>
            <a:r>
              <a:rPr lang="en-US" dirty="0">
                <a:solidFill>
                  <a:srgbClr val="0070C0"/>
                </a:solidFill>
              </a:rPr>
              <a:t>HSA Kaveri (GARLIC/ONION+) vs. Carrizo (ONION3) </a:t>
            </a:r>
            <a:endParaRPr lang="en-US" dirty="0" smtClean="0">
              <a:solidFill>
                <a:srgbClr val="0070C0"/>
              </a:solidFill>
            </a:endParaRPr>
          </a:p>
          <a:p>
            <a:pPr lvl="1"/>
            <a:r>
              <a:rPr lang="en-US" dirty="0" smtClean="0">
                <a:solidFill>
                  <a:srgbClr val="0070C0"/>
                </a:solidFill>
              </a:rPr>
              <a:t>IOMMUv2 </a:t>
            </a:r>
            <a:r>
              <a:rPr lang="en-US" dirty="0">
                <a:solidFill>
                  <a:srgbClr val="0070C0"/>
                </a:solidFill>
              </a:rPr>
              <a:t>feature set overview </a:t>
            </a:r>
            <a:r>
              <a:rPr lang="en-US" dirty="0" smtClean="0">
                <a:solidFill>
                  <a:srgbClr val="0070C0"/>
                </a:solidFill>
              </a:rPr>
              <a:t>(memory translation, </a:t>
            </a:r>
            <a:r>
              <a:rPr lang="en-US" dirty="0">
                <a:solidFill>
                  <a:srgbClr val="0070C0"/>
                </a:solidFill>
              </a:rPr>
              <a:t>i</a:t>
            </a:r>
            <a:r>
              <a:rPr lang="en-US" dirty="0" smtClean="0">
                <a:solidFill>
                  <a:srgbClr val="0070C0"/>
                </a:solidFill>
              </a:rPr>
              <a:t>nterrupt </a:t>
            </a:r>
            <a:r>
              <a:rPr lang="en-US" dirty="0">
                <a:solidFill>
                  <a:srgbClr val="0070C0"/>
                </a:solidFill>
              </a:rPr>
              <a:t>remapping)</a:t>
            </a:r>
          </a:p>
          <a:p>
            <a:pPr lvl="1"/>
            <a:r>
              <a:rPr lang="en-US" dirty="0" smtClean="0">
                <a:solidFill>
                  <a:srgbClr val="0070C0"/>
                </a:solidFill>
              </a:rPr>
              <a:t>ATS </a:t>
            </a:r>
            <a:r>
              <a:rPr lang="en-US" dirty="0">
                <a:solidFill>
                  <a:srgbClr val="0070C0"/>
                </a:solidFill>
              </a:rPr>
              <a:t>(and </a:t>
            </a:r>
            <a:r>
              <a:rPr lang="en-US" dirty="0" smtClean="0">
                <a:solidFill>
                  <a:srgbClr val="0070C0"/>
                </a:solidFill>
              </a:rPr>
              <a:t>ATC/IOTLBs) overview</a:t>
            </a:r>
            <a:endParaRPr lang="en-US" dirty="0">
              <a:solidFill>
                <a:srgbClr val="0070C0"/>
              </a:solidFill>
            </a:endParaRPr>
          </a:p>
          <a:p>
            <a:pPr lvl="1"/>
            <a:r>
              <a:rPr lang="en-US" dirty="0" smtClean="0">
                <a:solidFill>
                  <a:srgbClr val="0070C0"/>
                </a:solidFill>
              </a:rPr>
              <a:t>PCIe </a:t>
            </a:r>
            <a:r>
              <a:rPr lang="en-US" dirty="0">
                <a:solidFill>
                  <a:srgbClr val="0070C0"/>
                </a:solidFill>
              </a:rPr>
              <a:t>&amp; OpenCL atomics</a:t>
            </a:r>
          </a:p>
          <a:p>
            <a:r>
              <a:rPr lang="en-US" dirty="0" smtClean="0"/>
              <a:t>GPU HW Virtualization</a:t>
            </a:r>
          </a:p>
          <a:p>
            <a:r>
              <a:rPr lang="en-US" dirty="0" smtClean="0"/>
              <a:t>SOC15 overview </a:t>
            </a:r>
            <a:r>
              <a:rPr lang="en-US" dirty="0" smtClean="0">
                <a:sym typeface="Wingdings" pitchFamily="2" charset="2"/>
              </a:rPr>
              <a:t> another time maybe?</a:t>
            </a:r>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4237058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75" y="131763"/>
            <a:ext cx="8502650" cy="639762"/>
          </a:xfrm>
        </p:spPr>
        <p:txBody>
          <a:bodyPr/>
          <a:lstStyle/>
          <a:p>
            <a:r>
              <a:rPr lang="en-US" dirty="0" smtClean="0">
                <a:solidFill>
                  <a:schemeClr val="bg1"/>
                </a:solidFill>
              </a:rPr>
              <a:t>HSA Solution Stack</a:t>
            </a:r>
            <a:endParaRPr lang="en-US" dirty="0">
              <a:solidFill>
                <a:schemeClr val="bg1"/>
              </a:solidFill>
            </a:endParaRPr>
          </a:p>
        </p:txBody>
      </p:sp>
      <p:sp>
        <p:nvSpPr>
          <p:cNvPr id="3" name="Rectangle 2"/>
          <p:cNvSpPr/>
          <p:nvPr/>
        </p:nvSpPr>
        <p:spPr bwMode="auto">
          <a:xfrm>
            <a:off x="508000" y="5359400"/>
            <a:ext cx="636497" cy="584200"/>
          </a:xfrm>
          <a:prstGeom prst="rect">
            <a:avLst/>
          </a:prstGeom>
          <a:solidFill>
            <a:schemeClr val="accent4"/>
          </a:solidFill>
          <a:ln w="25400" algn="ctr">
            <a:solidFill>
              <a:schemeClr val="tx1"/>
            </a:solidFill>
            <a:round/>
            <a:headEnd/>
            <a:tailEnd/>
          </a:ln>
          <a:effectLst>
            <a:outerShdw blurRad="50800" dist="38100" dir="5400000" algn="t" rotWithShape="0">
              <a:prstClr val="black">
                <a:alpha val="40000"/>
              </a:prstClr>
            </a:outerShdw>
          </a:effectLst>
        </p:spPr>
        <p:txBody>
          <a:bodyPr wrap="square" lIns="0" tIns="0" rIns="0" bIns="0" rtlCol="0" anchor="ctr"/>
          <a:lstStyle/>
          <a:p>
            <a:pPr marL="1588" indent="-1588" algn="ctr" defTabSz="913183">
              <a:lnSpc>
                <a:spcPct val="85000"/>
              </a:lnSpc>
            </a:pPr>
            <a:r>
              <a:rPr lang="en-US" sz="1200" dirty="0" smtClean="0">
                <a:solidFill>
                  <a:schemeClr val="bg1"/>
                </a:solidFill>
                <a:cs typeface="Arial" charset="0"/>
              </a:rPr>
              <a:t>CPU(s)</a:t>
            </a:r>
          </a:p>
        </p:txBody>
      </p:sp>
      <p:sp>
        <p:nvSpPr>
          <p:cNvPr id="5" name="Rectangle 4"/>
          <p:cNvSpPr/>
          <p:nvPr/>
        </p:nvSpPr>
        <p:spPr bwMode="auto">
          <a:xfrm>
            <a:off x="1144497" y="5362099"/>
            <a:ext cx="3597904" cy="584200"/>
          </a:xfrm>
          <a:prstGeom prst="rect">
            <a:avLst/>
          </a:prstGeom>
          <a:solidFill>
            <a:schemeClr val="accent4"/>
          </a:solidFill>
          <a:ln w="25400" algn="ctr">
            <a:solidFill>
              <a:schemeClr val="tx1"/>
            </a:solidFill>
            <a:round/>
            <a:headEnd/>
            <a:tailEnd/>
          </a:ln>
          <a:effectLst>
            <a:outerShdw blurRad="50800" dist="38100" dir="5400000" algn="t" rotWithShape="0">
              <a:prstClr val="black">
                <a:alpha val="40000"/>
              </a:prstClr>
            </a:outerShdw>
          </a:effectLst>
        </p:spPr>
        <p:txBody>
          <a:bodyPr wrap="square" lIns="0" tIns="0" rIns="0" bIns="0" rtlCol="0" anchor="ctr"/>
          <a:lstStyle/>
          <a:p>
            <a:pPr marL="1588" indent="-1588" algn="ctr" defTabSz="913183">
              <a:lnSpc>
                <a:spcPct val="85000"/>
              </a:lnSpc>
            </a:pPr>
            <a:r>
              <a:rPr lang="en-US" sz="1200" dirty="0">
                <a:solidFill>
                  <a:schemeClr val="bg1"/>
                </a:solidFill>
                <a:cs typeface="Arial" charset="0"/>
              </a:rPr>
              <a:t>G</a:t>
            </a:r>
            <a:r>
              <a:rPr lang="en-US" sz="1200" dirty="0" smtClean="0">
                <a:solidFill>
                  <a:schemeClr val="bg1"/>
                </a:solidFill>
                <a:cs typeface="Arial" charset="0"/>
              </a:rPr>
              <a:t>PU(s)</a:t>
            </a:r>
          </a:p>
        </p:txBody>
      </p:sp>
      <p:sp>
        <p:nvSpPr>
          <p:cNvPr id="6" name="Rectangle 5"/>
          <p:cNvSpPr/>
          <p:nvPr/>
        </p:nvSpPr>
        <p:spPr bwMode="auto">
          <a:xfrm>
            <a:off x="4742401" y="5362533"/>
            <a:ext cx="993144" cy="584200"/>
          </a:xfrm>
          <a:prstGeom prst="rect">
            <a:avLst/>
          </a:prstGeom>
          <a:solidFill>
            <a:schemeClr val="accent4"/>
          </a:solidFill>
          <a:ln w="25400" algn="ctr">
            <a:solidFill>
              <a:schemeClr val="tx1"/>
            </a:solidFill>
            <a:round/>
            <a:headEnd/>
            <a:tailEnd/>
          </a:ln>
          <a:effectLst>
            <a:outerShdw blurRad="50800" dist="38100" dir="5400000" algn="t" rotWithShape="0">
              <a:prstClr val="black">
                <a:alpha val="40000"/>
              </a:prstClr>
            </a:outerShdw>
          </a:effectLst>
        </p:spPr>
        <p:txBody>
          <a:bodyPr wrap="square" lIns="0" tIns="0" rIns="0" bIns="0" rtlCol="0" anchor="ctr"/>
          <a:lstStyle/>
          <a:p>
            <a:pPr marL="1588" indent="-1588" algn="ctr" defTabSz="913183">
              <a:lnSpc>
                <a:spcPct val="85000"/>
              </a:lnSpc>
            </a:pPr>
            <a:r>
              <a:rPr lang="en-US" sz="1200" dirty="0" smtClean="0">
                <a:solidFill>
                  <a:schemeClr val="bg1"/>
                </a:solidFill>
                <a:cs typeface="Arial" charset="0"/>
              </a:rPr>
              <a:t>Other Accelerators</a:t>
            </a:r>
          </a:p>
        </p:txBody>
      </p:sp>
      <p:sp>
        <p:nvSpPr>
          <p:cNvPr id="7" name="Rectangle 6"/>
          <p:cNvSpPr/>
          <p:nvPr/>
        </p:nvSpPr>
        <p:spPr bwMode="auto">
          <a:xfrm>
            <a:off x="1879132" y="4509721"/>
            <a:ext cx="966290" cy="408683"/>
          </a:xfrm>
          <a:prstGeom prst="rect">
            <a:avLst/>
          </a:prstGeom>
          <a:solidFill>
            <a:srgbClr val="FC6500"/>
          </a:solidFill>
          <a:ln w="25400" algn="ctr">
            <a:solidFill>
              <a:schemeClr val="tx1"/>
            </a:solidFill>
            <a:round/>
            <a:headEnd/>
            <a:tailEnd/>
          </a:ln>
          <a:effectLst>
            <a:outerShdw blurRad="50800" dist="38100" dir="5400000" algn="t" rotWithShape="0">
              <a:prstClr val="black">
                <a:alpha val="40000"/>
              </a:prstClr>
            </a:outerShdw>
          </a:effectLst>
        </p:spPr>
        <p:txBody>
          <a:bodyPr lIns="0" tIns="91440" rIns="0" bIns="91440" rtlCol="0" anchor="ctr"/>
          <a:lstStyle/>
          <a:p>
            <a:pPr marL="1588" indent="-1588" algn="ctr" defTabSz="913183">
              <a:lnSpc>
                <a:spcPct val="85000"/>
              </a:lnSpc>
            </a:pPr>
            <a:r>
              <a:rPr lang="en-US" sz="1200" dirty="0" smtClean="0">
                <a:solidFill>
                  <a:schemeClr val="bg1"/>
                </a:solidFill>
                <a:cs typeface="Arial" charset="0"/>
              </a:rPr>
              <a:t>HSA Finalizer</a:t>
            </a:r>
          </a:p>
        </p:txBody>
      </p:sp>
      <p:sp>
        <p:nvSpPr>
          <p:cNvPr id="8" name="Rectangle 7"/>
          <p:cNvSpPr/>
          <p:nvPr/>
        </p:nvSpPr>
        <p:spPr bwMode="auto">
          <a:xfrm>
            <a:off x="4175580" y="3233963"/>
            <a:ext cx="1385888" cy="812800"/>
          </a:xfrm>
          <a:prstGeom prst="rect">
            <a:avLst/>
          </a:prstGeom>
          <a:solidFill>
            <a:schemeClr val="accent5"/>
          </a:solidFill>
          <a:ln w="25400" algn="ctr">
            <a:solidFill>
              <a:schemeClr val="tx1"/>
            </a:solidFill>
            <a:round/>
            <a:headEnd/>
            <a:tailEnd/>
          </a:ln>
          <a:effectLst>
            <a:outerShdw blurRad="50800" dist="38100" dir="5400000" algn="t" rotWithShape="0">
              <a:prstClr val="black">
                <a:alpha val="40000"/>
              </a:prstClr>
            </a:outerShdw>
          </a:effectLst>
        </p:spPr>
        <p:txBody>
          <a:bodyPr lIns="0" tIns="91440" rIns="0" bIns="91440" rtlCol="0" anchor="ctr"/>
          <a:lstStyle/>
          <a:p>
            <a:pPr marL="1588" indent="-1588" algn="ctr" defTabSz="913183">
              <a:lnSpc>
                <a:spcPct val="85000"/>
              </a:lnSpc>
            </a:pPr>
            <a:r>
              <a:rPr lang="en-US" sz="1200" dirty="0" smtClean="0">
                <a:solidFill>
                  <a:schemeClr val="bg1"/>
                </a:solidFill>
                <a:cs typeface="Arial" charset="0"/>
              </a:rPr>
              <a:t>Legacy </a:t>
            </a:r>
          </a:p>
          <a:p>
            <a:pPr marL="1588" indent="-1588" algn="ctr" defTabSz="913183">
              <a:lnSpc>
                <a:spcPct val="85000"/>
              </a:lnSpc>
            </a:pPr>
            <a:r>
              <a:rPr lang="en-US" sz="1200" dirty="0" smtClean="0">
                <a:solidFill>
                  <a:schemeClr val="bg1"/>
                </a:solidFill>
                <a:cs typeface="Arial" charset="0"/>
              </a:rPr>
              <a:t>Drivers</a:t>
            </a:r>
          </a:p>
          <a:p>
            <a:pPr marL="1588" indent="-1588" algn="ctr" defTabSz="913183">
              <a:lnSpc>
                <a:spcPct val="85000"/>
              </a:lnSpc>
            </a:pPr>
            <a:r>
              <a:rPr lang="en-US" sz="1200" dirty="0" smtClean="0">
                <a:solidFill>
                  <a:schemeClr val="bg1"/>
                </a:solidFill>
              </a:rPr>
              <a:t>UMD + KMD</a:t>
            </a:r>
            <a:endParaRPr lang="en-US" sz="1200" dirty="0" smtClean="0">
              <a:solidFill>
                <a:schemeClr val="bg1"/>
              </a:solidFill>
              <a:cs typeface="Arial" charset="0"/>
            </a:endParaRPr>
          </a:p>
        </p:txBody>
      </p:sp>
      <p:sp>
        <p:nvSpPr>
          <p:cNvPr id="11" name="Rectangle 10"/>
          <p:cNvSpPr/>
          <p:nvPr/>
        </p:nvSpPr>
        <p:spPr bwMode="auto">
          <a:xfrm>
            <a:off x="839696" y="812797"/>
            <a:ext cx="4924424" cy="1524003"/>
          </a:xfrm>
          <a:prstGeom prst="rect">
            <a:avLst/>
          </a:prstGeom>
          <a:solidFill>
            <a:schemeClr val="bg2"/>
          </a:solidFill>
          <a:ln w="25400" algn="ctr">
            <a:solidFill>
              <a:schemeClr val="tx1"/>
            </a:solidFill>
            <a:round/>
            <a:headEnd/>
            <a:tailEnd/>
          </a:ln>
          <a:effectLst>
            <a:outerShdw blurRad="50800" dist="38100" dir="5400000" algn="t" rotWithShape="0">
              <a:prstClr val="black">
                <a:alpha val="40000"/>
              </a:prstClr>
            </a:outerShdw>
          </a:effectLst>
        </p:spPr>
        <p:txBody>
          <a:bodyPr lIns="0" tIns="0" rIns="0" bIns="45714" rtlCol="0" anchor="ctr"/>
          <a:lstStyle/>
          <a:p>
            <a:pPr marL="1588" indent="-1588" algn="ctr" defTabSz="913183">
              <a:lnSpc>
                <a:spcPct val="85000"/>
              </a:lnSpc>
            </a:pPr>
            <a:r>
              <a:rPr lang="en-US" sz="1200" dirty="0" smtClean="0">
                <a:cs typeface="Arial" charset="0"/>
              </a:rPr>
              <a:t>Application</a:t>
            </a:r>
          </a:p>
          <a:p>
            <a:pPr marL="1588" indent="-1588" algn="ctr" defTabSz="913183">
              <a:lnSpc>
                <a:spcPct val="85000"/>
              </a:lnSpc>
            </a:pPr>
            <a:endParaRPr lang="en-US" sz="1200" dirty="0" smtClean="0">
              <a:cs typeface="Arial" charset="0"/>
            </a:endParaRPr>
          </a:p>
          <a:p>
            <a:pPr marL="1588" indent="-1588" algn="ctr" defTabSz="913183">
              <a:lnSpc>
                <a:spcPct val="85000"/>
              </a:lnSpc>
            </a:pPr>
            <a:endParaRPr lang="en-US" sz="1200" dirty="0">
              <a:cs typeface="Arial" charset="0"/>
            </a:endParaRPr>
          </a:p>
          <a:p>
            <a:pPr marL="1588" indent="-1588" algn="ctr" defTabSz="913183">
              <a:lnSpc>
                <a:spcPct val="85000"/>
              </a:lnSpc>
            </a:pPr>
            <a:endParaRPr lang="en-US" sz="1200" dirty="0" smtClean="0">
              <a:cs typeface="Arial" charset="0"/>
            </a:endParaRPr>
          </a:p>
          <a:p>
            <a:pPr marL="1588" indent="-1588" algn="ctr" defTabSz="913183">
              <a:lnSpc>
                <a:spcPct val="85000"/>
              </a:lnSpc>
            </a:pPr>
            <a:endParaRPr lang="en-US" sz="1200" dirty="0">
              <a:cs typeface="Arial" charset="0"/>
            </a:endParaRPr>
          </a:p>
          <a:p>
            <a:pPr marL="1588" indent="-1588" algn="ctr" defTabSz="913183">
              <a:lnSpc>
                <a:spcPct val="85000"/>
              </a:lnSpc>
            </a:pPr>
            <a:endParaRPr lang="en-US" sz="1200" dirty="0" smtClean="0">
              <a:cs typeface="Arial" charset="0"/>
            </a:endParaRPr>
          </a:p>
        </p:txBody>
      </p:sp>
      <p:sp>
        <p:nvSpPr>
          <p:cNvPr id="12" name="Rectangle 11"/>
          <p:cNvSpPr/>
          <p:nvPr/>
        </p:nvSpPr>
        <p:spPr bwMode="auto">
          <a:xfrm>
            <a:off x="1330960" y="1279523"/>
            <a:ext cx="4537936" cy="1231900"/>
          </a:xfrm>
          <a:prstGeom prst="rect">
            <a:avLst/>
          </a:prstGeom>
          <a:solidFill>
            <a:srgbClr val="004D33"/>
          </a:solidFill>
          <a:ln w="25400" algn="ctr">
            <a:solidFill>
              <a:schemeClr val="tx1"/>
            </a:solidFill>
            <a:round/>
            <a:headEnd/>
            <a:tailEnd/>
          </a:ln>
          <a:effectLst>
            <a:outerShdw blurRad="50800" dist="38100" dir="5400000" algn="t" rotWithShape="0">
              <a:prstClr val="black">
                <a:alpha val="40000"/>
              </a:prstClr>
            </a:outerShdw>
          </a:effectLst>
        </p:spPr>
        <p:txBody>
          <a:bodyPr lIns="0" tIns="0" rIns="0" bIns="45714" rtlCol="0" anchor="ctr"/>
          <a:lstStyle/>
          <a:p>
            <a:pPr marL="1588" indent="-1588" algn="ctr" defTabSz="913183">
              <a:lnSpc>
                <a:spcPct val="85000"/>
              </a:lnSpc>
            </a:pPr>
            <a:r>
              <a:rPr lang="en-US" sz="1200" dirty="0" smtClean="0">
                <a:cs typeface="Arial" charset="0"/>
              </a:rPr>
              <a:t>Domain Specific Libs</a:t>
            </a:r>
          </a:p>
          <a:p>
            <a:pPr marL="1588" indent="-1588" algn="ctr" defTabSz="913183">
              <a:lnSpc>
                <a:spcPct val="85000"/>
              </a:lnSpc>
            </a:pPr>
            <a:r>
              <a:rPr lang="en-US" sz="1200" dirty="0" smtClean="0">
                <a:cs typeface="Arial" charset="0"/>
              </a:rPr>
              <a:t>(Bolt, OpenCV</a:t>
            </a:r>
            <a:r>
              <a:rPr lang="en-US" sz="1200" baseline="30000" dirty="0" smtClean="0">
                <a:cs typeface="Arial" charset="0"/>
              </a:rPr>
              <a:t>™</a:t>
            </a:r>
            <a:r>
              <a:rPr lang="en-US" sz="1200" dirty="0" smtClean="0">
                <a:cs typeface="Arial" charset="0"/>
              </a:rPr>
              <a:t>, … many others)</a:t>
            </a:r>
          </a:p>
          <a:p>
            <a:pPr marL="1588" indent="-1588" algn="ctr" defTabSz="913183">
              <a:lnSpc>
                <a:spcPct val="85000"/>
              </a:lnSpc>
            </a:pPr>
            <a:endParaRPr lang="en-US" sz="1200" dirty="0">
              <a:cs typeface="Arial" charset="0"/>
            </a:endParaRPr>
          </a:p>
          <a:p>
            <a:pPr marL="1588" indent="-1588" algn="ctr" defTabSz="913183">
              <a:lnSpc>
                <a:spcPct val="85000"/>
              </a:lnSpc>
            </a:pPr>
            <a:endParaRPr lang="en-US" sz="1200" dirty="0" smtClean="0">
              <a:cs typeface="Arial" charset="0"/>
            </a:endParaRPr>
          </a:p>
        </p:txBody>
      </p:sp>
      <p:sp>
        <p:nvSpPr>
          <p:cNvPr id="13" name="Rectangle 12"/>
          <p:cNvSpPr/>
          <p:nvPr/>
        </p:nvSpPr>
        <p:spPr bwMode="auto">
          <a:xfrm>
            <a:off x="2004529" y="3238499"/>
            <a:ext cx="1791133" cy="552451"/>
          </a:xfrm>
          <a:prstGeom prst="rect">
            <a:avLst/>
          </a:prstGeom>
          <a:solidFill>
            <a:srgbClr val="FC6500"/>
          </a:solidFill>
          <a:ln w="25400" algn="ctr">
            <a:solidFill>
              <a:schemeClr val="tx1"/>
            </a:solidFill>
            <a:round/>
            <a:headEnd/>
            <a:tailEnd/>
          </a:ln>
          <a:effectLst>
            <a:outerShdw blurRad="50800" dist="38100" dir="5400000" algn="t" rotWithShape="0">
              <a:prstClr val="black">
                <a:alpha val="40000"/>
              </a:prstClr>
            </a:outerShdw>
          </a:effectLst>
        </p:spPr>
        <p:txBody>
          <a:bodyPr lIns="0" tIns="91440" rIns="0" bIns="91440" rtlCol="0" anchor="ctr"/>
          <a:lstStyle/>
          <a:p>
            <a:pPr marL="1588" indent="-1588" algn="ctr" defTabSz="913183">
              <a:lnSpc>
                <a:spcPct val="85000"/>
              </a:lnSpc>
            </a:pPr>
            <a:r>
              <a:rPr lang="en-US" sz="1200" dirty="0" smtClean="0">
                <a:solidFill>
                  <a:schemeClr val="bg1"/>
                </a:solidFill>
                <a:cs typeface="Arial" charset="0"/>
              </a:rPr>
              <a:t>HSA Runtime</a:t>
            </a:r>
          </a:p>
        </p:txBody>
      </p:sp>
      <p:cxnSp>
        <p:nvCxnSpPr>
          <p:cNvPr id="20" name="Straight Arrow Connector 19"/>
          <p:cNvCxnSpPr/>
          <p:nvPr/>
        </p:nvCxnSpPr>
        <p:spPr>
          <a:xfrm>
            <a:off x="1058771" y="2336800"/>
            <a:ext cx="0" cy="30226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327264" y="2524123"/>
            <a:ext cx="0" cy="714376"/>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331525" y="2679699"/>
            <a:ext cx="0" cy="5588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51452" y="1455579"/>
            <a:ext cx="1895475" cy="400110"/>
          </a:xfrm>
          <a:prstGeom prst="rect">
            <a:avLst/>
          </a:prstGeom>
          <a:noFill/>
        </p:spPr>
        <p:txBody>
          <a:bodyPr wrap="square" rtlCol="0">
            <a:spAutoFit/>
          </a:bodyPr>
          <a:lstStyle/>
          <a:p>
            <a:pPr algn="r"/>
            <a:r>
              <a:rPr lang="en-US" sz="1000" dirty="0" smtClean="0">
                <a:solidFill>
                  <a:schemeClr val="bg1"/>
                </a:solidFill>
              </a:rPr>
              <a:t>Application</a:t>
            </a:r>
          </a:p>
          <a:p>
            <a:pPr algn="r"/>
            <a:r>
              <a:rPr lang="en-US" sz="1000" dirty="0" smtClean="0">
                <a:solidFill>
                  <a:schemeClr val="bg1"/>
                </a:solidFill>
              </a:rPr>
              <a:t> SW</a:t>
            </a:r>
          </a:p>
        </p:txBody>
      </p:sp>
      <p:sp>
        <p:nvSpPr>
          <p:cNvPr id="36" name="TextBox 35"/>
          <p:cNvSpPr txBox="1"/>
          <p:nvPr/>
        </p:nvSpPr>
        <p:spPr>
          <a:xfrm>
            <a:off x="-1149231" y="4378340"/>
            <a:ext cx="1971675" cy="246221"/>
          </a:xfrm>
          <a:prstGeom prst="rect">
            <a:avLst/>
          </a:prstGeom>
          <a:noFill/>
        </p:spPr>
        <p:txBody>
          <a:bodyPr wrap="square" rtlCol="0">
            <a:spAutoFit/>
          </a:bodyPr>
          <a:lstStyle/>
          <a:p>
            <a:pPr algn="r"/>
            <a:r>
              <a:rPr lang="en-US" sz="1000" dirty="0" smtClean="0">
                <a:solidFill>
                  <a:schemeClr val="bg1"/>
                </a:solidFill>
              </a:rPr>
              <a:t>Drivers</a:t>
            </a:r>
          </a:p>
        </p:txBody>
      </p:sp>
      <p:sp>
        <p:nvSpPr>
          <p:cNvPr id="37" name="TextBox 36"/>
          <p:cNvSpPr txBox="1"/>
          <p:nvPr/>
        </p:nvSpPr>
        <p:spPr>
          <a:xfrm>
            <a:off x="-1303427" y="5065313"/>
            <a:ext cx="2114550" cy="246221"/>
          </a:xfrm>
          <a:prstGeom prst="rect">
            <a:avLst/>
          </a:prstGeom>
          <a:noFill/>
        </p:spPr>
        <p:txBody>
          <a:bodyPr wrap="square" rtlCol="0">
            <a:spAutoFit/>
          </a:bodyPr>
          <a:lstStyle/>
          <a:p>
            <a:pPr algn="r"/>
            <a:r>
              <a:rPr lang="en-US" sz="1000" dirty="0" smtClean="0">
                <a:solidFill>
                  <a:schemeClr val="bg1"/>
                </a:solidFill>
              </a:rPr>
              <a:t> HW</a:t>
            </a:r>
          </a:p>
        </p:txBody>
      </p:sp>
      <p:cxnSp>
        <p:nvCxnSpPr>
          <p:cNvPr id="38" name="Straight Arrow Connector 37"/>
          <p:cNvCxnSpPr/>
          <p:nvPr/>
        </p:nvCxnSpPr>
        <p:spPr>
          <a:xfrm>
            <a:off x="1608046" y="2524123"/>
            <a:ext cx="0" cy="2835277"/>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3862203" y="2127248"/>
            <a:ext cx="918298" cy="552451"/>
          </a:xfrm>
          <a:prstGeom prst="rect">
            <a:avLst/>
          </a:prstGeom>
          <a:solidFill>
            <a:srgbClr val="003300"/>
          </a:solidFill>
          <a:ln w="25400" algn="ctr">
            <a:solidFill>
              <a:schemeClr val="tx1"/>
            </a:solidFill>
            <a:round/>
            <a:headEnd/>
            <a:tailEnd/>
          </a:ln>
          <a:effectLst>
            <a:outerShdw blurRad="50800" dist="38100" dir="5400000" algn="t" rotWithShape="0">
              <a:prstClr val="black">
                <a:alpha val="40000"/>
              </a:prstClr>
            </a:outerShdw>
          </a:effectLst>
        </p:spPr>
        <p:txBody>
          <a:bodyPr lIns="0" tIns="91440" rIns="0" bIns="91440" rtlCol="0" anchor="ctr"/>
          <a:lstStyle/>
          <a:p>
            <a:pPr marL="1588" indent="-1588" algn="ctr" defTabSz="913183">
              <a:lnSpc>
                <a:spcPct val="85000"/>
              </a:lnSpc>
            </a:pPr>
            <a:r>
              <a:rPr lang="en-US" sz="1100" dirty="0" smtClean="0">
                <a:cs typeface="Arial" charset="0"/>
              </a:rPr>
              <a:t>DirectX</a:t>
            </a:r>
          </a:p>
          <a:p>
            <a:pPr marL="1588" indent="-1588" algn="ctr" defTabSz="913183">
              <a:lnSpc>
                <a:spcPct val="85000"/>
              </a:lnSpc>
            </a:pPr>
            <a:r>
              <a:rPr lang="en-US" sz="1100" dirty="0" smtClean="0">
                <a:cs typeface="Arial" charset="0"/>
              </a:rPr>
              <a:t>Runtime</a:t>
            </a:r>
          </a:p>
        </p:txBody>
      </p:sp>
      <p:sp>
        <p:nvSpPr>
          <p:cNvPr id="42" name="Rectangle 41"/>
          <p:cNvSpPr/>
          <p:nvPr/>
        </p:nvSpPr>
        <p:spPr bwMode="auto">
          <a:xfrm>
            <a:off x="4855347" y="2125268"/>
            <a:ext cx="918298" cy="552451"/>
          </a:xfrm>
          <a:prstGeom prst="rect">
            <a:avLst/>
          </a:prstGeom>
          <a:solidFill>
            <a:srgbClr val="003300"/>
          </a:solidFill>
          <a:ln w="25400" algn="ctr">
            <a:solidFill>
              <a:schemeClr val="tx1"/>
            </a:solidFill>
            <a:round/>
            <a:headEnd/>
            <a:tailEnd/>
          </a:ln>
          <a:effectLst>
            <a:outerShdw blurRad="50800" dist="38100" dir="5400000" algn="t" rotWithShape="0">
              <a:prstClr val="black">
                <a:alpha val="40000"/>
              </a:prstClr>
            </a:outerShdw>
          </a:effectLst>
        </p:spPr>
        <p:txBody>
          <a:bodyPr lIns="0" tIns="91440" rIns="0" bIns="91440" rtlCol="0" anchor="ctr"/>
          <a:lstStyle/>
          <a:p>
            <a:pPr marL="1588" indent="-1588" algn="ctr" defTabSz="913183">
              <a:lnSpc>
                <a:spcPct val="85000"/>
              </a:lnSpc>
            </a:pPr>
            <a:r>
              <a:rPr lang="en-US" sz="1100" dirty="0" smtClean="0">
                <a:cs typeface="Arial" charset="0"/>
              </a:rPr>
              <a:t>Other</a:t>
            </a:r>
            <a:br>
              <a:rPr lang="en-US" sz="1100" dirty="0" smtClean="0">
                <a:cs typeface="Arial" charset="0"/>
              </a:rPr>
            </a:br>
            <a:r>
              <a:rPr lang="en-US" sz="1100" dirty="0" smtClean="0">
                <a:cs typeface="Arial" charset="0"/>
              </a:rPr>
              <a:t>Runtime</a:t>
            </a:r>
          </a:p>
        </p:txBody>
      </p:sp>
      <p:cxnSp>
        <p:nvCxnSpPr>
          <p:cNvPr id="43" name="Straight Arrow Connector 42"/>
          <p:cNvCxnSpPr/>
          <p:nvPr/>
        </p:nvCxnSpPr>
        <p:spPr>
          <a:xfrm>
            <a:off x="2358741" y="3790949"/>
            <a:ext cx="0" cy="714376"/>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309488" y="3955671"/>
            <a:ext cx="628698" cy="249299"/>
          </a:xfrm>
          <a:prstGeom prst="rect">
            <a:avLst/>
          </a:prstGeom>
          <a:noFill/>
        </p:spPr>
        <p:txBody>
          <a:bodyPr wrap="none" rtlCol="0">
            <a:spAutoFit/>
          </a:bodyPr>
          <a:lstStyle/>
          <a:p>
            <a:pPr>
              <a:lnSpc>
                <a:spcPct val="85000"/>
              </a:lnSpc>
            </a:pPr>
            <a:r>
              <a:rPr lang="en-US" sz="1200" dirty="0" smtClean="0">
                <a:solidFill>
                  <a:schemeClr val="bg1"/>
                </a:solidFill>
              </a:rPr>
              <a:t>HSAIL</a:t>
            </a:r>
          </a:p>
        </p:txBody>
      </p:sp>
      <p:cxnSp>
        <p:nvCxnSpPr>
          <p:cNvPr id="44" name="Straight Arrow Connector 43"/>
          <p:cNvCxnSpPr/>
          <p:nvPr/>
        </p:nvCxnSpPr>
        <p:spPr>
          <a:xfrm>
            <a:off x="2363001" y="4892042"/>
            <a:ext cx="0" cy="500537"/>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309488" y="5017660"/>
            <a:ext cx="809837" cy="249299"/>
          </a:xfrm>
          <a:prstGeom prst="rect">
            <a:avLst/>
          </a:prstGeom>
          <a:noFill/>
        </p:spPr>
        <p:txBody>
          <a:bodyPr wrap="none" rtlCol="0">
            <a:spAutoFit/>
          </a:bodyPr>
          <a:lstStyle/>
          <a:p>
            <a:pPr>
              <a:lnSpc>
                <a:spcPct val="85000"/>
              </a:lnSpc>
            </a:pPr>
            <a:r>
              <a:rPr lang="en-US" sz="1200" dirty="0" smtClean="0">
                <a:solidFill>
                  <a:schemeClr val="bg1"/>
                </a:solidFill>
              </a:rPr>
              <a:t>GPU ISA</a:t>
            </a:r>
          </a:p>
        </p:txBody>
      </p:sp>
      <p:sp>
        <p:nvSpPr>
          <p:cNvPr id="48" name="Rectangle 47"/>
          <p:cNvSpPr/>
          <p:nvPr/>
        </p:nvSpPr>
        <p:spPr bwMode="auto">
          <a:xfrm>
            <a:off x="2762278" y="1944275"/>
            <a:ext cx="918298" cy="552451"/>
          </a:xfrm>
          <a:prstGeom prst="rect">
            <a:avLst/>
          </a:prstGeom>
          <a:solidFill>
            <a:srgbClr val="003300"/>
          </a:solidFill>
          <a:ln w="25400" algn="ctr">
            <a:solidFill>
              <a:schemeClr val="tx1"/>
            </a:solidFill>
            <a:round/>
            <a:headEnd/>
            <a:tailEnd/>
          </a:ln>
          <a:effectLst>
            <a:outerShdw blurRad="50800" dist="38100" dir="5400000" algn="t" rotWithShape="0">
              <a:prstClr val="black">
                <a:alpha val="40000"/>
              </a:prstClr>
            </a:outerShdw>
          </a:effectLst>
        </p:spPr>
        <p:txBody>
          <a:bodyPr lIns="0" tIns="0" rIns="0" bIns="45714" rtlCol="0" anchor="ctr"/>
          <a:lstStyle/>
          <a:p>
            <a:pPr marL="1588" indent="-1588" algn="ctr" defTabSz="913183">
              <a:lnSpc>
                <a:spcPct val="85000"/>
              </a:lnSpc>
            </a:pPr>
            <a:endParaRPr lang="en-US" sz="1200" dirty="0" smtClean="0">
              <a:cs typeface="Arial" charset="0"/>
            </a:endParaRPr>
          </a:p>
        </p:txBody>
      </p:sp>
      <p:sp>
        <p:nvSpPr>
          <p:cNvPr id="47" name="Rectangle 46"/>
          <p:cNvSpPr/>
          <p:nvPr/>
        </p:nvSpPr>
        <p:spPr bwMode="auto">
          <a:xfrm>
            <a:off x="2819237" y="2025648"/>
            <a:ext cx="918298" cy="552451"/>
          </a:xfrm>
          <a:prstGeom prst="rect">
            <a:avLst/>
          </a:prstGeom>
          <a:solidFill>
            <a:srgbClr val="003300"/>
          </a:solidFill>
          <a:ln w="25400" algn="ctr">
            <a:solidFill>
              <a:schemeClr val="tx1"/>
            </a:solidFill>
            <a:round/>
            <a:headEnd/>
            <a:tailEnd/>
          </a:ln>
          <a:effectLst>
            <a:outerShdw blurRad="50800" dist="38100" dir="5400000" algn="t" rotWithShape="0">
              <a:prstClr val="black">
                <a:alpha val="40000"/>
              </a:prstClr>
            </a:outerShdw>
          </a:effectLst>
        </p:spPr>
        <p:txBody>
          <a:bodyPr lIns="0" tIns="0" rIns="0" bIns="45714" rtlCol="0" anchor="ctr"/>
          <a:lstStyle/>
          <a:p>
            <a:pPr marL="1588" indent="-1588" algn="ctr" defTabSz="913183">
              <a:lnSpc>
                <a:spcPct val="85000"/>
              </a:lnSpc>
            </a:pPr>
            <a:endParaRPr lang="en-US" sz="1200" dirty="0" smtClean="0">
              <a:cs typeface="Arial" charset="0"/>
            </a:endParaRPr>
          </a:p>
        </p:txBody>
      </p:sp>
      <p:sp>
        <p:nvSpPr>
          <p:cNvPr id="40" name="Rectangle 39"/>
          <p:cNvSpPr/>
          <p:nvPr/>
        </p:nvSpPr>
        <p:spPr bwMode="auto">
          <a:xfrm>
            <a:off x="2877365" y="2127248"/>
            <a:ext cx="918298" cy="552451"/>
          </a:xfrm>
          <a:prstGeom prst="rect">
            <a:avLst/>
          </a:prstGeom>
          <a:solidFill>
            <a:srgbClr val="003300"/>
          </a:solidFill>
          <a:ln w="25400" algn="ctr">
            <a:solidFill>
              <a:schemeClr val="tx1"/>
            </a:solidFill>
            <a:round/>
            <a:headEnd/>
            <a:tailEnd/>
          </a:ln>
          <a:effectLst>
            <a:outerShdw blurRad="50800" dist="38100" dir="5400000" algn="t" rotWithShape="0">
              <a:prstClr val="black">
                <a:alpha val="40000"/>
              </a:prstClr>
            </a:outerShdw>
          </a:effectLst>
        </p:spPr>
        <p:txBody>
          <a:bodyPr lIns="0" tIns="91440" rIns="0" bIns="91440" rtlCol="0" anchor="ctr"/>
          <a:lstStyle/>
          <a:p>
            <a:pPr marL="1588" indent="-1588" algn="ctr" defTabSz="913183">
              <a:lnSpc>
                <a:spcPct val="85000"/>
              </a:lnSpc>
            </a:pPr>
            <a:r>
              <a:rPr lang="en-US" sz="1100" dirty="0" err="1" smtClean="0">
                <a:cs typeface="Arial" charset="0"/>
              </a:rPr>
              <a:t>OpenCL</a:t>
            </a:r>
            <a:r>
              <a:rPr lang="en-US" sz="1100" baseline="30000" dirty="0" smtClean="0">
                <a:cs typeface="Arial" charset="0"/>
              </a:rPr>
              <a:t>™</a:t>
            </a:r>
            <a:r>
              <a:rPr lang="en-US" sz="1100" dirty="0" smtClean="0">
                <a:cs typeface="Arial" charset="0"/>
              </a:rPr>
              <a:t> Runtime</a:t>
            </a:r>
          </a:p>
        </p:txBody>
      </p:sp>
      <p:cxnSp>
        <p:nvCxnSpPr>
          <p:cNvPr id="51" name="Straight Arrow Connector 50"/>
          <p:cNvCxnSpPr/>
          <p:nvPr/>
        </p:nvCxnSpPr>
        <p:spPr>
          <a:xfrm>
            <a:off x="3506696" y="3790949"/>
            <a:ext cx="1524001" cy="1571584"/>
          </a:xfrm>
          <a:prstGeom prst="straightConnector1">
            <a:avLst/>
          </a:prstGeom>
          <a:ln w="25400">
            <a:solidFill>
              <a:schemeClr val="bg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41194" y="3268315"/>
            <a:ext cx="1163638" cy="400110"/>
          </a:xfrm>
          <a:prstGeom prst="rect">
            <a:avLst/>
          </a:prstGeom>
          <a:noFill/>
        </p:spPr>
        <p:txBody>
          <a:bodyPr wrap="square" rtlCol="0">
            <a:spAutoFit/>
          </a:bodyPr>
          <a:lstStyle/>
          <a:p>
            <a:pPr algn="r"/>
            <a:r>
              <a:rPr lang="en-US" sz="1000" dirty="0" smtClean="0">
                <a:solidFill>
                  <a:schemeClr val="bg1"/>
                </a:solidFill>
              </a:rPr>
              <a:t>HSA </a:t>
            </a:r>
          </a:p>
          <a:p>
            <a:pPr algn="r"/>
            <a:r>
              <a:rPr lang="en-US" sz="1000" dirty="0" smtClean="0">
                <a:solidFill>
                  <a:schemeClr val="bg1"/>
                </a:solidFill>
              </a:rPr>
              <a:t>Software</a:t>
            </a:r>
          </a:p>
        </p:txBody>
      </p:sp>
      <p:cxnSp>
        <p:nvCxnSpPr>
          <p:cNvPr id="32" name="Straight Arrow Connector 31"/>
          <p:cNvCxnSpPr/>
          <p:nvPr/>
        </p:nvCxnSpPr>
        <p:spPr>
          <a:xfrm>
            <a:off x="4348882" y="2679699"/>
            <a:ext cx="0" cy="5588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277073" y="2709515"/>
            <a:ext cx="0" cy="558800"/>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348882" y="4046763"/>
            <a:ext cx="13926" cy="1345816"/>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263147" y="4046763"/>
            <a:ext cx="13926" cy="1345816"/>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2958746" y="4512244"/>
            <a:ext cx="966290" cy="408683"/>
          </a:xfrm>
          <a:prstGeom prst="rect">
            <a:avLst/>
          </a:prstGeom>
          <a:solidFill>
            <a:srgbClr val="FC6500"/>
          </a:solidFill>
          <a:ln w="25400" algn="ctr">
            <a:solidFill>
              <a:schemeClr val="tx1"/>
            </a:solidFill>
            <a:round/>
            <a:headEnd/>
            <a:tailEnd/>
          </a:ln>
          <a:effectLst>
            <a:outerShdw blurRad="50800" dist="38100" dir="5400000" algn="t" rotWithShape="0">
              <a:prstClr val="black">
                <a:alpha val="40000"/>
              </a:prstClr>
            </a:outerShdw>
          </a:effectLst>
        </p:spPr>
        <p:txBody>
          <a:bodyPr lIns="0" tIns="91440" rIns="0" bIns="91440" rtlCol="0" anchor="ctr"/>
          <a:lstStyle/>
          <a:p>
            <a:pPr marL="1588" indent="-1588" algn="ctr" defTabSz="913183">
              <a:lnSpc>
                <a:spcPct val="85000"/>
              </a:lnSpc>
            </a:pPr>
            <a:r>
              <a:rPr lang="en-US" sz="1200" dirty="0" smtClean="0">
                <a:solidFill>
                  <a:schemeClr val="bg1"/>
                </a:solidFill>
                <a:cs typeface="Arial" charset="0"/>
              </a:rPr>
              <a:t>KFD Driver</a:t>
            </a:r>
          </a:p>
        </p:txBody>
      </p:sp>
      <p:cxnSp>
        <p:nvCxnSpPr>
          <p:cNvPr id="49" name="Straight Arrow Connector 48"/>
          <p:cNvCxnSpPr/>
          <p:nvPr/>
        </p:nvCxnSpPr>
        <p:spPr>
          <a:xfrm>
            <a:off x="3336514" y="4892042"/>
            <a:ext cx="0" cy="500537"/>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350454" y="3797868"/>
            <a:ext cx="0" cy="714376"/>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331525" y="3988857"/>
            <a:ext cx="372218" cy="249299"/>
          </a:xfrm>
          <a:prstGeom prst="rect">
            <a:avLst/>
          </a:prstGeom>
          <a:noFill/>
        </p:spPr>
        <p:txBody>
          <a:bodyPr wrap="none" rtlCol="0">
            <a:spAutoFit/>
          </a:bodyPr>
          <a:lstStyle/>
          <a:p>
            <a:pPr>
              <a:lnSpc>
                <a:spcPct val="85000"/>
              </a:lnSpc>
            </a:pPr>
            <a:r>
              <a:rPr lang="en-US" sz="1200" dirty="0" err="1" smtClean="0">
                <a:solidFill>
                  <a:schemeClr val="bg1"/>
                </a:solidFill>
              </a:rPr>
              <a:t>Ctl</a:t>
            </a:r>
            <a:endParaRPr lang="en-US" sz="1200" dirty="0" smtClean="0">
              <a:solidFill>
                <a:schemeClr val="bg1"/>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192168484"/>
              </p:ext>
            </p:extLst>
          </p:nvPr>
        </p:nvGraphicFramePr>
        <p:xfrm>
          <a:off x="5735545" y="2837525"/>
          <a:ext cx="3324488" cy="2208471"/>
        </p:xfrm>
        <a:graphic>
          <a:graphicData uri="http://schemas.openxmlformats.org/presentationml/2006/ole">
            <mc:AlternateContent xmlns:mc="http://schemas.openxmlformats.org/markup-compatibility/2006">
              <mc:Choice xmlns:v="urn:schemas-microsoft-com:vml" Requires="v">
                <p:oleObj spid="_x0000_s10284" name="Visio" r:id="rId4" imgW="5602591" imgH="3747638" progId="Visio.Drawing.11">
                  <p:embed/>
                </p:oleObj>
              </mc:Choice>
              <mc:Fallback>
                <p:oleObj name="Visio" r:id="rId4" imgW="5602591" imgH="3747638" progId="Visio.Drawing.11">
                  <p:embed/>
                  <p:pic>
                    <p:nvPicPr>
                      <p:cNvPr id="0" name="Object 8"/>
                      <p:cNvPicPr>
                        <a:picLocks noChangeAspect="1" noChangeArrowheads="1"/>
                      </p:cNvPicPr>
                      <p:nvPr/>
                    </p:nvPicPr>
                    <p:blipFill>
                      <a:blip r:embed="rId5"/>
                      <a:srcRect/>
                      <a:stretch>
                        <a:fillRect/>
                      </a:stretch>
                    </p:blipFill>
                    <p:spPr bwMode="auto">
                      <a:xfrm>
                        <a:off x="5735545" y="2837525"/>
                        <a:ext cx="3324488" cy="2208471"/>
                      </a:xfrm>
                      <a:prstGeom prst="rect">
                        <a:avLst/>
                      </a:prstGeom>
                      <a:noFill/>
                      <a:ln>
                        <a:solidFill>
                          <a:srgbClr val="0070C0"/>
                        </a:solidFill>
                      </a:ln>
                    </p:spPr>
                  </p:pic>
                </p:oleObj>
              </mc:Fallback>
            </mc:AlternateContent>
          </a:graphicData>
        </a:graphic>
      </p:graphicFrame>
      <p:sp>
        <p:nvSpPr>
          <p:cNvPr id="50" name="TextBox 49"/>
          <p:cNvSpPr txBox="1"/>
          <p:nvPr/>
        </p:nvSpPr>
        <p:spPr>
          <a:xfrm>
            <a:off x="-982630" y="3867285"/>
            <a:ext cx="1971675" cy="246221"/>
          </a:xfrm>
          <a:prstGeom prst="rect">
            <a:avLst/>
          </a:prstGeom>
          <a:noFill/>
        </p:spPr>
        <p:txBody>
          <a:bodyPr wrap="square" rtlCol="0">
            <a:spAutoFit/>
          </a:bodyPr>
          <a:lstStyle/>
          <a:p>
            <a:pPr algn="r"/>
            <a:r>
              <a:rPr lang="en-US" sz="1000" b="1" dirty="0">
                <a:solidFill>
                  <a:srgbClr val="FF0000"/>
                </a:solidFill>
              </a:rPr>
              <a:t>D</a:t>
            </a:r>
            <a:r>
              <a:rPr lang="en-US" sz="1000" b="1" dirty="0" smtClean="0">
                <a:solidFill>
                  <a:srgbClr val="FF0000"/>
                </a:solidFill>
              </a:rPr>
              <a:t>oorbells</a:t>
            </a:r>
          </a:p>
        </p:txBody>
      </p:sp>
      <p:cxnSp>
        <p:nvCxnSpPr>
          <p:cNvPr id="54" name="Straight Arrow Connector 53"/>
          <p:cNvCxnSpPr/>
          <p:nvPr/>
        </p:nvCxnSpPr>
        <p:spPr>
          <a:xfrm>
            <a:off x="1307057" y="2336800"/>
            <a:ext cx="0" cy="3022600"/>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993695" y="5052187"/>
            <a:ext cx="1080745" cy="249299"/>
          </a:xfrm>
          <a:prstGeom prst="rect">
            <a:avLst/>
          </a:prstGeom>
          <a:noFill/>
          <a:ln>
            <a:solidFill>
              <a:srgbClr val="0070C0"/>
            </a:solidFill>
          </a:ln>
        </p:spPr>
        <p:txBody>
          <a:bodyPr wrap="none" rtlCol="0">
            <a:spAutoFit/>
          </a:bodyPr>
          <a:lstStyle/>
          <a:p>
            <a:pPr>
              <a:lnSpc>
                <a:spcPct val="85000"/>
              </a:lnSpc>
            </a:pPr>
            <a:r>
              <a:rPr lang="en-US" sz="1200" dirty="0" smtClean="0">
                <a:solidFill>
                  <a:schemeClr val="bg1"/>
                </a:solidFill>
              </a:rPr>
              <a:t>Legacy PM4 </a:t>
            </a:r>
            <a:endParaRPr lang="en-US" sz="1200" dirty="0" smtClean="0">
              <a:solidFill>
                <a:schemeClr val="bg1"/>
              </a:solidFill>
            </a:endParaRPr>
          </a:p>
        </p:txBody>
      </p:sp>
    </p:spTree>
    <p:extLst>
      <p:ext uri="{BB962C8B-B14F-4D97-AF65-F5344CB8AC3E}">
        <p14:creationId xmlns:p14="http://schemas.microsoft.com/office/powerpoint/2010/main" val="2270188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a:xfrm>
            <a:off x="307975" y="395332"/>
            <a:ext cx="8502650" cy="639762"/>
          </a:xfrm>
        </p:spPr>
        <p:txBody>
          <a:bodyPr/>
          <a:lstStyle/>
          <a:p>
            <a:r>
              <a:rPr lang="en-US" sz="2000" dirty="0" smtClean="0"/>
              <a:t/>
            </a:r>
            <a:br>
              <a:rPr lang="en-US" sz="2000" dirty="0" smtClean="0"/>
            </a:br>
            <a:r>
              <a:rPr lang="en-US" dirty="0" smtClean="0"/>
              <a:t>HSA USER QUEUES  + MQD + HQD + DOORBELLS</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6" y="1431403"/>
            <a:ext cx="5040748" cy="389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6358" y="2068286"/>
            <a:ext cx="3853482" cy="2659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342582"/>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p:cNvSpPr>
          <p:nvPr>
            <p:ph type="title"/>
          </p:nvPr>
        </p:nvSpPr>
        <p:spPr/>
        <p:txBody>
          <a:bodyPr/>
          <a:lstStyle/>
          <a:p>
            <a:r>
              <a:rPr lang="en-US" dirty="0" err="1" smtClean="0"/>
              <a:t>MeMORY</a:t>
            </a:r>
            <a:r>
              <a:rPr lang="en-US" dirty="0" smtClean="0"/>
              <a:t> Consistency/ORDERING </a:t>
            </a:r>
            <a:r>
              <a:rPr lang="en-US" dirty="0" err="1" smtClean="0"/>
              <a:t>fOR</a:t>
            </a:r>
            <a:r>
              <a:rPr lang="en-US" dirty="0" smtClean="0"/>
              <a:t> SMP</a:t>
            </a:r>
            <a:endParaRPr lang="en-US" dirty="0"/>
          </a:p>
        </p:txBody>
      </p:sp>
      <p:sp>
        <p:nvSpPr>
          <p:cNvPr id="429059" name="Rectangle 3"/>
          <p:cNvSpPr>
            <a:spLocks noGrp="1"/>
          </p:cNvSpPr>
          <p:nvPr>
            <p:ph type="body" idx="1"/>
          </p:nvPr>
        </p:nvSpPr>
        <p:spPr>
          <a:xfrm>
            <a:off x="414684" y="1300163"/>
            <a:ext cx="4470468" cy="4754562"/>
          </a:xfrm>
        </p:spPr>
        <p:txBody>
          <a:bodyPr/>
          <a:lstStyle/>
          <a:p>
            <a:pPr>
              <a:lnSpc>
                <a:spcPct val="90000"/>
              </a:lnSpc>
            </a:pPr>
            <a:r>
              <a:rPr lang="en-US" dirty="0" smtClean="0"/>
              <a:t> FSA </a:t>
            </a:r>
            <a:r>
              <a:rPr lang="en-US" dirty="0"/>
              <a:t>GPU </a:t>
            </a:r>
            <a:r>
              <a:rPr lang="en-US" dirty="0" smtClean="0"/>
              <a:t>is optimized </a:t>
            </a:r>
            <a:r>
              <a:rPr lang="en-US" dirty="0"/>
              <a:t>for “weak” consistency memory model</a:t>
            </a:r>
          </a:p>
          <a:p>
            <a:pPr marL="649288" lvl="1" indent="-419100">
              <a:lnSpc>
                <a:spcPct val="90000"/>
              </a:lnSpc>
            </a:pPr>
            <a:r>
              <a:rPr lang="en-US" dirty="0" smtClean="0"/>
              <a:t>A </a:t>
            </a:r>
            <a:r>
              <a:rPr lang="en-US" dirty="0"/>
              <a:t>single thread is always </a:t>
            </a:r>
            <a:r>
              <a:rPr lang="en-US" b="1" dirty="0" smtClean="0"/>
              <a:t>self-consistent</a:t>
            </a:r>
            <a:r>
              <a:rPr lang="en-US" dirty="0" smtClean="0"/>
              <a:t> (SC) </a:t>
            </a:r>
            <a:r>
              <a:rPr lang="en-US" dirty="0"/>
              <a:t>so no fence required for </a:t>
            </a:r>
            <a:r>
              <a:rPr lang="en-US" dirty="0" smtClean="0"/>
              <a:t>self-consistency</a:t>
            </a:r>
          </a:p>
          <a:p>
            <a:pPr marL="649288" lvl="1" indent="-419100">
              <a:lnSpc>
                <a:spcPct val="90000"/>
              </a:lnSpc>
            </a:pPr>
            <a:r>
              <a:rPr lang="en-US" dirty="0"/>
              <a:t>Anywhere two ops are re-ordered, then a fence between the ops is required if order is desired</a:t>
            </a:r>
          </a:p>
          <a:p>
            <a:pPr marL="649288" lvl="1" indent="-419100">
              <a:lnSpc>
                <a:spcPct val="90000"/>
              </a:lnSpc>
            </a:pPr>
            <a:endParaRPr lang="en-US" dirty="0"/>
          </a:p>
          <a:p>
            <a:r>
              <a:rPr lang="en-US" dirty="0" smtClean="0"/>
              <a:t> Example </a:t>
            </a:r>
            <a:r>
              <a:rPr lang="en-US" dirty="0"/>
              <a:t>of store&lt;&gt;store reorder and/or load&lt;&gt;load </a:t>
            </a:r>
            <a:r>
              <a:rPr lang="en-US" dirty="0" smtClean="0"/>
              <a:t>reorder. Initial </a:t>
            </a:r>
            <a:r>
              <a:rPr lang="en-US" dirty="0"/>
              <a:t>conditions *A=*</a:t>
            </a:r>
            <a:r>
              <a:rPr lang="en-US" dirty="0" smtClean="0"/>
              <a:t>B=0</a:t>
            </a:r>
            <a:endParaRPr lang="en-US" dirty="0"/>
          </a:p>
          <a:p>
            <a:pPr marL="0" indent="0">
              <a:buNone/>
            </a:pPr>
            <a:r>
              <a:rPr lang="en-US" dirty="0" smtClean="0"/>
              <a:t>	CU0                    CU1</a:t>
            </a:r>
            <a:endParaRPr lang="en-US" dirty="0"/>
          </a:p>
          <a:p>
            <a:pPr marL="0" indent="0">
              <a:buNone/>
            </a:pPr>
            <a:r>
              <a:rPr lang="en-US" dirty="0" smtClean="0"/>
              <a:t>	*</a:t>
            </a:r>
            <a:r>
              <a:rPr lang="en-US" dirty="0"/>
              <a:t>A=1                   </a:t>
            </a:r>
            <a:r>
              <a:rPr lang="en-US" dirty="0" smtClean="0"/>
              <a:t> R0</a:t>
            </a:r>
            <a:r>
              <a:rPr lang="en-US" dirty="0"/>
              <a:t>=*B</a:t>
            </a:r>
          </a:p>
          <a:p>
            <a:pPr marL="0" indent="0">
              <a:buNone/>
            </a:pPr>
            <a:r>
              <a:rPr lang="en-US" dirty="0" smtClean="0"/>
              <a:t>	*</a:t>
            </a:r>
            <a:r>
              <a:rPr lang="en-US" dirty="0"/>
              <a:t>B=1                    </a:t>
            </a:r>
            <a:r>
              <a:rPr lang="en-US" dirty="0" smtClean="0"/>
              <a:t>R1</a:t>
            </a:r>
            <a:r>
              <a:rPr lang="en-US" dirty="0"/>
              <a:t>=*A</a:t>
            </a:r>
          </a:p>
          <a:p>
            <a:pPr marL="0" indent="0">
              <a:buNone/>
            </a:pPr>
            <a:r>
              <a:rPr lang="en-US" dirty="0"/>
              <a:t> </a:t>
            </a:r>
            <a:endParaRPr lang="en-US" dirty="0" smtClean="0"/>
          </a:p>
          <a:p>
            <a:r>
              <a:rPr lang="en-US" dirty="0" smtClean="0"/>
              <a:t>Due to weak consistency, we can get R0=1 and R1=0, either because the stores in CU0 are reordered, or the loads in CU1 are reordered.  A fence op is required between the two stores and another between the two loads in a weakly consistent model to guarantee R1==1 when R0==1. </a:t>
            </a:r>
          </a:p>
          <a:p>
            <a:pPr marL="419100" indent="-419100">
              <a:lnSpc>
                <a:spcPct val="90000"/>
              </a:lnSpc>
            </a:pPr>
            <a:endParaRPr lang="en-US" dirty="0"/>
          </a:p>
        </p:txBody>
      </p:sp>
      <p:pic>
        <p:nvPicPr>
          <p:cNvPr id="429479" name="Picture 4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5493" y="1339413"/>
            <a:ext cx="3880514" cy="3645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5383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p:cNvSpPr>
          <p:nvPr>
            <p:ph type="title"/>
          </p:nvPr>
        </p:nvSpPr>
        <p:spPr/>
        <p:txBody>
          <a:bodyPr/>
          <a:lstStyle/>
          <a:p>
            <a:r>
              <a:rPr lang="en-US" sz="2000"/>
              <a:t>Acquire/Release Applied to Weak Consistency HW</a:t>
            </a:r>
          </a:p>
        </p:txBody>
      </p:sp>
      <p:sp>
        <p:nvSpPr>
          <p:cNvPr id="425987" name="Rectangle 3"/>
          <p:cNvSpPr>
            <a:spLocks noGrp="1"/>
          </p:cNvSpPr>
          <p:nvPr>
            <p:ph type="body" idx="1"/>
          </p:nvPr>
        </p:nvSpPr>
        <p:spPr>
          <a:xfrm>
            <a:off x="446314" y="1282020"/>
            <a:ext cx="8229600" cy="4535487"/>
          </a:xfrm>
        </p:spPr>
        <p:txBody>
          <a:bodyPr/>
          <a:lstStyle/>
          <a:p>
            <a:pPr>
              <a:lnSpc>
                <a:spcPct val="90000"/>
              </a:lnSpc>
            </a:pPr>
            <a:r>
              <a:rPr lang="en-US" sz="1900" dirty="0" smtClean="0"/>
              <a:t> When </a:t>
            </a:r>
            <a:r>
              <a:rPr lang="en-US" sz="1900" dirty="0"/>
              <a:t>a thread is working on shared data between threads it must “acquire” the shared data</a:t>
            </a:r>
          </a:p>
          <a:p>
            <a:pPr>
              <a:lnSpc>
                <a:spcPct val="90000"/>
              </a:lnSpc>
            </a:pPr>
            <a:r>
              <a:rPr lang="en-US" sz="1900" dirty="0" smtClean="0"/>
              <a:t> A </a:t>
            </a:r>
            <a:r>
              <a:rPr lang="en-US" sz="1900" dirty="0"/>
              <a:t>thread must “release” data when completed working on shared data</a:t>
            </a:r>
          </a:p>
          <a:p>
            <a:pPr>
              <a:lnSpc>
                <a:spcPct val="90000"/>
              </a:lnSpc>
            </a:pPr>
            <a:r>
              <a:rPr lang="en-US" sz="1900" dirty="0" smtClean="0"/>
              <a:t> “</a:t>
            </a:r>
            <a:r>
              <a:rPr lang="en-US" sz="1900" dirty="0"/>
              <a:t>Acquire” Operation requirements</a:t>
            </a:r>
          </a:p>
          <a:p>
            <a:pPr lvl="1">
              <a:lnSpc>
                <a:spcPct val="90000"/>
              </a:lnSpc>
            </a:pPr>
            <a:r>
              <a:rPr lang="en-US" sz="1900" dirty="0"/>
              <a:t>Guarantee all </a:t>
            </a:r>
            <a:r>
              <a:rPr lang="en-US" sz="1900" u="sng" dirty="0"/>
              <a:t>subsequent</a:t>
            </a:r>
            <a:r>
              <a:rPr lang="en-US" sz="1900" dirty="0"/>
              <a:t> data access operations</a:t>
            </a:r>
          </a:p>
          <a:p>
            <a:pPr lvl="2">
              <a:lnSpc>
                <a:spcPct val="90000"/>
              </a:lnSpc>
            </a:pPr>
            <a:r>
              <a:rPr lang="en-US" sz="1700" dirty="0"/>
              <a:t>occur after the acquire operation</a:t>
            </a:r>
          </a:p>
          <a:p>
            <a:pPr lvl="2">
              <a:lnSpc>
                <a:spcPct val="90000"/>
              </a:lnSpc>
            </a:pPr>
            <a:r>
              <a:rPr lang="en-US" sz="1700" dirty="0"/>
              <a:t>are to coherent / released data</a:t>
            </a:r>
          </a:p>
          <a:p>
            <a:pPr>
              <a:lnSpc>
                <a:spcPct val="90000"/>
              </a:lnSpc>
            </a:pPr>
            <a:r>
              <a:rPr lang="en-US" sz="1900" dirty="0" smtClean="0"/>
              <a:t> “</a:t>
            </a:r>
            <a:r>
              <a:rPr lang="en-US" sz="1900" dirty="0"/>
              <a:t>Release” Operation requirements</a:t>
            </a:r>
          </a:p>
          <a:p>
            <a:pPr lvl="1">
              <a:lnSpc>
                <a:spcPct val="90000"/>
              </a:lnSpc>
            </a:pPr>
            <a:r>
              <a:rPr lang="en-US" sz="1900" dirty="0"/>
              <a:t>Guarantee all </a:t>
            </a:r>
            <a:r>
              <a:rPr lang="en-US" sz="1900" u="sng" dirty="0"/>
              <a:t>previous</a:t>
            </a:r>
            <a:r>
              <a:rPr lang="en-US" sz="1900" dirty="0"/>
              <a:t> data access ops</a:t>
            </a:r>
          </a:p>
          <a:p>
            <a:pPr lvl="2">
              <a:lnSpc>
                <a:spcPct val="90000"/>
              </a:lnSpc>
            </a:pPr>
            <a:r>
              <a:rPr lang="en-US" sz="1700" dirty="0"/>
              <a:t>occur prior to the release operation</a:t>
            </a:r>
          </a:p>
          <a:p>
            <a:pPr lvl="2">
              <a:lnSpc>
                <a:spcPct val="90000"/>
              </a:lnSpc>
            </a:pPr>
            <a:r>
              <a:rPr lang="en-US" sz="1700" dirty="0"/>
              <a:t>are equally visible to all other threads (coherent)</a:t>
            </a:r>
          </a:p>
        </p:txBody>
      </p:sp>
    </p:spTree>
    <p:extLst>
      <p:ext uri="{BB962C8B-B14F-4D97-AF65-F5344CB8AC3E}">
        <p14:creationId xmlns:p14="http://schemas.microsoft.com/office/powerpoint/2010/main" val="3417149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p:cNvSpPr>
          <p:nvPr>
            <p:ph type="title"/>
          </p:nvPr>
        </p:nvSpPr>
        <p:spPr/>
        <p:txBody>
          <a:bodyPr/>
          <a:lstStyle/>
          <a:p>
            <a:r>
              <a:rPr lang="en-US" sz="1800" dirty="0"/>
              <a:t>Acquire/Release Implementation</a:t>
            </a:r>
          </a:p>
        </p:txBody>
      </p:sp>
      <p:sp>
        <p:nvSpPr>
          <p:cNvPr id="439299" name="Rectangle 3"/>
          <p:cNvSpPr>
            <a:spLocks noGrp="1"/>
          </p:cNvSpPr>
          <p:nvPr>
            <p:ph type="body" idx="1"/>
          </p:nvPr>
        </p:nvSpPr>
        <p:spPr>
          <a:xfrm>
            <a:off x="320675" y="1331913"/>
            <a:ext cx="8502650" cy="4754562"/>
          </a:xfrm>
        </p:spPr>
        <p:txBody>
          <a:bodyPr/>
          <a:lstStyle/>
          <a:p>
            <a:pPr marL="419100" indent="-419100">
              <a:lnSpc>
                <a:spcPct val="80000"/>
              </a:lnSpc>
            </a:pPr>
            <a:r>
              <a:rPr lang="en-US" sz="1800" dirty="0"/>
              <a:t>Uses “synchronization” variables </a:t>
            </a:r>
          </a:p>
          <a:p>
            <a:pPr marL="649288" lvl="1" indent="-419100">
              <a:lnSpc>
                <a:spcPct val="80000"/>
              </a:lnSpc>
            </a:pPr>
            <a:r>
              <a:rPr lang="en-US" sz="1800" dirty="0"/>
              <a:t>ex. Java-&gt;”volatile”,  C++0x-&gt;“atomic”</a:t>
            </a:r>
          </a:p>
          <a:p>
            <a:pPr marL="419100" indent="-419100">
              <a:lnSpc>
                <a:spcPct val="80000"/>
              </a:lnSpc>
            </a:pPr>
            <a:r>
              <a:rPr lang="en-US" sz="1800" dirty="0"/>
              <a:t>Accesses to sync variables are always sequentially consistent and </a:t>
            </a:r>
            <a:r>
              <a:rPr lang="en-US" sz="1800" dirty="0" smtClean="0"/>
              <a:t>coherent</a:t>
            </a:r>
          </a:p>
          <a:p>
            <a:pPr marL="419100" indent="-419100">
              <a:lnSpc>
                <a:spcPct val="80000"/>
              </a:lnSpc>
            </a:pPr>
            <a:endParaRPr lang="en-US" sz="1800" dirty="0"/>
          </a:p>
          <a:p>
            <a:pPr marL="419100" indent="-419100">
              <a:lnSpc>
                <a:spcPct val="80000"/>
              </a:lnSpc>
            </a:pPr>
            <a:r>
              <a:rPr lang="en-US" sz="1800" dirty="0"/>
              <a:t>Release is “</a:t>
            </a:r>
            <a:r>
              <a:rPr lang="en-US" sz="1800" dirty="0" err="1"/>
              <a:t>store_release</a:t>
            </a:r>
            <a:r>
              <a:rPr lang="en-US" sz="1800" dirty="0"/>
              <a:t>” of a sync variable</a:t>
            </a:r>
          </a:p>
          <a:p>
            <a:pPr marL="649288" lvl="1" indent="-419100">
              <a:lnSpc>
                <a:spcPct val="80000"/>
              </a:lnSpc>
              <a:buFont typeface="Arial" charset="0"/>
              <a:buAutoNum type="arabicPeriod"/>
            </a:pPr>
            <a:r>
              <a:rPr lang="en-US" sz="1800" dirty="0"/>
              <a:t>fence – make sure all prior memory ops have completed and are visible to other threads (inflight memory ops == 0)</a:t>
            </a:r>
          </a:p>
          <a:p>
            <a:pPr marL="649288" lvl="1" indent="-419100">
              <a:lnSpc>
                <a:spcPct val="80000"/>
              </a:lnSpc>
              <a:buFont typeface="Arial" charset="0"/>
              <a:buAutoNum type="arabicPeriod"/>
            </a:pPr>
            <a:r>
              <a:rPr lang="en-US" sz="1800" dirty="0"/>
              <a:t>store -   store the sync variable w/ guaranteed visibility to other threads (coherent</a:t>
            </a:r>
            <a:r>
              <a:rPr lang="en-US" sz="1800" dirty="0" smtClean="0"/>
              <a:t>)</a:t>
            </a:r>
          </a:p>
          <a:p>
            <a:pPr marL="649288" lvl="1" indent="-419100">
              <a:lnSpc>
                <a:spcPct val="80000"/>
              </a:lnSpc>
              <a:buFont typeface="Arial" charset="0"/>
              <a:buAutoNum type="arabicPeriod"/>
            </a:pPr>
            <a:endParaRPr lang="en-US" sz="1800" dirty="0"/>
          </a:p>
          <a:p>
            <a:pPr marL="419100" indent="-419100">
              <a:lnSpc>
                <a:spcPct val="80000"/>
              </a:lnSpc>
            </a:pPr>
            <a:r>
              <a:rPr lang="en-US" sz="1800" dirty="0"/>
              <a:t>Acquire is “</a:t>
            </a:r>
            <a:r>
              <a:rPr lang="en-US" sz="1800" dirty="0" err="1"/>
              <a:t>load_aquire</a:t>
            </a:r>
            <a:r>
              <a:rPr lang="en-US" sz="1800" dirty="0"/>
              <a:t>” of a sync variable</a:t>
            </a:r>
          </a:p>
          <a:p>
            <a:pPr marL="649288" lvl="1" indent="-419100">
              <a:lnSpc>
                <a:spcPct val="80000"/>
              </a:lnSpc>
              <a:buFont typeface="Wingdings" pitchFamily="2" charset="2"/>
              <a:buAutoNum type="arabicPeriod"/>
            </a:pPr>
            <a:r>
              <a:rPr lang="en-US" sz="1800" dirty="0"/>
              <a:t>load  - load sync variable from global coherent memory</a:t>
            </a:r>
          </a:p>
          <a:p>
            <a:pPr marL="649288" lvl="1" indent="-419100">
              <a:lnSpc>
                <a:spcPct val="80000"/>
              </a:lnSpc>
              <a:buFont typeface="Wingdings" pitchFamily="2" charset="2"/>
              <a:buAutoNum type="arabicPeriod"/>
            </a:pPr>
            <a:r>
              <a:rPr lang="en-US" sz="1800" dirty="0"/>
              <a:t>fence</a:t>
            </a:r>
          </a:p>
          <a:p>
            <a:pPr marL="419100" indent="-419100">
              <a:lnSpc>
                <a:spcPct val="80000"/>
              </a:lnSpc>
            </a:pPr>
            <a:r>
              <a:rPr lang="en-US" sz="1800" dirty="0"/>
              <a:t>In actual usage “</a:t>
            </a:r>
            <a:r>
              <a:rPr lang="en-US" sz="1800" dirty="0" err="1"/>
              <a:t>cas_release</a:t>
            </a:r>
            <a:r>
              <a:rPr lang="en-US" sz="1800" dirty="0"/>
              <a:t>” and “</a:t>
            </a:r>
            <a:r>
              <a:rPr lang="en-US" sz="1800" dirty="0" err="1"/>
              <a:t>cas_aquire</a:t>
            </a:r>
            <a:r>
              <a:rPr lang="en-US" sz="1800" dirty="0"/>
              <a:t>” may be more prevalent (spin-lock)</a:t>
            </a:r>
          </a:p>
          <a:p>
            <a:pPr marL="419100" indent="-419100">
              <a:lnSpc>
                <a:spcPct val="80000"/>
              </a:lnSpc>
            </a:pPr>
            <a:endParaRPr lang="en-US" sz="1800" dirty="0"/>
          </a:p>
        </p:txBody>
      </p:sp>
    </p:spTree>
    <p:extLst>
      <p:ext uri="{BB962C8B-B14F-4D97-AF65-F5344CB8AC3E}">
        <p14:creationId xmlns:p14="http://schemas.microsoft.com/office/powerpoint/2010/main" val="2496836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293" eaLnBrk="1" fontAlgn="auto" hangingPunct="1">
              <a:spcAft>
                <a:spcPts val="0"/>
              </a:spcAft>
              <a:defRPr/>
            </a:pPr>
            <a:r>
              <a:rPr sz="1800" dirty="0" smtClean="0"/>
              <a:t>CC </a:t>
            </a:r>
            <a:r>
              <a:rPr sz="1800" dirty="0" err="1" smtClean="0"/>
              <a:t>MemoRY</a:t>
            </a:r>
            <a:r>
              <a:rPr sz="1800" dirty="0" smtClean="0"/>
              <a:t> – KAVERI + </a:t>
            </a:r>
            <a:r>
              <a:rPr sz="1800" dirty="0" err="1" smtClean="0"/>
              <a:t>CarriZO</a:t>
            </a:r>
            <a:r>
              <a:rPr sz="1800" dirty="0" smtClean="0"/>
              <a:t> w/ </a:t>
            </a:r>
            <a:r>
              <a:rPr sz="1800" cap="none" dirty="0" smtClean="0"/>
              <a:t>g</a:t>
            </a:r>
            <a:r>
              <a:rPr sz="1800" dirty="0" smtClean="0"/>
              <a:t>L2 Cache COHERENCE</a:t>
            </a:r>
            <a:endParaRPr sz="1800" cap="none" dirty="0"/>
          </a:p>
        </p:txBody>
      </p:sp>
      <p:sp>
        <p:nvSpPr>
          <p:cNvPr id="27651" name="TextBox 3"/>
          <p:cNvSpPr txBox="1">
            <a:spLocks noChangeArrowheads="1"/>
          </p:cNvSpPr>
          <p:nvPr/>
        </p:nvSpPr>
        <p:spPr bwMode="auto">
          <a:xfrm>
            <a:off x="447675" y="1224423"/>
            <a:ext cx="7896225"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200150" indent="-28575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Arial" charset="0"/>
              <a:buChar char="•"/>
              <a:defRPr/>
            </a:pPr>
            <a:r>
              <a:rPr lang="en-US" dirty="0" smtClean="0">
                <a:solidFill>
                  <a:schemeClr val="bg1"/>
                </a:solidFill>
              </a:rPr>
              <a:t>GPU L1 used as read cache + write-combining</a:t>
            </a:r>
          </a:p>
          <a:p>
            <a:pPr eaLnBrk="1" hangingPunct="1">
              <a:buFont typeface="Arial" charset="0"/>
              <a:buChar char="•"/>
              <a:defRPr/>
            </a:pPr>
            <a:endParaRPr lang="en-US" dirty="0" smtClean="0">
              <a:solidFill>
                <a:schemeClr val="bg1"/>
              </a:solidFill>
            </a:endParaRPr>
          </a:p>
          <a:p>
            <a:pPr eaLnBrk="1" hangingPunct="1">
              <a:buFont typeface="Arial" charset="0"/>
              <a:buChar char="•"/>
              <a:defRPr/>
            </a:pPr>
            <a:r>
              <a:rPr lang="en-US" dirty="0" smtClean="0">
                <a:solidFill>
                  <a:schemeClr val="bg1"/>
                </a:solidFill>
              </a:rPr>
              <a:t>For Carrizo …</a:t>
            </a:r>
          </a:p>
          <a:p>
            <a:pPr lvl="1" eaLnBrk="1" hangingPunct="1">
              <a:buFont typeface="Arial" charset="0"/>
              <a:buChar char="•"/>
              <a:defRPr/>
            </a:pPr>
            <a:r>
              <a:rPr lang="en-US" sz="1600" dirty="0" smtClean="0">
                <a:solidFill>
                  <a:schemeClr val="bg1"/>
                </a:solidFill>
              </a:rPr>
              <a:t>For CC memory, gL2 participates in cache coherence protocol w/ the CPU on the Onion3 bus (cHT – coherent hypertransport protocol)</a:t>
            </a:r>
          </a:p>
          <a:p>
            <a:pPr lvl="2" eaLnBrk="1" hangingPunct="1">
              <a:buFont typeface="Arial" charset="0"/>
              <a:buChar char="•"/>
              <a:defRPr/>
            </a:pPr>
            <a:r>
              <a:rPr lang="en-US" sz="1600" dirty="0" smtClean="0">
                <a:solidFill>
                  <a:schemeClr val="bg1"/>
                </a:solidFill>
              </a:rPr>
              <a:t>Meaning gL2 accepts probe requests when CPU misses its L2</a:t>
            </a:r>
          </a:p>
          <a:p>
            <a:pPr marL="914400" lvl="2" indent="0" eaLnBrk="1" hangingPunct="1">
              <a:defRPr/>
            </a:pPr>
            <a:endParaRPr lang="en-US" sz="1600" dirty="0" smtClean="0">
              <a:solidFill>
                <a:schemeClr val="bg1"/>
              </a:solidFill>
            </a:endParaRPr>
          </a:p>
          <a:p>
            <a:pPr lvl="1" eaLnBrk="1" hangingPunct="1">
              <a:buFont typeface="Arial" charset="0"/>
              <a:buChar char="•"/>
              <a:defRPr/>
            </a:pPr>
            <a:r>
              <a:rPr lang="en-US" sz="1600" dirty="0" smtClean="0">
                <a:solidFill>
                  <a:schemeClr val="bg1"/>
                </a:solidFill>
              </a:rPr>
              <a:t>gL2 is not a full MOESI participant w/ the CPU caches and does “SI” protocol only</a:t>
            </a:r>
          </a:p>
          <a:p>
            <a:pPr lvl="2" eaLnBrk="1" hangingPunct="1">
              <a:buFont typeface="Arial" charset="0"/>
              <a:buChar char="•"/>
              <a:defRPr/>
            </a:pPr>
            <a:r>
              <a:rPr lang="en-US" sz="1600" dirty="0" smtClean="0">
                <a:solidFill>
                  <a:schemeClr val="bg1"/>
                </a:solidFill>
              </a:rPr>
              <a:t>“S” – Cache block in a shared state</a:t>
            </a:r>
          </a:p>
          <a:p>
            <a:pPr lvl="2" eaLnBrk="1" hangingPunct="1">
              <a:buFont typeface="Arial" charset="0"/>
              <a:buChar char="•"/>
              <a:defRPr/>
            </a:pPr>
            <a:r>
              <a:rPr lang="en-US" sz="1600" dirty="0" smtClean="0">
                <a:solidFill>
                  <a:schemeClr val="bg1"/>
                </a:solidFill>
              </a:rPr>
              <a:t>“I” – Cache block invalid</a:t>
            </a:r>
          </a:p>
          <a:p>
            <a:pPr marL="914400" lvl="2" indent="0" eaLnBrk="1" hangingPunct="1">
              <a:defRPr/>
            </a:pPr>
            <a:endParaRPr lang="en-US" sz="1600" dirty="0" smtClean="0">
              <a:solidFill>
                <a:schemeClr val="bg1"/>
              </a:solidFill>
            </a:endParaRPr>
          </a:p>
          <a:p>
            <a:pPr lvl="1" eaLnBrk="1" hangingPunct="1">
              <a:buFont typeface="Arial" charset="0"/>
              <a:buChar char="•"/>
              <a:defRPr/>
            </a:pPr>
            <a:r>
              <a:rPr lang="en-US" sz="1600" dirty="0" smtClean="0">
                <a:solidFill>
                  <a:schemeClr val="bg1"/>
                </a:solidFill>
              </a:rPr>
              <a:t>Only read requests to the TCC can install a cache block in the “S” state in the gL2 and </a:t>
            </a:r>
            <a:r>
              <a:rPr lang="en-US" sz="1600" dirty="0">
                <a:solidFill>
                  <a:srgbClr val="FF0000"/>
                </a:solidFill>
              </a:rPr>
              <a:t>a</a:t>
            </a:r>
            <a:r>
              <a:rPr lang="en-US" sz="1600" dirty="0" smtClean="0">
                <a:solidFill>
                  <a:srgbClr val="FF0000"/>
                </a:solidFill>
              </a:rPr>
              <a:t>ll writes and atomics to “CC” space will bypass the cache entirely</a:t>
            </a:r>
          </a:p>
          <a:p>
            <a:pPr marL="457200" lvl="1" indent="0" eaLnBrk="1" hangingPunct="1">
              <a:defRPr/>
            </a:pPr>
            <a:endParaRPr lang="en-US" sz="1600" dirty="0" smtClean="0">
              <a:solidFill>
                <a:schemeClr val="bg1"/>
              </a:solidFill>
            </a:endParaRPr>
          </a:p>
          <a:p>
            <a:pPr lvl="1" eaLnBrk="1" hangingPunct="1">
              <a:buFont typeface="Arial" charset="0"/>
              <a:buChar char="•"/>
              <a:defRPr/>
            </a:pPr>
            <a:r>
              <a:rPr lang="en-US" sz="1600" dirty="0" smtClean="0">
                <a:solidFill>
                  <a:schemeClr val="bg1"/>
                </a:solidFill>
              </a:rPr>
              <a:t>GRUB needs to know the difference between CC memory requests and all other memory requests.   This is “shared” bit on the TCC&lt;&gt;GMC request interface</a:t>
            </a:r>
          </a:p>
        </p:txBody>
      </p:sp>
    </p:spTree>
    <p:extLst>
      <p:ext uri="{BB962C8B-B14F-4D97-AF65-F5344CB8AC3E}">
        <p14:creationId xmlns:p14="http://schemas.microsoft.com/office/powerpoint/2010/main" val="3257622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75" y="515938"/>
            <a:ext cx="8502650" cy="639762"/>
          </a:xfrm>
        </p:spPr>
        <p:txBody>
          <a:bodyPr/>
          <a:lstStyle/>
          <a:p>
            <a:pPr eaLnBrk="1" hangingPunct="1">
              <a:defRPr/>
            </a:pPr>
            <a:r>
              <a:rPr sz="1800" dirty="0" smtClean="0"/>
              <a:t>GFXIP8 – APU Interconnect CHANGES</a:t>
            </a:r>
            <a:endParaRPr sz="1800" dirty="0"/>
          </a:p>
        </p:txBody>
      </p:sp>
      <p:sp>
        <p:nvSpPr>
          <p:cNvPr id="10" name="Rounded Rectangle 9"/>
          <p:cNvSpPr/>
          <p:nvPr/>
        </p:nvSpPr>
        <p:spPr>
          <a:xfrm>
            <a:off x="3312884" y="1862400"/>
            <a:ext cx="771308"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TCP(s)</a:t>
            </a:r>
            <a:endParaRPr lang="en-US" sz="1200" dirty="0">
              <a:effectLst>
                <a:outerShdw blurRad="38100" dist="38100" dir="2700000" algn="tl">
                  <a:srgbClr val="000000">
                    <a:alpha val="43137"/>
                  </a:srgbClr>
                </a:outerShdw>
              </a:effectLst>
            </a:endParaRPr>
          </a:p>
        </p:txBody>
      </p:sp>
      <p:sp>
        <p:nvSpPr>
          <p:cNvPr id="21" name="Rounded Rectangle 20"/>
          <p:cNvSpPr/>
          <p:nvPr/>
        </p:nvSpPr>
        <p:spPr>
          <a:xfrm>
            <a:off x="2551442" y="1862400"/>
            <a:ext cx="715155"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SQC(s)</a:t>
            </a:r>
            <a:endParaRPr lang="en-US" sz="1200" dirty="0">
              <a:effectLst>
                <a:outerShdw blurRad="38100" dist="38100" dir="2700000" algn="tl">
                  <a:srgbClr val="000000">
                    <a:alpha val="43137"/>
                  </a:srgbClr>
                </a:outerShdw>
              </a:effectLst>
            </a:endParaRPr>
          </a:p>
        </p:txBody>
      </p:sp>
      <p:sp>
        <p:nvSpPr>
          <p:cNvPr id="22" name="Rounded Rectangle 21"/>
          <p:cNvSpPr/>
          <p:nvPr/>
        </p:nvSpPr>
        <p:spPr>
          <a:xfrm>
            <a:off x="1177562" y="1862400"/>
            <a:ext cx="594710"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IA(s) </a:t>
            </a:r>
            <a:endParaRPr lang="en-US" sz="1200" dirty="0">
              <a:effectLst>
                <a:outerShdw blurRad="38100" dist="38100" dir="2700000" algn="tl">
                  <a:srgbClr val="000000">
                    <a:alpha val="43137"/>
                  </a:srgbClr>
                </a:outerShdw>
              </a:effectLst>
            </a:endParaRPr>
          </a:p>
        </p:txBody>
      </p:sp>
      <p:sp>
        <p:nvSpPr>
          <p:cNvPr id="37" name="Rounded Rectangle 36"/>
          <p:cNvSpPr/>
          <p:nvPr/>
        </p:nvSpPr>
        <p:spPr>
          <a:xfrm>
            <a:off x="1474917" y="2879811"/>
            <a:ext cx="1915983" cy="311985"/>
          </a:xfrm>
          <a:prstGeom prst="roundRect">
            <a:avLst/>
          </a:prstGeom>
          <a:solidFill>
            <a:schemeClr val="bg2">
              <a:lumMod val="5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gL2 (TCC)</a:t>
            </a:r>
          </a:p>
        </p:txBody>
      </p:sp>
      <p:sp>
        <p:nvSpPr>
          <p:cNvPr id="42" name="Rounded Rectangle 41"/>
          <p:cNvSpPr/>
          <p:nvPr/>
        </p:nvSpPr>
        <p:spPr>
          <a:xfrm>
            <a:off x="3479295" y="2870789"/>
            <a:ext cx="604896" cy="311985"/>
          </a:xfrm>
          <a:prstGeom prst="roundRect">
            <a:avLst/>
          </a:prstGeom>
          <a:solidFill>
            <a:schemeClr val="bg2">
              <a:lumMod val="5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TCS</a:t>
            </a:r>
          </a:p>
        </p:txBody>
      </p:sp>
      <p:sp>
        <p:nvSpPr>
          <p:cNvPr id="43" name="Rounded Rectangle 42"/>
          <p:cNvSpPr/>
          <p:nvPr/>
        </p:nvSpPr>
        <p:spPr>
          <a:xfrm>
            <a:off x="3479296" y="3425864"/>
            <a:ext cx="604896" cy="302497"/>
          </a:xfrm>
          <a:prstGeom prst="roundRect">
            <a:avLst/>
          </a:prstGeom>
          <a:solidFill>
            <a:schemeClr val="accent1">
              <a:lumMod val="5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CHUB</a:t>
            </a:r>
          </a:p>
        </p:txBody>
      </p:sp>
      <p:sp>
        <p:nvSpPr>
          <p:cNvPr id="55" name="Rounded Rectangle 54"/>
          <p:cNvSpPr/>
          <p:nvPr/>
        </p:nvSpPr>
        <p:spPr>
          <a:xfrm>
            <a:off x="537256" y="3434886"/>
            <a:ext cx="2853644" cy="302498"/>
          </a:xfrm>
          <a:prstGeom prst="roundRect">
            <a:avLst/>
          </a:prstGeom>
          <a:solidFill>
            <a:schemeClr val="accent1">
              <a:lumMod val="5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GMC</a:t>
            </a:r>
          </a:p>
        </p:txBody>
      </p:sp>
      <p:cxnSp>
        <p:nvCxnSpPr>
          <p:cNvPr id="71" name="Straight Arrow Connector 70"/>
          <p:cNvCxnSpPr/>
          <p:nvPr/>
        </p:nvCxnSpPr>
        <p:spPr>
          <a:xfrm flipV="1">
            <a:off x="3781425" y="2613025"/>
            <a:ext cx="0" cy="257175"/>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cxnSp>
        <p:nvCxnSpPr>
          <p:cNvPr id="74" name="Straight Arrow Connector 73"/>
          <p:cNvCxnSpPr/>
          <p:nvPr/>
        </p:nvCxnSpPr>
        <p:spPr>
          <a:xfrm flipV="1">
            <a:off x="682625" y="2100263"/>
            <a:ext cx="0" cy="779462"/>
          </a:xfrm>
          <a:prstGeom prst="straightConnector1">
            <a:avLst/>
          </a:prstGeom>
          <a:ln>
            <a:solidFill>
              <a:schemeClr val="bg1"/>
            </a:solidFill>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76" name="Straight Arrow Connector 75"/>
          <p:cNvCxnSpPr/>
          <p:nvPr/>
        </p:nvCxnSpPr>
        <p:spPr>
          <a:xfrm flipV="1">
            <a:off x="2433638" y="3192463"/>
            <a:ext cx="0" cy="242887"/>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cxnSp>
        <p:nvCxnSpPr>
          <p:cNvPr id="78" name="Straight Arrow Connector 77"/>
          <p:cNvCxnSpPr/>
          <p:nvPr/>
        </p:nvCxnSpPr>
        <p:spPr>
          <a:xfrm flipH="1" flipV="1">
            <a:off x="3781425" y="3182938"/>
            <a:ext cx="0" cy="242887"/>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sp>
        <p:nvSpPr>
          <p:cNvPr id="80" name="Rounded Rectangle 79"/>
          <p:cNvSpPr/>
          <p:nvPr/>
        </p:nvSpPr>
        <p:spPr>
          <a:xfrm>
            <a:off x="537256" y="3972206"/>
            <a:ext cx="3546936" cy="300479"/>
          </a:xfrm>
          <a:prstGeom prst="roundRect">
            <a:avLst/>
          </a:prstGeom>
          <a:solidFill>
            <a:srgbClr val="7030A0"/>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UNB</a:t>
            </a:r>
          </a:p>
        </p:txBody>
      </p:sp>
      <p:cxnSp>
        <p:nvCxnSpPr>
          <p:cNvPr id="81" name="Straight Arrow Connector 80"/>
          <p:cNvCxnSpPr/>
          <p:nvPr/>
        </p:nvCxnSpPr>
        <p:spPr>
          <a:xfrm flipV="1">
            <a:off x="3781425" y="3727450"/>
            <a:ext cx="0" cy="258763"/>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V="1">
            <a:off x="2224088" y="3719513"/>
            <a:ext cx="0" cy="252412"/>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cxnSp>
        <p:nvCxnSpPr>
          <p:cNvPr id="83" name="Straight Arrow Connector 82"/>
          <p:cNvCxnSpPr/>
          <p:nvPr/>
        </p:nvCxnSpPr>
        <p:spPr>
          <a:xfrm flipV="1">
            <a:off x="1095375" y="3729038"/>
            <a:ext cx="0" cy="263525"/>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sp>
        <p:nvSpPr>
          <p:cNvPr id="7202" name="TextBox 84"/>
          <p:cNvSpPr txBox="1">
            <a:spLocks noChangeArrowheads="1"/>
          </p:cNvSpPr>
          <p:nvPr/>
        </p:nvSpPr>
        <p:spPr bwMode="auto">
          <a:xfrm>
            <a:off x="71438" y="3729038"/>
            <a:ext cx="110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Onion (ncHT)</a:t>
            </a:r>
          </a:p>
        </p:txBody>
      </p:sp>
      <p:sp>
        <p:nvSpPr>
          <p:cNvPr id="7203" name="TextBox 85"/>
          <p:cNvSpPr txBox="1">
            <a:spLocks noChangeArrowheads="1"/>
          </p:cNvSpPr>
          <p:nvPr/>
        </p:nvSpPr>
        <p:spPr bwMode="auto">
          <a:xfrm>
            <a:off x="1620838" y="3729038"/>
            <a:ext cx="5857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Garlic</a:t>
            </a:r>
          </a:p>
        </p:txBody>
      </p:sp>
      <p:sp>
        <p:nvSpPr>
          <p:cNvPr id="7204" name="TextBox 86"/>
          <p:cNvSpPr txBox="1">
            <a:spLocks noChangeArrowheads="1"/>
          </p:cNvSpPr>
          <p:nvPr/>
        </p:nvSpPr>
        <p:spPr bwMode="auto">
          <a:xfrm>
            <a:off x="2779713" y="3706813"/>
            <a:ext cx="1919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Onion+(ncHT w/ atomics)</a:t>
            </a:r>
          </a:p>
        </p:txBody>
      </p:sp>
      <p:sp>
        <p:nvSpPr>
          <p:cNvPr id="88" name="Rounded Rectangle 87"/>
          <p:cNvSpPr/>
          <p:nvPr/>
        </p:nvSpPr>
        <p:spPr>
          <a:xfrm>
            <a:off x="1262287" y="4515773"/>
            <a:ext cx="476647" cy="243087"/>
          </a:xfrm>
          <a:prstGeom prst="roundRect">
            <a:avLst/>
          </a:prstGeom>
          <a:solidFill>
            <a:schemeClr val="bg1">
              <a:lumMod val="85000"/>
              <a:lumOff val="15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CPU</a:t>
            </a:r>
          </a:p>
        </p:txBody>
      </p:sp>
      <p:sp>
        <p:nvSpPr>
          <p:cNvPr id="89" name="Rounded Rectangle 88"/>
          <p:cNvSpPr/>
          <p:nvPr/>
        </p:nvSpPr>
        <p:spPr>
          <a:xfrm>
            <a:off x="1262287" y="4272685"/>
            <a:ext cx="476647" cy="243088"/>
          </a:xfrm>
          <a:prstGeom prst="roundRect">
            <a:avLst/>
          </a:prstGeom>
          <a:solidFill>
            <a:schemeClr val="bg1">
              <a:lumMod val="85000"/>
              <a:lumOff val="15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L2</a:t>
            </a:r>
          </a:p>
        </p:txBody>
      </p:sp>
      <p:sp>
        <p:nvSpPr>
          <p:cNvPr id="94" name="Rounded Rectangle 93"/>
          <p:cNvSpPr/>
          <p:nvPr/>
        </p:nvSpPr>
        <p:spPr>
          <a:xfrm>
            <a:off x="542502" y="1862400"/>
            <a:ext cx="578363"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CP</a:t>
            </a:r>
            <a:endParaRPr lang="en-US" sz="1200" dirty="0">
              <a:effectLst>
                <a:outerShdw blurRad="38100" dist="38100" dir="2700000" algn="tl">
                  <a:srgbClr val="000000">
                    <a:alpha val="43137"/>
                  </a:srgbClr>
                </a:outerShdw>
              </a:effectLst>
            </a:endParaRPr>
          </a:p>
        </p:txBody>
      </p:sp>
      <p:cxnSp>
        <p:nvCxnSpPr>
          <p:cNvPr id="102" name="Straight Arrow Connector 101"/>
          <p:cNvCxnSpPr/>
          <p:nvPr/>
        </p:nvCxnSpPr>
        <p:spPr>
          <a:xfrm flipV="1">
            <a:off x="1262063" y="2100263"/>
            <a:ext cx="0" cy="769937"/>
          </a:xfrm>
          <a:prstGeom prst="straightConnector1">
            <a:avLst/>
          </a:prstGeom>
          <a:ln>
            <a:solidFill>
              <a:schemeClr val="bg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15" name="Rounded Rectangle 114"/>
          <p:cNvSpPr/>
          <p:nvPr/>
        </p:nvSpPr>
        <p:spPr>
          <a:xfrm>
            <a:off x="1474916" y="2334298"/>
            <a:ext cx="2609275" cy="288224"/>
          </a:xfrm>
          <a:prstGeom prst="roundRect">
            <a:avLst/>
          </a:prstGeom>
          <a:solidFill>
            <a:schemeClr val="bg2">
              <a:lumMod val="5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Xbar (via TCI/TCP)</a:t>
            </a:r>
          </a:p>
        </p:txBody>
      </p:sp>
      <p:cxnSp>
        <p:nvCxnSpPr>
          <p:cNvPr id="116" name="Straight Arrow Connector 115"/>
          <p:cNvCxnSpPr/>
          <p:nvPr/>
        </p:nvCxnSpPr>
        <p:spPr>
          <a:xfrm flipV="1">
            <a:off x="3698875" y="2109788"/>
            <a:ext cx="0" cy="238125"/>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cxnSp>
        <p:nvCxnSpPr>
          <p:cNvPr id="119" name="Straight Arrow Connector 118"/>
          <p:cNvCxnSpPr/>
          <p:nvPr/>
        </p:nvCxnSpPr>
        <p:spPr>
          <a:xfrm flipV="1">
            <a:off x="2908300" y="2109788"/>
            <a:ext cx="0" cy="238125"/>
          </a:xfrm>
          <a:prstGeom prst="straightConnector1">
            <a:avLst/>
          </a:prstGeom>
          <a:ln>
            <a:solidFill>
              <a:schemeClr val="bg1"/>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23" name="Straight Arrow Connector 122"/>
          <p:cNvCxnSpPr/>
          <p:nvPr/>
        </p:nvCxnSpPr>
        <p:spPr>
          <a:xfrm flipV="1">
            <a:off x="1625600" y="2100263"/>
            <a:ext cx="0" cy="247650"/>
          </a:xfrm>
          <a:prstGeom prst="straightConnector1">
            <a:avLst/>
          </a:prstGeom>
          <a:ln>
            <a:solidFill>
              <a:schemeClr val="bg1"/>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25" name="Elbow Connector 124"/>
          <p:cNvCxnSpPr/>
          <p:nvPr/>
        </p:nvCxnSpPr>
        <p:spPr>
          <a:xfrm rot="10800000">
            <a:off x="979488" y="2122488"/>
            <a:ext cx="495300" cy="355600"/>
          </a:xfrm>
          <a:prstGeom prst="bentConnector3">
            <a:avLst>
              <a:gd name="adj1" fmla="val 100006"/>
            </a:avLst>
          </a:prstGeom>
          <a:ln w="28575">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433638" y="2622550"/>
            <a:ext cx="0" cy="257175"/>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sp>
        <p:nvSpPr>
          <p:cNvPr id="132" name="Rounded Rectangle 131"/>
          <p:cNvSpPr/>
          <p:nvPr/>
        </p:nvSpPr>
        <p:spPr>
          <a:xfrm>
            <a:off x="2523298" y="4515773"/>
            <a:ext cx="476647" cy="243088"/>
          </a:xfrm>
          <a:prstGeom prst="roundRect">
            <a:avLst/>
          </a:prstGeom>
          <a:solidFill>
            <a:schemeClr val="bg1">
              <a:lumMod val="85000"/>
              <a:lumOff val="15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CPU</a:t>
            </a:r>
          </a:p>
        </p:txBody>
      </p:sp>
      <p:sp>
        <p:nvSpPr>
          <p:cNvPr id="133" name="Rounded Rectangle 132"/>
          <p:cNvSpPr/>
          <p:nvPr/>
        </p:nvSpPr>
        <p:spPr>
          <a:xfrm>
            <a:off x="2523299" y="4272684"/>
            <a:ext cx="476645" cy="243088"/>
          </a:xfrm>
          <a:prstGeom prst="roundRect">
            <a:avLst/>
          </a:prstGeom>
          <a:solidFill>
            <a:schemeClr val="bg1">
              <a:lumMod val="85000"/>
              <a:lumOff val="15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L2</a:t>
            </a:r>
          </a:p>
        </p:txBody>
      </p:sp>
      <p:sp>
        <p:nvSpPr>
          <p:cNvPr id="144" name="Rounded Rectangle 143"/>
          <p:cNvSpPr/>
          <p:nvPr/>
        </p:nvSpPr>
        <p:spPr>
          <a:xfrm>
            <a:off x="4806888" y="2879811"/>
            <a:ext cx="3544349" cy="311985"/>
          </a:xfrm>
          <a:prstGeom prst="roundRect">
            <a:avLst/>
          </a:prstGeom>
          <a:solidFill>
            <a:schemeClr val="bg2">
              <a:lumMod val="5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gL2 (TCC)</a:t>
            </a:r>
          </a:p>
        </p:txBody>
      </p:sp>
      <p:sp>
        <p:nvSpPr>
          <p:cNvPr id="147" name="Rounded Rectangle 146"/>
          <p:cNvSpPr/>
          <p:nvPr/>
        </p:nvSpPr>
        <p:spPr>
          <a:xfrm>
            <a:off x="4806889" y="3434885"/>
            <a:ext cx="3541690" cy="302498"/>
          </a:xfrm>
          <a:prstGeom prst="roundRect">
            <a:avLst/>
          </a:prstGeom>
          <a:solidFill>
            <a:schemeClr val="accent1">
              <a:lumMod val="5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GMC</a:t>
            </a:r>
          </a:p>
        </p:txBody>
      </p:sp>
      <p:cxnSp>
        <p:nvCxnSpPr>
          <p:cNvPr id="150" name="Straight Arrow Connector 149"/>
          <p:cNvCxnSpPr/>
          <p:nvPr/>
        </p:nvCxnSpPr>
        <p:spPr>
          <a:xfrm flipV="1">
            <a:off x="6580188" y="3192463"/>
            <a:ext cx="1587" cy="242887"/>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sp>
        <p:nvSpPr>
          <p:cNvPr id="152" name="Rounded Rectangle 151"/>
          <p:cNvSpPr/>
          <p:nvPr/>
        </p:nvSpPr>
        <p:spPr>
          <a:xfrm>
            <a:off x="4806571" y="4243989"/>
            <a:ext cx="3547005" cy="300478"/>
          </a:xfrm>
          <a:prstGeom prst="roundRect">
            <a:avLst/>
          </a:prstGeom>
          <a:solidFill>
            <a:srgbClr val="7030A0"/>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UNB</a:t>
            </a:r>
          </a:p>
        </p:txBody>
      </p:sp>
      <p:cxnSp>
        <p:nvCxnSpPr>
          <p:cNvPr id="155" name="Straight Arrow Connector 154"/>
          <p:cNvCxnSpPr/>
          <p:nvPr/>
        </p:nvCxnSpPr>
        <p:spPr>
          <a:xfrm flipH="1" flipV="1">
            <a:off x="6588125" y="4008438"/>
            <a:ext cx="3175" cy="234950"/>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sp>
        <p:nvSpPr>
          <p:cNvPr id="156" name="TextBox 155"/>
          <p:cNvSpPr txBox="1">
            <a:spLocks noChangeArrowheads="1"/>
          </p:cNvSpPr>
          <p:nvPr/>
        </p:nvSpPr>
        <p:spPr bwMode="auto">
          <a:xfrm>
            <a:off x="6640513" y="3995738"/>
            <a:ext cx="1873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Onion3 (cHT w/ atomics)</a:t>
            </a:r>
          </a:p>
        </p:txBody>
      </p:sp>
      <p:sp>
        <p:nvSpPr>
          <p:cNvPr id="159" name="Rounded Rectangle 158"/>
          <p:cNvSpPr/>
          <p:nvPr/>
        </p:nvSpPr>
        <p:spPr>
          <a:xfrm>
            <a:off x="5871843" y="4787556"/>
            <a:ext cx="476647" cy="243087"/>
          </a:xfrm>
          <a:prstGeom prst="roundRect">
            <a:avLst/>
          </a:prstGeom>
          <a:solidFill>
            <a:schemeClr val="bg1">
              <a:lumMod val="85000"/>
              <a:lumOff val="15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CPU</a:t>
            </a:r>
          </a:p>
        </p:txBody>
      </p:sp>
      <p:sp>
        <p:nvSpPr>
          <p:cNvPr id="160" name="Rounded Rectangle 159"/>
          <p:cNvSpPr/>
          <p:nvPr/>
        </p:nvSpPr>
        <p:spPr>
          <a:xfrm>
            <a:off x="5871843" y="4544468"/>
            <a:ext cx="476647" cy="243088"/>
          </a:xfrm>
          <a:prstGeom prst="roundRect">
            <a:avLst/>
          </a:prstGeom>
          <a:solidFill>
            <a:schemeClr val="bg1">
              <a:lumMod val="85000"/>
              <a:lumOff val="15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L2</a:t>
            </a:r>
          </a:p>
        </p:txBody>
      </p:sp>
      <p:sp>
        <p:nvSpPr>
          <p:cNvPr id="163" name="Rounded Rectangle 162"/>
          <p:cNvSpPr/>
          <p:nvPr/>
        </p:nvSpPr>
        <p:spPr>
          <a:xfrm>
            <a:off x="4806888" y="2334299"/>
            <a:ext cx="3541692" cy="288222"/>
          </a:xfrm>
          <a:prstGeom prst="roundRect">
            <a:avLst/>
          </a:prstGeom>
          <a:solidFill>
            <a:schemeClr val="bg2">
              <a:lumMod val="5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Xbar (via TCI/TCP)</a:t>
            </a:r>
          </a:p>
        </p:txBody>
      </p:sp>
      <p:cxnSp>
        <p:nvCxnSpPr>
          <p:cNvPr id="168" name="Straight Arrow Connector 167"/>
          <p:cNvCxnSpPr/>
          <p:nvPr/>
        </p:nvCxnSpPr>
        <p:spPr>
          <a:xfrm flipH="1" flipV="1">
            <a:off x="6577013" y="2622550"/>
            <a:ext cx="4762" cy="257175"/>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sp>
        <p:nvSpPr>
          <p:cNvPr id="169" name="Rounded Rectangle 168"/>
          <p:cNvSpPr/>
          <p:nvPr/>
        </p:nvSpPr>
        <p:spPr>
          <a:xfrm>
            <a:off x="7132854" y="4787556"/>
            <a:ext cx="476647" cy="243088"/>
          </a:xfrm>
          <a:prstGeom prst="roundRect">
            <a:avLst/>
          </a:prstGeom>
          <a:solidFill>
            <a:schemeClr val="bg1">
              <a:lumMod val="85000"/>
              <a:lumOff val="15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CPU</a:t>
            </a:r>
          </a:p>
        </p:txBody>
      </p:sp>
      <p:sp>
        <p:nvSpPr>
          <p:cNvPr id="170" name="Rounded Rectangle 169"/>
          <p:cNvSpPr/>
          <p:nvPr/>
        </p:nvSpPr>
        <p:spPr>
          <a:xfrm>
            <a:off x="7132854" y="4544467"/>
            <a:ext cx="476648" cy="243088"/>
          </a:xfrm>
          <a:prstGeom prst="roundRect">
            <a:avLst/>
          </a:prstGeom>
          <a:solidFill>
            <a:schemeClr val="bg1">
              <a:lumMod val="85000"/>
              <a:lumOff val="15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L2</a:t>
            </a:r>
          </a:p>
        </p:txBody>
      </p:sp>
      <p:sp>
        <p:nvSpPr>
          <p:cNvPr id="7257" name="TextBox 223"/>
          <p:cNvSpPr txBox="1">
            <a:spLocks noChangeArrowheads="1"/>
          </p:cNvSpPr>
          <p:nvPr/>
        </p:nvSpPr>
        <p:spPr bwMode="auto">
          <a:xfrm>
            <a:off x="1390650" y="5286375"/>
            <a:ext cx="1681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chemeClr val="bg1"/>
                </a:solidFill>
              </a:rPr>
              <a:t>Kevari / Thebe</a:t>
            </a:r>
          </a:p>
        </p:txBody>
      </p:sp>
      <p:sp>
        <p:nvSpPr>
          <p:cNvPr id="225" name="TextBox 224"/>
          <p:cNvSpPr txBox="1">
            <a:spLocks noChangeArrowheads="1"/>
          </p:cNvSpPr>
          <p:nvPr/>
        </p:nvSpPr>
        <p:spPr bwMode="auto">
          <a:xfrm>
            <a:off x="6245225" y="5291138"/>
            <a:ext cx="9286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chemeClr val="bg1"/>
                </a:solidFill>
              </a:rPr>
              <a:t>Carrizo</a:t>
            </a:r>
          </a:p>
        </p:txBody>
      </p:sp>
      <p:sp>
        <p:nvSpPr>
          <p:cNvPr id="7259" name="TextBox 2"/>
          <p:cNvSpPr txBox="1">
            <a:spLocks noChangeArrowheads="1"/>
          </p:cNvSpPr>
          <p:nvPr/>
        </p:nvSpPr>
        <p:spPr bwMode="auto">
          <a:xfrm>
            <a:off x="2374900" y="5978525"/>
            <a:ext cx="486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 DB/CB &lt;&gt; GMC,  and thread trace &lt;&gt; HUB connections not shown</a:t>
            </a:r>
          </a:p>
        </p:txBody>
      </p:sp>
      <p:sp>
        <p:nvSpPr>
          <p:cNvPr id="58" name="Rounded Rectangle 57"/>
          <p:cNvSpPr/>
          <p:nvPr/>
        </p:nvSpPr>
        <p:spPr>
          <a:xfrm>
            <a:off x="542502" y="2876086"/>
            <a:ext cx="856882" cy="302497"/>
          </a:xfrm>
          <a:prstGeom prst="roundRect">
            <a:avLst/>
          </a:prstGeom>
          <a:solidFill>
            <a:schemeClr val="accent1">
              <a:lumMod val="5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HUB</a:t>
            </a:r>
          </a:p>
        </p:txBody>
      </p:sp>
      <p:cxnSp>
        <p:nvCxnSpPr>
          <p:cNvPr id="59" name="Straight Arrow Connector 58"/>
          <p:cNvCxnSpPr/>
          <p:nvPr/>
        </p:nvCxnSpPr>
        <p:spPr>
          <a:xfrm flipV="1">
            <a:off x="971550" y="3178175"/>
            <a:ext cx="0" cy="257175"/>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sp>
        <p:nvSpPr>
          <p:cNvPr id="69" name="Rounded Rectangle 68"/>
          <p:cNvSpPr/>
          <p:nvPr/>
        </p:nvSpPr>
        <p:spPr>
          <a:xfrm>
            <a:off x="1795808" y="1862400"/>
            <a:ext cx="703711"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VGT(s)</a:t>
            </a:r>
            <a:endParaRPr lang="en-US" sz="1200" dirty="0">
              <a:effectLst>
                <a:outerShdw blurRad="38100" dist="38100" dir="2700000" algn="tl">
                  <a:srgbClr val="000000">
                    <a:alpha val="43137"/>
                  </a:srgbClr>
                </a:outerShdw>
              </a:effectLst>
            </a:endParaRPr>
          </a:p>
        </p:txBody>
      </p:sp>
      <p:cxnSp>
        <p:nvCxnSpPr>
          <p:cNvPr id="84" name="Straight Arrow Connector 83"/>
          <p:cNvCxnSpPr/>
          <p:nvPr/>
        </p:nvCxnSpPr>
        <p:spPr>
          <a:xfrm flipV="1">
            <a:off x="2147888" y="2109788"/>
            <a:ext cx="0" cy="238125"/>
          </a:xfrm>
          <a:prstGeom prst="straightConnector1">
            <a:avLst/>
          </a:prstGeom>
          <a:ln>
            <a:solidFill>
              <a:schemeClr val="bg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1" name="Rounded Rectangle 90"/>
          <p:cNvSpPr/>
          <p:nvPr/>
        </p:nvSpPr>
        <p:spPr>
          <a:xfrm>
            <a:off x="7577270" y="1862400"/>
            <a:ext cx="771308"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TCP(s)</a:t>
            </a:r>
            <a:endParaRPr lang="en-US" sz="1200" dirty="0">
              <a:effectLst>
                <a:outerShdw blurRad="38100" dist="38100" dir="2700000" algn="tl">
                  <a:srgbClr val="000000">
                    <a:alpha val="43137"/>
                  </a:srgbClr>
                </a:outerShdw>
              </a:effectLst>
            </a:endParaRPr>
          </a:p>
        </p:txBody>
      </p:sp>
      <p:sp>
        <p:nvSpPr>
          <p:cNvPr id="92" name="Rounded Rectangle 91"/>
          <p:cNvSpPr/>
          <p:nvPr/>
        </p:nvSpPr>
        <p:spPr>
          <a:xfrm>
            <a:off x="6815828" y="1862400"/>
            <a:ext cx="715155"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SQC(s)</a:t>
            </a:r>
            <a:endParaRPr lang="en-US" sz="1200" dirty="0">
              <a:effectLst>
                <a:outerShdw blurRad="38100" dist="38100" dir="2700000" algn="tl">
                  <a:srgbClr val="000000">
                    <a:alpha val="43137"/>
                  </a:srgbClr>
                </a:outerShdw>
              </a:effectLst>
            </a:endParaRPr>
          </a:p>
        </p:txBody>
      </p:sp>
      <p:sp>
        <p:nvSpPr>
          <p:cNvPr id="93" name="Rounded Rectangle 92"/>
          <p:cNvSpPr/>
          <p:nvPr/>
        </p:nvSpPr>
        <p:spPr>
          <a:xfrm>
            <a:off x="5441948" y="1862400"/>
            <a:ext cx="594710"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IA(s) </a:t>
            </a:r>
            <a:endParaRPr lang="en-US" sz="1200" dirty="0">
              <a:effectLst>
                <a:outerShdw blurRad="38100" dist="38100" dir="2700000" algn="tl">
                  <a:srgbClr val="000000">
                    <a:alpha val="43137"/>
                  </a:srgbClr>
                </a:outerShdw>
              </a:effectLst>
            </a:endParaRPr>
          </a:p>
        </p:txBody>
      </p:sp>
      <p:sp>
        <p:nvSpPr>
          <p:cNvPr id="95" name="Rounded Rectangle 94"/>
          <p:cNvSpPr/>
          <p:nvPr/>
        </p:nvSpPr>
        <p:spPr>
          <a:xfrm>
            <a:off x="4806888" y="1862400"/>
            <a:ext cx="578363"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CP</a:t>
            </a:r>
            <a:endParaRPr lang="en-US" sz="1200" dirty="0">
              <a:effectLst>
                <a:outerShdw blurRad="38100" dist="38100" dir="2700000" algn="tl">
                  <a:srgbClr val="000000">
                    <a:alpha val="43137"/>
                  </a:srgbClr>
                </a:outerShdw>
              </a:effectLst>
            </a:endParaRPr>
          </a:p>
        </p:txBody>
      </p:sp>
      <p:cxnSp>
        <p:nvCxnSpPr>
          <p:cNvPr id="96" name="Straight Arrow Connector 95"/>
          <p:cNvCxnSpPr/>
          <p:nvPr/>
        </p:nvCxnSpPr>
        <p:spPr>
          <a:xfrm flipV="1">
            <a:off x="7962900" y="2109788"/>
            <a:ext cx="0" cy="238125"/>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a:xfrm flipV="1">
            <a:off x="7173913" y="2109788"/>
            <a:ext cx="0" cy="238125"/>
          </a:xfrm>
          <a:prstGeom prst="straightConnector1">
            <a:avLst/>
          </a:prstGeom>
          <a:ln>
            <a:solidFill>
              <a:schemeClr val="bg1"/>
            </a:solidFill>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98" name="Straight Arrow Connector 97"/>
          <p:cNvCxnSpPr/>
          <p:nvPr/>
        </p:nvCxnSpPr>
        <p:spPr>
          <a:xfrm flipV="1">
            <a:off x="5095875" y="2097088"/>
            <a:ext cx="0" cy="236537"/>
          </a:xfrm>
          <a:prstGeom prst="straightConnector1">
            <a:avLst/>
          </a:prstGeom>
          <a:ln>
            <a:solidFill>
              <a:schemeClr val="bg1"/>
            </a:solidFill>
            <a:headEnd type="triangle"/>
            <a:tailEnd type="triangle" w="med" len="med"/>
          </a:ln>
        </p:spPr>
        <p:style>
          <a:lnRef idx="2">
            <a:schemeClr val="dk1"/>
          </a:lnRef>
          <a:fillRef idx="0">
            <a:schemeClr val="dk1"/>
          </a:fillRef>
          <a:effectRef idx="1">
            <a:schemeClr val="dk1"/>
          </a:effectRef>
          <a:fontRef idx="minor">
            <a:schemeClr val="tx1"/>
          </a:fontRef>
        </p:style>
      </p:cxnSp>
      <p:sp>
        <p:nvSpPr>
          <p:cNvPr id="99" name="Rounded Rectangle 98"/>
          <p:cNvSpPr/>
          <p:nvPr/>
        </p:nvSpPr>
        <p:spPr>
          <a:xfrm>
            <a:off x="6060194" y="1862400"/>
            <a:ext cx="703711" cy="247730"/>
          </a:xfrm>
          <a:prstGeom prst="roundRect">
            <a:avLst/>
          </a:prstGeom>
          <a:solidFill>
            <a:srgbClr val="00206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CA" sz="1200" dirty="0">
                <a:effectLst>
                  <a:outerShdw blurRad="38100" dist="38100" dir="2700000" algn="tl">
                    <a:srgbClr val="000000">
                      <a:alpha val="43137"/>
                    </a:srgbClr>
                  </a:outerShdw>
                </a:effectLst>
              </a:rPr>
              <a:t>WD</a:t>
            </a:r>
            <a:endParaRPr lang="en-US" sz="1200" dirty="0">
              <a:effectLst>
                <a:outerShdw blurRad="38100" dist="38100" dir="2700000" algn="tl">
                  <a:srgbClr val="000000">
                    <a:alpha val="43137"/>
                  </a:srgbClr>
                </a:outerShdw>
              </a:effectLst>
            </a:endParaRPr>
          </a:p>
        </p:txBody>
      </p:sp>
      <p:cxnSp>
        <p:nvCxnSpPr>
          <p:cNvPr id="100" name="Straight Arrow Connector 99"/>
          <p:cNvCxnSpPr/>
          <p:nvPr/>
        </p:nvCxnSpPr>
        <p:spPr>
          <a:xfrm flipV="1">
            <a:off x="6411913" y="2109788"/>
            <a:ext cx="0" cy="238125"/>
          </a:xfrm>
          <a:prstGeom prst="straightConnector1">
            <a:avLst/>
          </a:prstGeom>
          <a:ln>
            <a:solidFill>
              <a:schemeClr val="bg1"/>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05" name="Straight Arrow Connector 104"/>
          <p:cNvCxnSpPr/>
          <p:nvPr/>
        </p:nvCxnSpPr>
        <p:spPr>
          <a:xfrm flipV="1">
            <a:off x="5737225" y="2109788"/>
            <a:ext cx="1588" cy="228600"/>
          </a:xfrm>
          <a:prstGeom prst="straightConnector1">
            <a:avLst/>
          </a:prstGeom>
          <a:ln>
            <a:solidFill>
              <a:schemeClr val="bg1"/>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2" name="Rounded Rectangle 61"/>
          <p:cNvSpPr/>
          <p:nvPr/>
        </p:nvSpPr>
        <p:spPr>
          <a:xfrm>
            <a:off x="4806168" y="3729038"/>
            <a:ext cx="3541690" cy="302498"/>
          </a:xfrm>
          <a:prstGeom prst="roundRect">
            <a:avLst/>
          </a:prstGeom>
          <a:solidFill>
            <a:schemeClr val="tx2">
              <a:lumMod val="90000"/>
              <a:lumOff val="10000"/>
            </a:schemeClr>
          </a:solidFill>
        </p:spPr>
        <p:style>
          <a:lnRef idx="0">
            <a:schemeClr val="accent6"/>
          </a:lnRef>
          <a:fillRef idx="3">
            <a:schemeClr val="accent6"/>
          </a:fillRef>
          <a:effectRef idx="3">
            <a:schemeClr val="accent6"/>
          </a:effectRef>
          <a:fontRef idx="minor">
            <a:schemeClr val="lt1"/>
          </a:fontRef>
        </p:style>
        <p:txBody>
          <a:bodyPr lIns="36000" rIns="36000" anchor="ctr"/>
          <a:lstStyle/>
          <a:p>
            <a:pPr algn="ctr">
              <a:defRPr/>
            </a:pPr>
            <a:r>
              <a:rPr lang="en-US" sz="1200" dirty="0">
                <a:effectLst>
                  <a:outerShdw blurRad="38100" dist="38100" dir="2700000" algn="tl">
                    <a:srgbClr val="000000">
                      <a:alpha val="43137"/>
                    </a:srgbClr>
                  </a:outerShdw>
                </a:effectLst>
              </a:rPr>
              <a:t>GRUB</a:t>
            </a:r>
          </a:p>
        </p:txBody>
      </p:sp>
      <p:cxnSp>
        <p:nvCxnSpPr>
          <p:cNvPr id="4" name="Elbow Connector 3"/>
          <p:cNvCxnSpPr/>
          <p:nvPr/>
        </p:nvCxnSpPr>
        <p:spPr>
          <a:xfrm flipV="1">
            <a:off x="8347075" y="3035300"/>
            <a:ext cx="4763" cy="844550"/>
          </a:xfrm>
          <a:prstGeom prst="bentConnector3">
            <a:avLst>
              <a:gd name="adj1" fmla="val 6865315"/>
            </a:avLst>
          </a:prstGeom>
          <a:ln w="12700">
            <a:solidFill>
              <a:schemeClr val="bg1">
                <a:lumMod val="95000"/>
                <a:lumOff val="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292" name="TextBox 5"/>
          <p:cNvSpPr txBox="1">
            <a:spLocks noChangeArrowheads="1"/>
          </p:cNvSpPr>
          <p:nvPr/>
        </p:nvSpPr>
        <p:spPr bwMode="auto">
          <a:xfrm>
            <a:off x="8513763" y="3319463"/>
            <a:ext cx="5762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probe</a:t>
            </a:r>
          </a:p>
        </p:txBody>
      </p:sp>
    </p:spTree>
    <p:extLst>
      <p:ext uri="{BB962C8B-B14F-4D97-AF65-F5344CB8AC3E}">
        <p14:creationId xmlns:p14="http://schemas.microsoft.com/office/powerpoint/2010/main" val="1572473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anim calcmode="lin" valueType="num">
                                      <p:cBhvr>
                                        <p:cTn id="8" dur="1000" fill="hold"/>
                                        <p:tgtEl>
                                          <p:spTgt spid="144"/>
                                        </p:tgtEl>
                                        <p:attrNameLst>
                                          <p:attrName>ppt_x</p:attrName>
                                        </p:attrNameLst>
                                      </p:cBhvr>
                                      <p:tavLst>
                                        <p:tav tm="0">
                                          <p:val>
                                            <p:strVal val="#ppt_x"/>
                                          </p:val>
                                        </p:tav>
                                        <p:tav tm="100000">
                                          <p:val>
                                            <p:strVal val="#ppt_x"/>
                                          </p:val>
                                        </p:tav>
                                      </p:tavLst>
                                    </p:anim>
                                    <p:anim calcmode="lin" valueType="num">
                                      <p:cBhvr>
                                        <p:cTn id="9" dur="1000" fill="hold"/>
                                        <p:tgtEl>
                                          <p:spTgt spid="1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fade">
                                      <p:cBhvr>
                                        <p:cTn id="12" dur="1000"/>
                                        <p:tgtEl>
                                          <p:spTgt spid="147"/>
                                        </p:tgtEl>
                                      </p:cBhvr>
                                    </p:animEffect>
                                    <p:anim calcmode="lin" valueType="num">
                                      <p:cBhvr>
                                        <p:cTn id="13" dur="1000" fill="hold"/>
                                        <p:tgtEl>
                                          <p:spTgt spid="147"/>
                                        </p:tgtEl>
                                        <p:attrNameLst>
                                          <p:attrName>ppt_x</p:attrName>
                                        </p:attrNameLst>
                                      </p:cBhvr>
                                      <p:tavLst>
                                        <p:tav tm="0">
                                          <p:val>
                                            <p:strVal val="#ppt_x"/>
                                          </p:val>
                                        </p:tav>
                                        <p:tav tm="100000">
                                          <p:val>
                                            <p:strVal val="#ppt_x"/>
                                          </p:val>
                                        </p:tav>
                                      </p:tavLst>
                                    </p:anim>
                                    <p:anim calcmode="lin" valueType="num">
                                      <p:cBhvr>
                                        <p:cTn id="14" dur="1000" fill="hold"/>
                                        <p:tgtEl>
                                          <p:spTgt spid="14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animEffect transition="in" filter="fade">
                                      <p:cBhvr>
                                        <p:cTn id="17" dur="1000"/>
                                        <p:tgtEl>
                                          <p:spTgt spid="150"/>
                                        </p:tgtEl>
                                      </p:cBhvr>
                                    </p:animEffect>
                                    <p:anim calcmode="lin" valueType="num">
                                      <p:cBhvr>
                                        <p:cTn id="18" dur="1000" fill="hold"/>
                                        <p:tgtEl>
                                          <p:spTgt spid="150"/>
                                        </p:tgtEl>
                                        <p:attrNameLst>
                                          <p:attrName>ppt_x</p:attrName>
                                        </p:attrNameLst>
                                      </p:cBhvr>
                                      <p:tavLst>
                                        <p:tav tm="0">
                                          <p:val>
                                            <p:strVal val="#ppt_x"/>
                                          </p:val>
                                        </p:tav>
                                        <p:tav tm="100000">
                                          <p:val>
                                            <p:strVal val="#ppt_x"/>
                                          </p:val>
                                        </p:tav>
                                      </p:tavLst>
                                    </p:anim>
                                    <p:anim calcmode="lin" valueType="num">
                                      <p:cBhvr>
                                        <p:cTn id="19" dur="1000" fill="hold"/>
                                        <p:tgtEl>
                                          <p:spTgt spid="1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1000"/>
                                        <p:tgtEl>
                                          <p:spTgt spid="152"/>
                                        </p:tgtEl>
                                      </p:cBhvr>
                                    </p:animEffect>
                                    <p:anim calcmode="lin" valueType="num">
                                      <p:cBhvr>
                                        <p:cTn id="23" dur="1000" fill="hold"/>
                                        <p:tgtEl>
                                          <p:spTgt spid="152"/>
                                        </p:tgtEl>
                                        <p:attrNameLst>
                                          <p:attrName>ppt_x</p:attrName>
                                        </p:attrNameLst>
                                      </p:cBhvr>
                                      <p:tavLst>
                                        <p:tav tm="0">
                                          <p:val>
                                            <p:strVal val="#ppt_x"/>
                                          </p:val>
                                        </p:tav>
                                        <p:tav tm="100000">
                                          <p:val>
                                            <p:strVal val="#ppt_x"/>
                                          </p:val>
                                        </p:tav>
                                      </p:tavLst>
                                    </p:anim>
                                    <p:anim calcmode="lin" valueType="num">
                                      <p:cBhvr>
                                        <p:cTn id="24" dur="1000" fill="hold"/>
                                        <p:tgtEl>
                                          <p:spTgt spid="15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1000"/>
                                        <p:tgtEl>
                                          <p:spTgt spid="155"/>
                                        </p:tgtEl>
                                      </p:cBhvr>
                                    </p:animEffect>
                                    <p:anim calcmode="lin" valueType="num">
                                      <p:cBhvr>
                                        <p:cTn id="28" dur="1000" fill="hold"/>
                                        <p:tgtEl>
                                          <p:spTgt spid="155"/>
                                        </p:tgtEl>
                                        <p:attrNameLst>
                                          <p:attrName>ppt_x</p:attrName>
                                        </p:attrNameLst>
                                      </p:cBhvr>
                                      <p:tavLst>
                                        <p:tav tm="0">
                                          <p:val>
                                            <p:strVal val="#ppt_x"/>
                                          </p:val>
                                        </p:tav>
                                        <p:tav tm="100000">
                                          <p:val>
                                            <p:strVal val="#ppt_x"/>
                                          </p:val>
                                        </p:tav>
                                      </p:tavLst>
                                    </p:anim>
                                    <p:anim calcmode="lin" valueType="num">
                                      <p:cBhvr>
                                        <p:cTn id="29" dur="1000" fill="hold"/>
                                        <p:tgtEl>
                                          <p:spTgt spid="15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fade">
                                      <p:cBhvr>
                                        <p:cTn id="32" dur="1000"/>
                                        <p:tgtEl>
                                          <p:spTgt spid="156"/>
                                        </p:tgtEl>
                                      </p:cBhvr>
                                    </p:animEffect>
                                    <p:anim calcmode="lin" valueType="num">
                                      <p:cBhvr>
                                        <p:cTn id="33" dur="1000" fill="hold"/>
                                        <p:tgtEl>
                                          <p:spTgt spid="156"/>
                                        </p:tgtEl>
                                        <p:attrNameLst>
                                          <p:attrName>ppt_x</p:attrName>
                                        </p:attrNameLst>
                                      </p:cBhvr>
                                      <p:tavLst>
                                        <p:tav tm="0">
                                          <p:val>
                                            <p:strVal val="#ppt_x"/>
                                          </p:val>
                                        </p:tav>
                                        <p:tav tm="100000">
                                          <p:val>
                                            <p:strVal val="#ppt_x"/>
                                          </p:val>
                                        </p:tav>
                                      </p:tavLst>
                                    </p:anim>
                                    <p:anim calcmode="lin" valueType="num">
                                      <p:cBhvr>
                                        <p:cTn id="34" dur="1000" fill="hold"/>
                                        <p:tgtEl>
                                          <p:spTgt spid="15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1000"/>
                                        <p:tgtEl>
                                          <p:spTgt spid="159"/>
                                        </p:tgtEl>
                                      </p:cBhvr>
                                    </p:animEffect>
                                    <p:anim calcmode="lin" valueType="num">
                                      <p:cBhvr>
                                        <p:cTn id="38" dur="1000" fill="hold"/>
                                        <p:tgtEl>
                                          <p:spTgt spid="159"/>
                                        </p:tgtEl>
                                        <p:attrNameLst>
                                          <p:attrName>ppt_x</p:attrName>
                                        </p:attrNameLst>
                                      </p:cBhvr>
                                      <p:tavLst>
                                        <p:tav tm="0">
                                          <p:val>
                                            <p:strVal val="#ppt_x"/>
                                          </p:val>
                                        </p:tav>
                                        <p:tav tm="100000">
                                          <p:val>
                                            <p:strVal val="#ppt_x"/>
                                          </p:val>
                                        </p:tav>
                                      </p:tavLst>
                                    </p:anim>
                                    <p:anim calcmode="lin" valueType="num">
                                      <p:cBhvr>
                                        <p:cTn id="39" dur="1000" fill="hold"/>
                                        <p:tgtEl>
                                          <p:spTgt spid="15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1000"/>
                                        <p:tgtEl>
                                          <p:spTgt spid="160"/>
                                        </p:tgtEl>
                                      </p:cBhvr>
                                    </p:animEffect>
                                    <p:anim calcmode="lin" valueType="num">
                                      <p:cBhvr>
                                        <p:cTn id="43" dur="1000" fill="hold"/>
                                        <p:tgtEl>
                                          <p:spTgt spid="160"/>
                                        </p:tgtEl>
                                        <p:attrNameLst>
                                          <p:attrName>ppt_x</p:attrName>
                                        </p:attrNameLst>
                                      </p:cBhvr>
                                      <p:tavLst>
                                        <p:tav tm="0">
                                          <p:val>
                                            <p:strVal val="#ppt_x"/>
                                          </p:val>
                                        </p:tav>
                                        <p:tav tm="100000">
                                          <p:val>
                                            <p:strVal val="#ppt_x"/>
                                          </p:val>
                                        </p:tav>
                                      </p:tavLst>
                                    </p:anim>
                                    <p:anim calcmode="lin" valueType="num">
                                      <p:cBhvr>
                                        <p:cTn id="44" dur="1000" fill="hold"/>
                                        <p:tgtEl>
                                          <p:spTgt spid="1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fade">
                                      <p:cBhvr>
                                        <p:cTn id="47" dur="1000"/>
                                        <p:tgtEl>
                                          <p:spTgt spid="163"/>
                                        </p:tgtEl>
                                      </p:cBhvr>
                                    </p:animEffect>
                                    <p:anim calcmode="lin" valueType="num">
                                      <p:cBhvr>
                                        <p:cTn id="48" dur="1000" fill="hold"/>
                                        <p:tgtEl>
                                          <p:spTgt spid="163"/>
                                        </p:tgtEl>
                                        <p:attrNameLst>
                                          <p:attrName>ppt_x</p:attrName>
                                        </p:attrNameLst>
                                      </p:cBhvr>
                                      <p:tavLst>
                                        <p:tav tm="0">
                                          <p:val>
                                            <p:strVal val="#ppt_x"/>
                                          </p:val>
                                        </p:tav>
                                        <p:tav tm="100000">
                                          <p:val>
                                            <p:strVal val="#ppt_x"/>
                                          </p:val>
                                        </p:tav>
                                      </p:tavLst>
                                    </p:anim>
                                    <p:anim calcmode="lin" valueType="num">
                                      <p:cBhvr>
                                        <p:cTn id="49" dur="1000" fill="hold"/>
                                        <p:tgtEl>
                                          <p:spTgt spid="16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1000"/>
                                        <p:tgtEl>
                                          <p:spTgt spid="168"/>
                                        </p:tgtEl>
                                      </p:cBhvr>
                                    </p:animEffect>
                                    <p:anim calcmode="lin" valueType="num">
                                      <p:cBhvr>
                                        <p:cTn id="53" dur="1000" fill="hold"/>
                                        <p:tgtEl>
                                          <p:spTgt spid="168"/>
                                        </p:tgtEl>
                                        <p:attrNameLst>
                                          <p:attrName>ppt_x</p:attrName>
                                        </p:attrNameLst>
                                      </p:cBhvr>
                                      <p:tavLst>
                                        <p:tav tm="0">
                                          <p:val>
                                            <p:strVal val="#ppt_x"/>
                                          </p:val>
                                        </p:tav>
                                        <p:tav tm="100000">
                                          <p:val>
                                            <p:strVal val="#ppt_x"/>
                                          </p:val>
                                        </p:tav>
                                      </p:tavLst>
                                    </p:anim>
                                    <p:anim calcmode="lin" valueType="num">
                                      <p:cBhvr>
                                        <p:cTn id="54" dur="1000" fill="hold"/>
                                        <p:tgtEl>
                                          <p:spTgt spid="16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69"/>
                                        </p:tgtEl>
                                        <p:attrNameLst>
                                          <p:attrName>style.visibility</p:attrName>
                                        </p:attrNameLst>
                                      </p:cBhvr>
                                      <p:to>
                                        <p:strVal val="visible"/>
                                      </p:to>
                                    </p:set>
                                    <p:animEffect transition="in" filter="fade">
                                      <p:cBhvr>
                                        <p:cTn id="57" dur="1000"/>
                                        <p:tgtEl>
                                          <p:spTgt spid="169"/>
                                        </p:tgtEl>
                                      </p:cBhvr>
                                    </p:animEffect>
                                    <p:anim calcmode="lin" valueType="num">
                                      <p:cBhvr>
                                        <p:cTn id="58" dur="1000" fill="hold"/>
                                        <p:tgtEl>
                                          <p:spTgt spid="169"/>
                                        </p:tgtEl>
                                        <p:attrNameLst>
                                          <p:attrName>ppt_x</p:attrName>
                                        </p:attrNameLst>
                                      </p:cBhvr>
                                      <p:tavLst>
                                        <p:tav tm="0">
                                          <p:val>
                                            <p:strVal val="#ppt_x"/>
                                          </p:val>
                                        </p:tav>
                                        <p:tav tm="100000">
                                          <p:val>
                                            <p:strVal val="#ppt_x"/>
                                          </p:val>
                                        </p:tav>
                                      </p:tavLst>
                                    </p:anim>
                                    <p:anim calcmode="lin" valueType="num">
                                      <p:cBhvr>
                                        <p:cTn id="59" dur="1000" fill="hold"/>
                                        <p:tgtEl>
                                          <p:spTgt spid="16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70"/>
                                        </p:tgtEl>
                                        <p:attrNameLst>
                                          <p:attrName>style.visibility</p:attrName>
                                        </p:attrNameLst>
                                      </p:cBhvr>
                                      <p:to>
                                        <p:strVal val="visible"/>
                                      </p:to>
                                    </p:set>
                                    <p:animEffect transition="in" filter="fade">
                                      <p:cBhvr>
                                        <p:cTn id="62" dur="1000"/>
                                        <p:tgtEl>
                                          <p:spTgt spid="170"/>
                                        </p:tgtEl>
                                      </p:cBhvr>
                                    </p:animEffect>
                                    <p:anim calcmode="lin" valueType="num">
                                      <p:cBhvr>
                                        <p:cTn id="63" dur="1000" fill="hold"/>
                                        <p:tgtEl>
                                          <p:spTgt spid="170"/>
                                        </p:tgtEl>
                                        <p:attrNameLst>
                                          <p:attrName>ppt_x</p:attrName>
                                        </p:attrNameLst>
                                      </p:cBhvr>
                                      <p:tavLst>
                                        <p:tav tm="0">
                                          <p:val>
                                            <p:strVal val="#ppt_x"/>
                                          </p:val>
                                        </p:tav>
                                        <p:tav tm="100000">
                                          <p:val>
                                            <p:strVal val="#ppt_x"/>
                                          </p:val>
                                        </p:tav>
                                      </p:tavLst>
                                    </p:anim>
                                    <p:anim calcmode="lin" valueType="num">
                                      <p:cBhvr>
                                        <p:cTn id="64" dur="1000" fill="hold"/>
                                        <p:tgtEl>
                                          <p:spTgt spid="17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5"/>
                                        </p:tgtEl>
                                        <p:attrNameLst>
                                          <p:attrName>style.visibility</p:attrName>
                                        </p:attrNameLst>
                                      </p:cBhvr>
                                      <p:to>
                                        <p:strVal val="visible"/>
                                      </p:to>
                                    </p:set>
                                    <p:animEffect transition="in" filter="fade">
                                      <p:cBhvr>
                                        <p:cTn id="67" dur="1000"/>
                                        <p:tgtEl>
                                          <p:spTgt spid="225"/>
                                        </p:tgtEl>
                                      </p:cBhvr>
                                    </p:animEffect>
                                    <p:anim calcmode="lin" valueType="num">
                                      <p:cBhvr>
                                        <p:cTn id="68" dur="1000" fill="hold"/>
                                        <p:tgtEl>
                                          <p:spTgt spid="225"/>
                                        </p:tgtEl>
                                        <p:attrNameLst>
                                          <p:attrName>ppt_x</p:attrName>
                                        </p:attrNameLst>
                                      </p:cBhvr>
                                      <p:tavLst>
                                        <p:tav tm="0">
                                          <p:val>
                                            <p:strVal val="#ppt_x"/>
                                          </p:val>
                                        </p:tav>
                                        <p:tav tm="100000">
                                          <p:val>
                                            <p:strVal val="#ppt_x"/>
                                          </p:val>
                                        </p:tav>
                                      </p:tavLst>
                                    </p:anim>
                                    <p:anim calcmode="lin" valueType="num">
                                      <p:cBhvr>
                                        <p:cTn id="69" dur="1000" fill="hold"/>
                                        <p:tgtEl>
                                          <p:spTgt spid="22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1000"/>
                                        <p:tgtEl>
                                          <p:spTgt spid="62"/>
                                        </p:tgtEl>
                                      </p:cBhvr>
                                    </p:animEffect>
                                    <p:anim calcmode="lin" valueType="num">
                                      <p:cBhvr>
                                        <p:cTn id="73" dur="1000" fill="hold"/>
                                        <p:tgtEl>
                                          <p:spTgt spid="62"/>
                                        </p:tgtEl>
                                        <p:attrNameLst>
                                          <p:attrName>ppt_x</p:attrName>
                                        </p:attrNameLst>
                                      </p:cBhvr>
                                      <p:tavLst>
                                        <p:tav tm="0">
                                          <p:val>
                                            <p:strVal val="#ppt_x"/>
                                          </p:val>
                                        </p:tav>
                                        <p:tav tm="100000">
                                          <p:val>
                                            <p:strVal val="#ppt_x"/>
                                          </p:val>
                                        </p:tav>
                                      </p:tavLst>
                                    </p:anim>
                                    <p:anim calcmode="lin" valueType="num">
                                      <p:cBhvr>
                                        <p:cTn id="7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2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20675" y="1198670"/>
            <a:ext cx="8502650" cy="4754562"/>
          </a:xfrm>
        </p:spPr>
        <p:txBody>
          <a:bodyPr/>
          <a:lstStyle/>
          <a:p>
            <a:r>
              <a:rPr lang="en-US" dirty="0" smtClean="0"/>
              <a:t>HSA </a:t>
            </a:r>
            <a:r>
              <a:rPr lang="en-US" dirty="0"/>
              <a:t>overview</a:t>
            </a:r>
          </a:p>
          <a:p>
            <a:pPr lvl="1"/>
            <a:r>
              <a:rPr lang="en-US" dirty="0" smtClean="0"/>
              <a:t>Value proposition</a:t>
            </a:r>
          </a:p>
          <a:p>
            <a:pPr lvl="1"/>
            <a:r>
              <a:rPr lang="en-US" dirty="0" smtClean="0"/>
              <a:t>Example use case – Viola-Jones face recognition method</a:t>
            </a:r>
          </a:p>
          <a:p>
            <a:pPr lvl="1"/>
            <a:r>
              <a:rPr lang="en-US" dirty="0" smtClean="0"/>
              <a:t>Simple “HSA program” by yours truly</a:t>
            </a:r>
            <a:endParaRPr lang="en-US" dirty="0"/>
          </a:p>
          <a:p>
            <a:r>
              <a:rPr lang="en-US" dirty="0" smtClean="0"/>
              <a:t>HSA bit and pieces</a:t>
            </a:r>
          </a:p>
          <a:p>
            <a:pPr lvl="1"/>
            <a:r>
              <a:rPr lang="en-US" dirty="0" smtClean="0"/>
              <a:t>Software stack</a:t>
            </a:r>
          </a:p>
          <a:p>
            <a:pPr lvl="1"/>
            <a:r>
              <a:rPr lang="en-US" dirty="0" smtClean="0"/>
              <a:t>User Queues + Memory Queue Descriptor(MQD) + Hardware Queue Description(HQD) + Doorbells</a:t>
            </a:r>
          </a:p>
          <a:p>
            <a:pPr lvl="1"/>
            <a:r>
              <a:rPr lang="en-US" dirty="0" smtClean="0"/>
              <a:t>GFX </a:t>
            </a:r>
            <a:r>
              <a:rPr lang="en-US" dirty="0"/>
              <a:t>ordering + coherency model</a:t>
            </a:r>
          </a:p>
          <a:p>
            <a:pPr lvl="1"/>
            <a:r>
              <a:rPr lang="en-US" dirty="0"/>
              <a:t>HSA Kaveri (GARLIC/ONION+) vs. Carrizo (ONION3) </a:t>
            </a:r>
            <a:endParaRPr lang="en-US" dirty="0" smtClean="0"/>
          </a:p>
          <a:p>
            <a:pPr lvl="1"/>
            <a:r>
              <a:rPr lang="en-US" dirty="0" smtClean="0"/>
              <a:t>IOMMUv2 </a:t>
            </a:r>
            <a:r>
              <a:rPr lang="en-US" dirty="0"/>
              <a:t>feature set overview </a:t>
            </a:r>
            <a:r>
              <a:rPr lang="en-US" dirty="0" smtClean="0"/>
              <a:t>(memory translation, </a:t>
            </a:r>
            <a:r>
              <a:rPr lang="en-US" dirty="0"/>
              <a:t>i</a:t>
            </a:r>
            <a:r>
              <a:rPr lang="en-US" dirty="0" smtClean="0"/>
              <a:t>nterrupt </a:t>
            </a:r>
            <a:r>
              <a:rPr lang="en-US" dirty="0"/>
              <a:t>remapping)</a:t>
            </a:r>
          </a:p>
          <a:p>
            <a:pPr lvl="1"/>
            <a:r>
              <a:rPr lang="en-US" dirty="0" smtClean="0"/>
              <a:t>ATS </a:t>
            </a:r>
            <a:r>
              <a:rPr lang="en-US" dirty="0"/>
              <a:t>(and </a:t>
            </a:r>
            <a:r>
              <a:rPr lang="en-US" dirty="0" smtClean="0"/>
              <a:t>ATC/IOTLBs) overview</a:t>
            </a:r>
            <a:endParaRPr lang="en-US" dirty="0"/>
          </a:p>
          <a:p>
            <a:pPr lvl="1"/>
            <a:r>
              <a:rPr lang="en-US" dirty="0" smtClean="0"/>
              <a:t>PCIe </a:t>
            </a:r>
            <a:r>
              <a:rPr lang="en-US" dirty="0"/>
              <a:t>&amp; OpenCL atomics</a:t>
            </a:r>
          </a:p>
          <a:p>
            <a:r>
              <a:rPr lang="en-US" dirty="0" smtClean="0"/>
              <a:t>GPU HW Virtualization</a:t>
            </a:r>
          </a:p>
          <a:p>
            <a:r>
              <a:rPr lang="en-US" dirty="0" smtClean="0"/>
              <a:t>SOC15 overview </a:t>
            </a:r>
            <a:r>
              <a:rPr lang="en-US" dirty="0" smtClean="0">
                <a:sym typeface="Wingdings" pitchFamily="2" charset="2"/>
              </a:rPr>
              <a:t> another time maybe?</a:t>
            </a:r>
            <a:endParaRPr lang="en-US" dirty="0" smtClean="0"/>
          </a:p>
          <a:p>
            <a:endParaRPr lang="en-US" dirty="0"/>
          </a:p>
          <a:p>
            <a:r>
              <a:rPr lang="en-US" sz="1000" b="1" dirty="0" smtClean="0"/>
              <a:t>Caveat</a:t>
            </a:r>
            <a:r>
              <a:rPr lang="en-US" sz="1000" dirty="0" smtClean="0"/>
              <a:t>– I grabbed slides/diagrams from where I could (from Phil Rogers, Mark Fowler, Bill Hughes, Andy Kegel, Mike Mantor, Ben Sander, Paul Blinzer, Jeffrey Cheng, … and even me) in order to try to get the various concepts across but, be aware, they’re probably out-of-date.</a:t>
            </a:r>
            <a:endParaRPr lang="en-US" sz="1000" dirty="0"/>
          </a:p>
          <a:p>
            <a:pPr marL="0" indent="0">
              <a:buNone/>
            </a:pPr>
            <a:endParaRPr lang="en-US" dirty="0"/>
          </a:p>
        </p:txBody>
      </p:sp>
    </p:spTree>
    <p:extLst>
      <p:ext uri="{BB962C8B-B14F-4D97-AF65-F5344CB8AC3E}">
        <p14:creationId xmlns:p14="http://schemas.microsoft.com/office/powerpoint/2010/main" val="3154947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4"/>
          <p:cNvSpPr>
            <a:spLocks noGrp="1"/>
          </p:cNvSpPr>
          <p:nvPr>
            <p:ph type="title" idx="4294967295"/>
          </p:nvPr>
        </p:nvSpPr>
        <p:spPr>
          <a:xfrm>
            <a:off x="455613" y="0"/>
            <a:ext cx="8226425" cy="639763"/>
          </a:xfrm>
        </p:spPr>
        <p:txBody>
          <a:bodyPr/>
          <a:lstStyle/>
          <a:p>
            <a:r>
              <a:rPr lang="en-US" dirty="0" smtClean="0"/>
              <a:t/>
            </a:r>
            <a:br>
              <a:rPr lang="en-US" dirty="0" smtClean="0"/>
            </a:br>
            <a:r>
              <a:rPr lang="en-US" sz="1800" dirty="0" smtClean="0">
                <a:solidFill>
                  <a:schemeClr val="bg1"/>
                </a:solidFill>
              </a:rPr>
              <a:t>KAVERI fusion interconnect</a:t>
            </a:r>
          </a:p>
        </p:txBody>
      </p:sp>
      <p:sp>
        <p:nvSpPr>
          <p:cNvPr id="20482" name="Rectangle 5"/>
          <p:cNvSpPr>
            <a:spLocks noChangeArrowheads="1"/>
          </p:cNvSpPr>
          <p:nvPr/>
        </p:nvSpPr>
        <p:spPr bwMode="auto">
          <a:xfrm>
            <a:off x="2371725" y="4424363"/>
            <a:ext cx="346075" cy="27781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ORB</a:t>
            </a:r>
          </a:p>
        </p:txBody>
      </p:sp>
      <p:sp>
        <p:nvSpPr>
          <p:cNvPr id="20483" name="Rectangle 6"/>
          <p:cNvSpPr>
            <a:spLocks noChangeArrowheads="1"/>
          </p:cNvSpPr>
          <p:nvPr/>
        </p:nvSpPr>
        <p:spPr bwMode="auto">
          <a:xfrm>
            <a:off x="2238375" y="4854575"/>
            <a:ext cx="587375" cy="209550"/>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IOC</a:t>
            </a:r>
          </a:p>
        </p:txBody>
      </p:sp>
      <p:sp>
        <p:nvSpPr>
          <p:cNvPr id="20484" name="Line 7"/>
          <p:cNvSpPr>
            <a:spLocks noChangeShapeType="1"/>
          </p:cNvSpPr>
          <p:nvPr/>
        </p:nvSpPr>
        <p:spPr bwMode="auto">
          <a:xfrm rot="5400000">
            <a:off x="2444750" y="4778375"/>
            <a:ext cx="152400" cy="0"/>
          </a:xfrm>
          <a:prstGeom prst="line">
            <a:avLst/>
          </a:prstGeom>
          <a:noFill/>
          <a:ln w="28575">
            <a:solidFill>
              <a:schemeClr val="bg2"/>
            </a:solidFill>
            <a:round/>
            <a:headEnd/>
            <a:tailEnd/>
          </a:ln>
        </p:spPr>
        <p:txBody>
          <a:bodyPr/>
          <a:lstStyle/>
          <a:p>
            <a:endParaRPr lang="en-US">
              <a:solidFill>
                <a:schemeClr val="bg1"/>
              </a:solidFill>
            </a:endParaRPr>
          </a:p>
        </p:txBody>
      </p:sp>
      <p:sp>
        <p:nvSpPr>
          <p:cNvPr id="20485" name="Rectangle 9"/>
          <p:cNvSpPr>
            <a:spLocks noChangeArrowheads="1"/>
          </p:cNvSpPr>
          <p:nvPr/>
        </p:nvSpPr>
        <p:spPr bwMode="auto">
          <a:xfrm>
            <a:off x="3333750" y="4805363"/>
            <a:ext cx="522288" cy="381000"/>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gBIF</a:t>
            </a:r>
          </a:p>
        </p:txBody>
      </p:sp>
      <p:sp>
        <p:nvSpPr>
          <p:cNvPr id="20486" name="Line 10"/>
          <p:cNvSpPr>
            <a:spLocks noChangeShapeType="1"/>
          </p:cNvSpPr>
          <p:nvPr/>
        </p:nvSpPr>
        <p:spPr bwMode="auto">
          <a:xfrm rot="10800000">
            <a:off x="2825750" y="4903788"/>
            <a:ext cx="493713" cy="0"/>
          </a:xfrm>
          <a:prstGeom prst="line">
            <a:avLst/>
          </a:prstGeom>
          <a:noFill/>
          <a:ln w="28575">
            <a:solidFill>
              <a:schemeClr val="bg2"/>
            </a:solidFill>
            <a:round/>
            <a:headEnd/>
            <a:tailEnd/>
          </a:ln>
        </p:spPr>
        <p:txBody>
          <a:bodyPr/>
          <a:lstStyle/>
          <a:p>
            <a:endParaRPr lang="en-US">
              <a:solidFill>
                <a:schemeClr val="bg1"/>
              </a:solidFill>
            </a:endParaRPr>
          </a:p>
        </p:txBody>
      </p:sp>
      <p:sp>
        <p:nvSpPr>
          <p:cNvPr id="20487" name="Rectangle 12"/>
          <p:cNvSpPr>
            <a:spLocks noChangeArrowheads="1"/>
          </p:cNvSpPr>
          <p:nvPr/>
        </p:nvSpPr>
        <p:spPr bwMode="auto">
          <a:xfrm>
            <a:off x="3856038" y="4424363"/>
            <a:ext cx="822325" cy="381000"/>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GMC</a:t>
            </a:r>
          </a:p>
        </p:txBody>
      </p:sp>
      <p:sp>
        <p:nvSpPr>
          <p:cNvPr id="20488" name="Rectangle 13"/>
          <p:cNvSpPr>
            <a:spLocks noChangeArrowheads="1"/>
          </p:cNvSpPr>
          <p:nvPr/>
        </p:nvSpPr>
        <p:spPr bwMode="auto">
          <a:xfrm>
            <a:off x="3333750" y="4563269"/>
            <a:ext cx="520700" cy="242094"/>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dirty="0" smtClean="0">
                <a:solidFill>
                  <a:schemeClr val="bg1"/>
                </a:solidFill>
              </a:rPr>
              <a:t>GFX</a:t>
            </a:r>
            <a:endParaRPr kumimoji="1" lang="en-US" sz="1000" b="1" dirty="0">
              <a:solidFill>
                <a:schemeClr val="bg1"/>
              </a:solidFill>
            </a:endParaRPr>
          </a:p>
        </p:txBody>
      </p:sp>
      <p:sp>
        <p:nvSpPr>
          <p:cNvPr id="20489" name="Rectangle 14"/>
          <p:cNvSpPr>
            <a:spLocks noChangeArrowheads="1"/>
          </p:cNvSpPr>
          <p:nvPr/>
        </p:nvSpPr>
        <p:spPr bwMode="auto">
          <a:xfrm>
            <a:off x="4232275" y="4805363"/>
            <a:ext cx="319088" cy="381000"/>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DCE</a:t>
            </a:r>
          </a:p>
        </p:txBody>
      </p:sp>
      <p:sp>
        <p:nvSpPr>
          <p:cNvPr id="20490" name="Rectangle 15"/>
          <p:cNvSpPr>
            <a:spLocks noChangeArrowheads="1"/>
          </p:cNvSpPr>
          <p:nvPr/>
        </p:nvSpPr>
        <p:spPr bwMode="auto">
          <a:xfrm>
            <a:off x="3852863" y="4805363"/>
            <a:ext cx="377825" cy="381000"/>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UVD</a:t>
            </a:r>
          </a:p>
        </p:txBody>
      </p:sp>
      <p:sp>
        <p:nvSpPr>
          <p:cNvPr id="20491" name="Line 16"/>
          <p:cNvSpPr>
            <a:spLocks noChangeShapeType="1"/>
          </p:cNvSpPr>
          <p:nvPr/>
        </p:nvSpPr>
        <p:spPr bwMode="auto">
          <a:xfrm rot="16200000" flipH="1">
            <a:off x="2428875" y="5168900"/>
            <a:ext cx="171450" cy="0"/>
          </a:xfrm>
          <a:prstGeom prst="line">
            <a:avLst/>
          </a:prstGeom>
          <a:noFill/>
          <a:ln w="28575">
            <a:solidFill>
              <a:schemeClr val="bg2"/>
            </a:solidFill>
            <a:round/>
            <a:headEnd/>
            <a:tailEnd/>
          </a:ln>
        </p:spPr>
        <p:txBody>
          <a:bodyPr/>
          <a:lstStyle/>
          <a:p>
            <a:endParaRPr lang="en-US">
              <a:solidFill>
                <a:schemeClr val="bg1"/>
              </a:solidFill>
            </a:endParaRPr>
          </a:p>
        </p:txBody>
      </p:sp>
      <p:grpSp>
        <p:nvGrpSpPr>
          <p:cNvPr id="20492" name="Group 31"/>
          <p:cNvGrpSpPr>
            <a:grpSpLocks/>
          </p:cNvGrpSpPr>
          <p:nvPr/>
        </p:nvGrpSpPr>
        <p:grpSpPr bwMode="auto">
          <a:xfrm>
            <a:off x="2328863" y="793750"/>
            <a:ext cx="793750" cy="490538"/>
            <a:chOff x="2223" y="549"/>
            <a:chExt cx="500" cy="309"/>
          </a:xfrm>
        </p:grpSpPr>
        <p:sp>
          <p:nvSpPr>
            <p:cNvPr id="20561" name="Rectangle 32"/>
            <p:cNvSpPr>
              <a:spLocks noChangeArrowheads="1"/>
            </p:cNvSpPr>
            <p:nvPr/>
          </p:nvSpPr>
          <p:spPr bwMode="auto">
            <a:xfrm>
              <a:off x="2223" y="741"/>
              <a:ext cx="500" cy="11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L2</a:t>
              </a:r>
            </a:p>
          </p:txBody>
        </p:sp>
        <p:sp>
          <p:nvSpPr>
            <p:cNvPr id="20562" name="Rectangle 33"/>
            <p:cNvSpPr>
              <a:spLocks noChangeArrowheads="1"/>
            </p:cNvSpPr>
            <p:nvPr/>
          </p:nvSpPr>
          <p:spPr bwMode="auto">
            <a:xfrm>
              <a:off x="222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CPU0</a:t>
              </a:r>
            </a:p>
          </p:txBody>
        </p:sp>
        <p:sp>
          <p:nvSpPr>
            <p:cNvPr id="20563" name="Rectangle 34"/>
            <p:cNvSpPr>
              <a:spLocks noChangeArrowheads="1"/>
            </p:cNvSpPr>
            <p:nvPr/>
          </p:nvSpPr>
          <p:spPr bwMode="auto">
            <a:xfrm>
              <a:off x="247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CPU1</a:t>
              </a:r>
            </a:p>
          </p:txBody>
        </p:sp>
      </p:grpSp>
      <p:sp>
        <p:nvSpPr>
          <p:cNvPr id="20493" name="Rectangle 38"/>
          <p:cNvSpPr>
            <a:spLocks noChangeArrowheads="1"/>
          </p:cNvSpPr>
          <p:nvPr/>
        </p:nvSpPr>
        <p:spPr bwMode="auto">
          <a:xfrm>
            <a:off x="4783138" y="3070225"/>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20494" name="Rectangle 39"/>
          <p:cNvSpPr>
            <a:spLocks noChangeArrowheads="1"/>
          </p:cNvSpPr>
          <p:nvPr/>
        </p:nvSpPr>
        <p:spPr bwMode="auto">
          <a:xfrm>
            <a:off x="2181225" y="1738313"/>
            <a:ext cx="1066800" cy="1524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NBSYN</a:t>
            </a:r>
          </a:p>
        </p:txBody>
      </p:sp>
      <p:sp>
        <p:nvSpPr>
          <p:cNvPr id="20495" name="Rectangle 41"/>
          <p:cNvSpPr>
            <a:spLocks noChangeArrowheads="1"/>
          </p:cNvSpPr>
          <p:nvPr/>
        </p:nvSpPr>
        <p:spPr bwMode="auto">
          <a:xfrm>
            <a:off x="2360613" y="2049463"/>
            <a:ext cx="6096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SRQ</a:t>
            </a:r>
          </a:p>
        </p:txBody>
      </p:sp>
      <p:sp>
        <p:nvSpPr>
          <p:cNvPr id="20496" name="Rectangle 42"/>
          <p:cNvSpPr>
            <a:spLocks noChangeArrowheads="1"/>
          </p:cNvSpPr>
          <p:nvPr/>
        </p:nvSpPr>
        <p:spPr bwMode="auto">
          <a:xfrm>
            <a:off x="2346325" y="2687638"/>
            <a:ext cx="635000" cy="43815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XBAR</a:t>
            </a:r>
          </a:p>
        </p:txBody>
      </p:sp>
      <p:sp>
        <p:nvSpPr>
          <p:cNvPr id="20497" name="Rectangle 43"/>
          <p:cNvSpPr>
            <a:spLocks noChangeArrowheads="1"/>
          </p:cNvSpPr>
          <p:nvPr/>
        </p:nvSpPr>
        <p:spPr bwMode="auto">
          <a:xfrm>
            <a:off x="3167063" y="2568575"/>
            <a:ext cx="687387" cy="66675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MCT</a:t>
            </a:r>
          </a:p>
        </p:txBody>
      </p:sp>
      <p:sp>
        <p:nvSpPr>
          <p:cNvPr id="20498" name="Line 44"/>
          <p:cNvSpPr>
            <a:spLocks noChangeShapeType="1"/>
          </p:cNvSpPr>
          <p:nvPr/>
        </p:nvSpPr>
        <p:spPr bwMode="auto">
          <a:xfrm rot="5400000">
            <a:off x="2574925" y="2597151"/>
            <a:ext cx="180975" cy="0"/>
          </a:xfrm>
          <a:prstGeom prst="line">
            <a:avLst/>
          </a:prstGeom>
          <a:noFill/>
          <a:ln w="28575">
            <a:solidFill>
              <a:schemeClr val="bg2"/>
            </a:solidFill>
            <a:round/>
            <a:headEnd/>
            <a:tailEnd/>
          </a:ln>
        </p:spPr>
        <p:txBody>
          <a:bodyPr/>
          <a:lstStyle/>
          <a:p>
            <a:endParaRPr lang="en-US">
              <a:solidFill>
                <a:schemeClr val="bg1"/>
              </a:solidFill>
            </a:endParaRPr>
          </a:p>
        </p:txBody>
      </p:sp>
      <p:sp>
        <p:nvSpPr>
          <p:cNvPr id="20499" name="Line 45"/>
          <p:cNvSpPr>
            <a:spLocks noChangeShapeType="1"/>
          </p:cNvSpPr>
          <p:nvPr/>
        </p:nvSpPr>
        <p:spPr bwMode="auto">
          <a:xfrm rot="10800000">
            <a:off x="2968625" y="2873375"/>
            <a:ext cx="185738" cy="0"/>
          </a:xfrm>
          <a:prstGeom prst="line">
            <a:avLst/>
          </a:prstGeom>
          <a:noFill/>
          <a:ln w="28575">
            <a:solidFill>
              <a:schemeClr val="bg2"/>
            </a:solidFill>
            <a:round/>
            <a:headEnd/>
            <a:tailEnd/>
          </a:ln>
        </p:spPr>
        <p:txBody>
          <a:bodyPr/>
          <a:lstStyle/>
          <a:p>
            <a:endParaRPr lang="en-US">
              <a:solidFill>
                <a:schemeClr val="bg1"/>
              </a:solidFill>
            </a:endParaRPr>
          </a:p>
        </p:txBody>
      </p:sp>
      <p:sp>
        <p:nvSpPr>
          <p:cNvPr id="20500" name="Line 46"/>
          <p:cNvSpPr>
            <a:spLocks noChangeShapeType="1"/>
          </p:cNvSpPr>
          <p:nvPr/>
        </p:nvSpPr>
        <p:spPr bwMode="auto">
          <a:xfrm rot="5400000">
            <a:off x="2603500" y="1987551"/>
            <a:ext cx="123825" cy="0"/>
          </a:xfrm>
          <a:prstGeom prst="line">
            <a:avLst/>
          </a:prstGeom>
          <a:noFill/>
          <a:ln w="28575">
            <a:solidFill>
              <a:schemeClr val="bg2"/>
            </a:solidFill>
            <a:round/>
            <a:headEnd/>
            <a:tailEnd/>
          </a:ln>
        </p:spPr>
        <p:txBody>
          <a:bodyPr/>
          <a:lstStyle/>
          <a:p>
            <a:endParaRPr lang="en-US">
              <a:solidFill>
                <a:schemeClr val="bg1"/>
              </a:solidFill>
            </a:endParaRPr>
          </a:p>
        </p:txBody>
      </p:sp>
      <p:sp>
        <p:nvSpPr>
          <p:cNvPr id="20501" name="Rectangle 49"/>
          <p:cNvSpPr>
            <a:spLocks noChangeArrowheads="1"/>
          </p:cNvSpPr>
          <p:nvPr/>
        </p:nvSpPr>
        <p:spPr bwMode="auto">
          <a:xfrm>
            <a:off x="5675313" y="3070225"/>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20502" name="Line 50"/>
          <p:cNvSpPr>
            <a:spLocks noChangeShapeType="1"/>
          </p:cNvSpPr>
          <p:nvPr/>
        </p:nvSpPr>
        <p:spPr bwMode="auto">
          <a:xfrm rot="10800000">
            <a:off x="5392738" y="3136900"/>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20503" name="Line 51"/>
          <p:cNvSpPr>
            <a:spLocks noChangeShapeType="1"/>
          </p:cNvSpPr>
          <p:nvPr/>
        </p:nvSpPr>
        <p:spPr bwMode="auto">
          <a:xfrm rot="10800000">
            <a:off x="3856038" y="3111500"/>
            <a:ext cx="912812" cy="0"/>
          </a:xfrm>
          <a:prstGeom prst="line">
            <a:avLst/>
          </a:prstGeom>
          <a:noFill/>
          <a:ln w="28575">
            <a:solidFill>
              <a:schemeClr val="bg2"/>
            </a:solidFill>
            <a:round/>
            <a:headEnd/>
            <a:tailEnd/>
          </a:ln>
        </p:spPr>
        <p:txBody>
          <a:bodyPr/>
          <a:lstStyle/>
          <a:p>
            <a:endParaRPr lang="en-US">
              <a:solidFill>
                <a:schemeClr val="bg1"/>
              </a:solidFill>
            </a:endParaRPr>
          </a:p>
        </p:txBody>
      </p:sp>
      <p:sp>
        <p:nvSpPr>
          <p:cNvPr id="20504" name="Rectangle 52"/>
          <p:cNvSpPr>
            <a:spLocks noChangeArrowheads="1"/>
          </p:cNvSpPr>
          <p:nvPr/>
        </p:nvSpPr>
        <p:spPr bwMode="auto">
          <a:xfrm>
            <a:off x="2132013" y="1773238"/>
            <a:ext cx="1066800" cy="1524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NBSYN</a:t>
            </a:r>
          </a:p>
        </p:txBody>
      </p:sp>
      <p:sp>
        <p:nvSpPr>
          <p:cNvPr id="20505" name="Line 53"/>
          <p:cNvSpPr>
            <a:spLocks noChangeShapeType="1"/>
          </p:cNvSpPr>
          <p:nvPr/>
        </p:nvSpPr>
        <p:spPr bwMode="auto">
          <a:xfrm rot="5400000">
            <a:off x="2455863" y="1563688"/>
            <a:ext cx="419100" cy="0"/>
          </a:xfrm>
          <a:prstGeom prst="line">
            <a:avLst/>
          </a:prstGeom>
          <a:noFill/>
          <a:ln w="28575">
            <a:solidFill>
              <a:schemeClr val="bg2"/>
            </a:solidFill>
            <a:round/>
            <a:headEnd/>
            <a:tailEnd/>
          </a:ln>
        </p:spPr>
        <p:txBody>
          <a:bodyPr/>
          <a:lstStyle/>
          <a:p>
            <a:endParaRPr lang="en-US">
              <a:solidFill>
                <a:schemeClr val="bg1"/>
              </a:solidFill>
            </a:endParaRPr>
          </a:p>
        </p:txBody>
      </p:sp>
      <p:sp>
        <p:nvSpPr>
          <p:cNvPr id="20506" name="Text Box 55"/>
          <p:cNvSpPr txBox="1">
            <a:spLocks noChangeArrowheads="1"/>
          </p:cNvSpPr>
          <p:nvPr/>
        </p:nvSpPr>
        <p:spPr bwMode="auto">
          <a:xfrm>
            <a:off x="4578350" y="3686175"/>
            <a:ext cx="524503" cy="246221"/>
          </a:xfrm>
          <a:prstGeom prst="rect">
            <a:avLst/>
          </a:prstGeom>
          <a:noFill/>
          <a:ln w="19050">
            <a:noFill/>
            <a:miter lim="800000"/>
            <a:headEnd/>
            <a:tailEnd/>
          </a:ln>
        </p:spPr>
        <p:txBody>
          <a:bodyPr wrap="none">
            <a:spAutoFit/>
          </a:bodyPr>
          <a:lstStyle/>
          <a:p>
            <a:r>
              <a:rPr lang="en-US" sz="1000" b="1">
                <a:solidFill>
                  <a:schemeClr val="bg1"/>
                </a:solidFill>
              </a:rPr>
              <a:t>garlic</a:t>
            </a:r>
          </a:p>
        </p:txBody>
      </p:sp>
      <p:sp>
        <p:nvSpPr>
          <p:cNvPr id="20507" name="Line 56"/>
          <p:cNvSpPr>
            <a:spLocks noChangeShapeType="1"/>
          </p:cNvSpPr>
          <p:nvPr/>
        </p:nvSpPr>
        <p:spPr bwMode="auto">
          <a:xfrm>
            <a:off x="4081463" y="2681288"/>
            <a:ext cx="701675"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08" name="Line 57"/>
          <p:cNvSpPr>
            <a:spLocks noChangeShapeType="1"/>
          </p:cNvSpPr>
          <p:nvPr/>
        </p:nvSpPr>
        <p:spPr bwMode="auto">
          <a:xfrm>
            <a:off x="4081463" y="2693988"/>
            <a:ext cx="0" cy="1730375"/>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09" name="Rectangle 58"/>
          <p:cNvSpPr>
            <a:spLocks noChangeArrowheads="1"/>
          </p:cNvSpPr>
          <p:nvPr/>
        </p:nvSpPr>
        <p:spPr bwMode="auto">
          <a:xfrm>
            <a:off x="2346325" y="3125788"/>
            <a:ext cx="322263" cy="354012"/>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a:t>
            </a:r>
          </a:p>
          <a:p>
            <a:pPr algn="ctr" eaLnBrk="0" hangingPunct="0"/>
            <a:r>
              <a:rPr kumimoji="1" lang="en-US" sz="1000" b="1">
                <a:solidFill>
                  <a:schemeClr val="bg1"/>
                </a:solidFill>
              </a:rPr>
              <a:t>LNK</a:t>
            </a:r>
          </a:p>
        </p:txBody>
      </p:sp>
      <p:sp>
        <p:nvSpPr>
          <p:cNvPr id="20510" name="Text Box 59"/>
          <p:cNvSpPr txBox="1">
            <a:spLocks noChangeArrowheads="1"/>
          </p:cNvSpPr>
          <p:nvPr/>
        </p:nvSpPr>
        <p:spPr bwMode="auto">
          <a:xfrm>
            <a:off x="2925763" y="3686175"/>
            <a:ext cx="609462" cy="246221"/>
          </a:xfrm>
          <a:prstGeom prst="rect">
            <a:avLst/>
          </a:prstGeom>
          <a:noFill/>
          <a:ln w="19050">
            <a:noFill/>
            <a:miter lim="800000"/>
            <a:headEnd/>
            <a:tailEnd/>
          </a:ln>
        </p:spPr>
        <p:txBody>
          <a:bodyPr wrap="none">
            <a:spAutoFit/>
          </a:bodyPr>
          <a:lstStyle/>
          <a:p>
            <a:r>
              <a:rPr lang="en-US" sz="1000" b="1">
                <a:solidFill>
                  <a:schemeClr val="bg1"/>
                </a:solidFill>
              </a:rPr>
              <a:t>onion+</a:t>
            </a:r>
          </a:p>
        </p:txBody>
      </p:sp>
      <p:sp>
        <p:nvSpPr>
          <p:cNvPr id="20511" name="Line 62"/>
          <p:cNvSpPr>
            <a:spLocks noChangeShapeType="1"/>
          </p:cNvSpPr>
          <p:nvPr/>
        </p:nvSpPr>
        <p:spPr bwMode="auto">
          <a:xfrm flipH="1">
            <a:off x="2508250" y="3479800"/>
            <a:ext cx="0" cy="944563"/>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12" name="Text Box 64"/>
          <p:cNvSpPr txBox="1">
            <a:spLocks noChangeArrowheads="1"/>
          </p:cNvSpPr>
          <p:nvPr/>
        </p:nvSpPr>
        <p:spPr bwMode="auto">
          <a:xfrm>
            <a:off x="2616200" y="1463675"/>
            <a:ext cx="405880" cy="246221"/>
          </a:xfrm>
          <a:prstGeom prst="rect">
            <a:avLst/>
          </a:prstGeom>
          <a:noFill/>
          <a:ln w="19050">
            <a:noFill/>
            <a:miter lim="800000"/>
            <a:headEnd/>
            <a:tailEnd/>
          </a:ln>
        </p:spPr>
        <p:txBody>
          <a:bodyPr wrap="none">
            <a:spAutoFit/>
          </a:bodyPr>
          <a:lstStyle/>
          <a:p>
            <a:r>
              <a:rPr lang="en-US" sz="1000" b="1">
                <a:solidFill>
                  <a:schemeClr val="bg1"/>
                </a:solidFill>
              </a:rPr>
              <a:t>CCI</a:t>
            </a:r>
          </a:p>
        </p:txBody>
      </p:sp>
      <p:grpSp>
        <p:nvGrpSpPr>
          <p:cNvPr id="20513" name="Group 68"/>
          <p:cNvGrpSpPr>
            <a:grpSpLocks/>
          </p:cNvGrpSpPr>
          <p:nvPr/>
        </p:nvGrpSpPr>
        <p:grpSpPr bwMode="auto">
          <a:xfrm>
            <a:off x="2268538" y="842963"/>
            <a:ext cx="793750" cy="490537"/>
            <a:chOff x="2223" y="549"/>
            <a:chExt cx="500" cy="309"/>
          </a:xfrm>
        </p:grpSpPr>
        <p:sp>
          <p:nvSpPr>
            <p:cNvPr id="20558" name="Rectangle 69"/>
            <p:cNvSpPr>
              <a:spLocks noChangeArrowheads="1"/>
            </p:cNvSpPr>
            <p:nvPr/>
          </p:nvSpPr>
          <p:spPr bwMode="auto">
            <a:xfrm>
              <a:off x="2223" y="741"/>
              <a:ext cx="500" cy="11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L2</a:t>
              </a:r>
            </a:p>
          </p:txBody>
        </p:sp>
        <p:sp>
          <p:nvSpPr>
            <p:cNvPr id="20559" name="Rectangle 70"/>
            <p:cNvSpPr>
              <a:spLocks noChangeArrowheads="1"/>
            </p:cNvSpPr>
            <p:nvPr/>
          </p:nvSpPr>
          <p:spPr bwMode="auto">
            <a:xfrm>
              <a:off x="222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CPU0</a:t>
              </a:r>
            </a:p>
          </p:txBody>
        </p:sp>
        <p:sp>
          <p:nvSpPr>
            <p:cNvPr id="20560" name="Rectangle 71"/>
            <p:cNvSpPr>
              <a:spLocks noChangeArrowheads="1"/>
            </p:cNvSpPr>
            <p:nvPr/>
          </p:nvSpPr>
          <p:spPr bwMode="auto">
            <a:xfrm>
              <a:off x="247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CPU1</a:t>
              </a:r>
            </a:p>
          </p:txBody>
        </p:sp>
      </p:grpSp>
      <p:sp>
        <p:nvSpPr>
          <p:cNvPr id="20514" name="Line 77"/>
          <p:cNvSpPr>
            <a:spLocks noChangeShapeType="1"/>
          </p:cNvSpPr>
          <p:nvPr/>
        </p:nvSpPr>
        <p:spPr bwMode="auto">
          <a:xfrm>
            <a:off x="6373813" y="3136900"/>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15" name="Text Box 78"/>
          <p:cNvSpPr txBox="1">
            <a:spLocks noChangeArrowheads="1"/>
          </p:cNvSpPr>
          <p:nvPr/>
        </p:nvSpPr>
        <p:spPr bwMode="auto">
          <a:xfrm>
            <a:off x="6619875" y="3030538"/>
            <a:ext cx="553357" cy="246221"/>
          </a:xfrm>
          <a:prstGeom prst="rect">
            <a:avLst/>
          </a:prstGeom>
          <a:noFill/>
          <a:ln w="19050">
            <a:noFill/>
            <a:miter lim="800000"/>
            <a:headEnd/>
            <a:tailEnd/>
          </a:ln>
        </p:spPr>
        <p:txBody>
          <a:bodyPr wrap="none">
            <a:spAutoFit/>
          </a:bodyPr>
          <a:lstStyle/>
          <a:p>
            <a:r>
              <a:rPr lang="en-US" sz="1000" b="1" dirty="0">
                <a:solidFill>
                  <a:srgbClr val="FF0000"/>
                </a:solidFill>
              </a:rPr>
              <a:t>D3/G5</a:t>
            </a:r>
          </a:p>
        </p:txBody>
      </p:sp>
      <p:sp>
        <p:nvSpPr>
          <p:cNvPr id="20516" name="Line 101"/>
          <p:cNvSpPr>
            <a:spLocks noChangeShapeType="1"/>
          </p:cNvSpPr>
          <p:nvPr/>
        </p:nvSpPr>
        <p:spPr bwMode="auto">
          <a:xfrm flipH="1">
            <a:off x="2825750" y="3479801"/>
            <a:ext cx="0" cy="782638"/>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17" name="Line 102"/>
          <p:cNvSpPr>
            <a:spLocks noChangeShapeType="1"/>
          </p:cNvSpPr>
          <p:nvPr/>
        </p:nvSpPr>
        <p:spPr bwMode="auto">
          <a:xfrm rot="10800000">
            <a:off x="2825750" y="4243388"/>
            <a:ext cx="758825"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18" name="Line 103"/>
          <p:cNvSpPr>
            <a:spLocks noChangeShapeType="1"/>
          </p:cNvSpPr>
          <p:nvPr/>
        </p:nvSpPr>
        <p:spPr bwMode="auto">
          <a:xfrm rot="5400000">
            <a:off x="3509963" y="4310063"/>
            <a:ext cx="152400"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19" name="Rectangle 104"/>
          <p:cNvSpPr>
            <a:spLocks noChangeArrowheads="1"/>
          </p:cNvSpPr>
          <p:nvPr/>
        </p:nvSpPr>
        <p:spPr bwMode="auto">
          <a:xfrm>
            <a:off x="2265363" y="3867150"/>
            <a:ext cx="758825" cy="185738"/>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sync</a:t>
            </a:r>
          </a:p>
        </p:txBody>
      </p:sp>
      <p:sp>
        <p:nvSpPr>
          <p:cNvPr id="20520" name="Text Box 106"/>
          <p:cNvSpPr txBox="1">
            <a:spLocks noChangeArrowheads="1"/>
          </p:cNvSpPr>
          <p:nvPr/>
        </p:nvSpPr>
        <p:spPr bwMode="auto">
          <a:xfrm>
            <a:off x="5159375" y="4029075"/>
            <a:ext cx="4007828" cy="861774"/>
          </a:xfrm>
          <a:prstGeom prst="rect">
            <a:avLst/>
          </a:prstGeom>
          <a:noFill/>
          <a:ln w="9525">
            <a:noFill/>
            <a:miter lim="800000"/>
            <a:headEnd/>
            <a:tailEnd/>
          </a:ln>
        </p:spPr>
        <p:txBody>
          <a:bodyPr wrap="none">
            <a:spAutoFit/>
          </a:bodyPr>
          <a:lstStyle/>
          <a:p>
            <a:r>
              <a:rPr lang="en-US" sz="1000" dirty="0">
                <a:solidFill>
                  <a:schemeClr val="bg1"/>
                </a:solidFill>
              </a:rPr>
              <a:t>Current interconnect has several issues :</a:t>
            </a:r>
          </a:p>
          <a:p>
            <a:r>
              <a:rPr lang="en-US" sz="1000" dirty="0">
                <a:solidFill>
                  <a:schemeClr val="bg1"/>
                </a:solidFill>
              </a:rPr>
              <a:t> - garlic </a:t>
            </a:r>
            <a:r>
              <a:rPr lang="en-US" sz="1000" dirty="0" err="1">
                <a:solidFill>
                  <a:schemeClr val="bg1"/>
                </a:solidFill>
              </a:rPr>
              <a:t>bw</a:t>
            </a:r>
            <a:r>
              <a:rPr lang="en-US" sz="1000" dirty="0">
                <a:solidFill>
                  <a:schemeClr val="bg1"/>
                </a:solidFill>
              </a:rPr>
              <a:t> scales well, but coherent </a:t>
            </a:r>
            <a:r>
              <a:rPr lang="en-US" sz="1000" dirty="0" err="1">
                <a:solidFill>
                  <a:schemeClr val="bg1"/>
                </a:solidFill>
              </a:rPr>
              <a:t>bw</a:t>
            </a:r>
            <a:r>
              <a:rPr lang="en-US" sz="1000" dirty="0">
                <a:solidFill>
                  <a:schemeClr val="bg1"/>
                </a:solidFill>
              </a:rPr>
              <a:t> (onion) doesn’t</a:t>
            </a:r>
          </a:p>
          <a:p>
            <a:r>
              <a:rPr lang="en-US" sz="1000" dirty="0">
                <a:solidFill>
                  <a:schemeClr val="bg1"/>
                </a:solidFill>
              </a:rPr>
              <a:t> - requires support for two different busses/protocols</a:t>
            </a:r>
          </a:p>
          <a:p>
            <a:r>
              <a:rPr lang="en-US" sz="1000" dirty="0">
                <a:solidFill>
                  <a:schemeClr val="bg1"/>
                </a:solidFill>
              </a:rPr>
              <a:t> - increasing onion </a:t>
            </a:r>
            <a:r>
              <a:rPr lang="en-US" sz="1000" dirty="0" err="1">
                <a:solidFill>
                  <a:schemeClr val="bg1"/>
                </a:solidFill>
              </a:rPr>
              <a:t>bw</a:t>
            </a:r>
            <a:r>
              <a:rPr lang="en-US" sz="1000" dirty="0">
                <a:solidFill>
                  <a:schemeClr val="bg1"/>
                </a:solidFill>
              </a:rPr>
              <a:t> would means the total is over-provisioned</a:t>
            </a:r>
          </a:p>
          <a:p>
            <a:r>
              <a:rPr lang="en-US" sz="1000" dirty="0">
                <a:solidFill>
                  <a:schemeClr val="bg1"/>
                </a:solidFill>
              </a:rPr>
              <a:t> - it’s going to get even harder with chip stacked DRAM (higher </a:t>
            </a:r>
            <a:r>
              <a:rPr lang="en-US" sz="1000" dirty="0" err="1" smtClean="0">
                <a:solidFill>
                  <a:schemeClr val="bg1"/>
                </a:solidFill>
              </a:rPr>
              <a:t>bw</a:t>
            </a:r>
            <a:r>
              <a:rPr lang="en-US" sz="1000" dirty="0" smtClean="0">
                <a:solidFill>
                  <a:schemeClr val="bg1"/>
                </a:solidFill>
              </a:rPr>
              <a:t>)</a:t>
            </a:r>
            <a:r>
              <a:rPr lang="en-US" sz="1000" dirty="0" smtClean="0"/>
              <a:t>)</a:t>
            </a:r>
            <a:endParaRPr lang="en-US" sz="1000" dirty="0"/>
          </a:p>
        </p:txBody>
      </p:sp>
      <p:sp>
        <p:nvSpPr>
          <p:cNvPr id="20521" name="Rectangle 58"/>
          <p:cNvSpPr>
            <a:spLocks noChangeArrowheads="1"/>
          </p:cNvSpPr>
          <p:nvPr/>
        </p:nvSpPr>
        <p:spPr bwMode="auto">
          <a:xfrm>
            <a:off x="2646363" y="3125788"/>
            <a:ext cx="334962" cy="354012"/>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a:t>
            </a:r>
          </a:p>
          <a:p>
            <a:pPr algn="ctr" eaLnBrk="0" hangingPunct="0"/>
            <a:r>
              <a:rPr kumimoji="1" lang="en-US" sz="1000" b="1">
                <a:solidFill>
                  <a:schemeClr val="bg1"/>
                </a:solidFill>
              </a:rPr>
              <a:t>LNK</a:t>
            </a:r>
          </a:p>
        </p:txBody>
      </p:sp>
      <p:sp>
        <p:nvSpPr>
          <p:cNvPr id="20522" name="Rectangle 38"/>
          <p:cNvSpPr>
            <a:spLocks noChangeArrowheads="1"/>
          </p:cNvSpPr>
          <p:nvPr/>
        </p:nvSpPr>
        <p:spPr bwMode="auto">
          <a:xfrm>
            <a:off x="4783138" y="2905125"/>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20523" name="Rectangle 49"/>
          <p:cNvSpPr>
            <a:spLocks noChangeArrowheads="1"/>
          </p:cNvSpPr>
          <p:nvPr/>
        </p:nvSpPr>
        <p:spPr bwMode="auto">
          <a:xfrm>
            <a:off x="5675313" y="2905125"/>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20524" name="Line 50"/>
          <p:cNvSpPr>
            <a:spLocks noChangeShapeType="1"/>
          </p:cNvSpPr>
          <p:nvPr/>
        </p:nvSpPr>
        <p:spPr bwMode="auto">
          <a:xfrm rot="10800000">
            <a:off x="5392738" y="2971800"/>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20525" name="Line 51"/>
          <p:cNvSpPr>
            <a:spLocks noChangeShapeType="1"/>
          </p:cNvSpPr>
          <p:nvPr/>
        </p:nvSpPr>
        <p:spPr bwMode="auto">
          <a:xfrm rot="10800000">
            <a:off x="3843338" y="2938463"/>
            <a:ext cx="925512" cy="0"/>
          </a:xfrm>
          <a:prstGeom prst="line">
            <a:avLst/>
          </a:prstGeom>
          <a:noFill/>
          <a:ln w="28575">
            <a:solidFill>
              <a:schemeClr val="bg2"/>
            </a:solidFill>
            <a:round/>
            <a:headEnd/>
            <a:tailEnd/>
          </a:ln>
        </p:spPr>
        <p:txBody>
          <a:bodyPr/>
          <a:lstStyle/>
          <a:p>
            <a:endParaRPr lang="en-US">
              <a:solidFill>
                <a:schemeClr val="bg1"/>
              </a:solidFill>
            </a:endParaRPr>
          </a:p>
        </p:txBody>
      </p:sp>
      <p:sp>
        <p:nvSpPr>
          <p:cNvPr id="20526" name="Line 77"/>
          <p:cNvSpPr>
            <a:spLocks noChangeShapeType="1"/>
          </p:cNvSpPr>
          <p:nvPr/>
        </p:nvSpPr>
        <p:spPr bwMode="auto">
          <a:xfrm>
            <a:off x="6373813" y="2971800"/>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27" name="Text Box 78"/>
          <p:cNvSpPr txBox="1">
            <a:spLocks noChangeArrowheads="1"/>
          </p:cNvSpPr>
          <p:nvPr/>
        </p:nvSpPr>
        <p:spPr bwMode="auto">
          <a:xfrm>
            <a:off x="6619875" y="2865438"/>
            <a:ext cx="553357" cy="246221"/>
          </a:xfrm>
          <a:prstGeom prst="rect">
            <a:avLst/>
          </a:prstGeom>
          <a:noFill/>
          <a:ln w="19050">
            <a:noFill/>
            <a:miter lim="800000"/>
            <a:headEnd/>
            <a:tailEnd/>
          </a:ln>
        </p:spPr>
        <p:txBody>
          <a:bodyPr wrap="none">
            <a:spAutoFit/>
          </a:bodyPr>
          <a:lstStyle/>
          <a:p>
            <a:r>
              <a:rPr lang="en-US" sz="1000" b="1" dirty="0">
                <a:solidFill>
                  <a:srgbClr val="FF0000"/>
                </a:solidFill>
              </a:rPr>
              <a:t>D3/G5</a:t>
            </a:r>
          </a:p>
        </p:txBody>
      </p:sp>
      <p:sp>
        <p:nvSpPr>
          <p:cNvPr id="20528" name="Rectangle 38"/>
          <p:cNvSpPr>
            <a:spLocks noChangeArrowheads="1"/>
          </p:cNvSpPr>
          <p:nvPr/>
        </p:nvSpPr>
        <p:spPr bwMode="auto">
          <a:xfrm>
            <a:off x="4783138" y="2733675"/>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20529" name="Rectangle 49"/>
          <p:cNvSpPr>
            <a:spLocks noChangeArrowheads="1"/>
          </p:cNvSpPr>
          <p:nvPr/>
        </p:nvSpPr>
        <p:spPr bwMode="auto">
          <a:xfrm>
            <a:off x="5675313" y="2733675"/>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20530" name="Line 50"/>
          <p:cNvSpPr>
            <a:spLocks noChangeShapeType="1"/>
          </p:cNvSpPr>
          <p:nvPr/>
        </p:nvSpPr>
        <p:spPr bwMode="auto">
          <a:xfrm rot="10800000">
            <a:off x="5392738" y="2800350"/>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20531" name="Line 51"/>
          <p:cNvSpPr>
            <a:spLocks noChangeShapeType="1"/>
          </p:cNvSpPr>
          <p:nvPr/>
        </p:nvSpPr>
        <p:spPr bwMode="auto">
          <a:xfrm rot="10800000">
            <a:off x="3843338" y="2762250"/>
            <a:ext cx="925512" cy="1588"/>
          </a:xfrm>
          <a:prstGeom prst="line">
            <a:avLst/>
          </a:prstGeom>
          <a:noFill/>
          <a:ln w="28575">
            <a:solidFill>
              <a:schemeClr val="bg2"/>
            </a:solidFill>
            <a:round/>
            <a:headEnd/>
            <a:tailEnd/>
          </a:ln>
        </p:spPr>
        <p:txBody>
          <a:bodyPr/>
          <a:lstStyle/>
          <a:p>
            <a:endParaRPr lang="en-US">
              <a:solidFill>
                <a:schemeClr val="bg1"/>
              </a:solidFill>
            </a:endParaRPr>
          </a:p>
        </p:txBody>
      </p:sp>
      <p:sp>
        <p:nvSpPr>
          <p:cNvPr id="20532" name="Line 77"/>
          <p:cNvSpPr>
            <a:spLocks noChangeShapeType="1"/>
          </p:cNvSpPr>
          <p:nvPr/>
        </p:nvSpPr>
        <p:spPr bwMode="auto">
          <a:xfrm>
            <a:off x="6373813" y="2800350"/>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33" name="Text Box 78"/>
          <p:cNvSpPr txBox="1">
            <a:spLocks noChangeArrowheads="1"/>
          </p:cNvSpPr>
          <p:nvPr/>
        </p:nvSpPr>
        <p:spPr bwMode="auto">
          <a:xfrm>
            <a:off x="6619875" y="2693988"/>
            <a:ext cx="553357" cy="246221"/>
          </a:xfrm>
          <a:prstGeom prst="rect">
            <a:avLst/>
          </a:prstGeom>
          <a:noFill/>
          <a:ln w="19050">
            <a:noFill/>
            <a:miter lim="800000"/>
            <a:headEnd/>
            <a:tailEnd/>
          </a:ln>
        </p:spPr>
        <p:txBody>
          <a:bodyPr wrap="none">
            <a:spAutoFit/>
          </a:bodyPr>
          <a:lstStyle/>
          <a:p>
            <a:r>
              <a:rPr lang="en-US" sz="1000" b="1" dirty="0">
                <a:solidFill>
                  <a:srgbClr val="FF0000"/>
                </a:solidFill>
              </a:rPr>
              <a:t>D3/G5</a:t>
            </a:r>
          </a:p>
        </p:txBody>
      </p:sp>
      <p:sp>
        <p:nvSpPr>
          <p:cNvPr id="20534" name="Rectangle 38"/>
          <p:cNvSpPr>
            <a:spLocks noChangeArrowheads="1"/>
          </p:cNvSpPr>
          <p:nvPr/>
        </p:nvSpPr>
        <p:spPr bwMode="auto">
          <a:xfrm>
            <a:off x="4783138" y="2568575"/>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20535" name="Rectangle 49"/>
          <p:cNvSpPr>
            <a:spLocks noChangeArrowheads="1"/>
          </p:cNvSpPr>
          <p:nvPr/>
        </p:nvSpPr>
        <p:spPr bwMode="auto">
          <a:xfrm>
            <a:off x="5675313" y="2568575"/>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20536" name="Line 50"/>
          <p:cNvSpPr>
            <a:spLocks noChangeShapeType="1"/>
          </p:cNvSpPr>
          <p:nvPr/>
        </p:nvSpPr>
        <p:spPr bwMode="auto">
          <a:xfrm rot="10800000">
            <a:off x="5392738" y="2635250"/>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20537" name="Line 51"/>
          <p:cNvSpPr>
            <a:spLocks noChangeShapeType="1"/>
          </p:cNvSpPr>
          <p:nvPr/>
        </p:nvSpPr>
        <p:spPr bwMode="auto">
          <a:xfrm rot="10800000">
            <a:off x="3843338" y="2630488"/>
            <a:ext cx="939800" cy="4762"/>
          </a:xfrm>
          <a:prstGeom prst="line">
            <a:avLst/>
          </a:prstGeom>
          <a:noFill/>
          <a:ln w="28575">
            <a:solidFill>
              <a:schemeClr val="bg2"/>
            </a:solidFill>
            <a:round/>
            <a:headEnd/>
            <a:tailEnd/>
          </a:ln>
        </p:spPr>
        <p:txBody>
          <a:bodyPr/>
          <a:lstStyle/>
          <a:p>
            <a:endParaRPr lang="en-US">
              <a:solidFill>
                <a:schemeClr val="bg1"/>
              </a:solidFill>
            </a:endParaRPr>
          </a:p>
        </p:txBody>
      </p:sp>
      <p:sp>
        <p:nvSpPr>
          <p:cNvPr id="20538" name="Line 77"/>
          <p:cNvSpPr>
            <a:spLocks noChangeShapeType="1"/>
          </p:cNvSpPr>
          <p:nvPr/>
        </p:nvSpPr>
        <p:spPr bwMode="auto">
          <a:xfrm>
            <a:off x="6373813" y="2635250"/>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39" name="Text Box 78"/>
          <p:cNvSpPr txBox="1">
            <a:spLocks noChangeArrowheads="1"/>
          </p:cNvSpPr>
          <p:nvPr/>
        </p:nvSpPr>
        <p:spPr bwMode="auto">
          <a:xfrm>
            <a:off x="6619875" y="2517775"/>
            <a:ext cx="553357" cy="246221"/>
          </a:xfrm>
          <a:prstGeom prst="rect">
            <a:avLst/>
          </a:prstGeom>
          <a:noFill/>
          <a:ln w="19050">
            <a:noFill/>
            <a:miter lim="800000"/>
            <a:headEnd/>
            <a:tailEnd/>
          </a:ln>
        </p:spPr>
        <p:txBody>
          <a:bodyPr wrap="none">
            <a:spAutoFit/>
          </a:bodyPr>
          <a:lstStyle/>
          <a:p>
            <a:r>
              <a:rPr lang="en-US" sz="1000" b="1">
                <a:solidFill>
                  <a:srgbClr val="FF0000"/>
                </a:solidFill>
              </a:rPr>
              <a:t>D3/G5</a:t>
            </a:r>
          </a:p>
        </p:txBody>
      </p:sp>
      <p:sp>
        <p:nvSpPr>
          <p:cNvPr id="20540" name="Line 57"/>
          <p:cNvSpPr>
            <a:spLocks noChangeShapeType="1"/>
          </p:cNvSpPr>
          <p:nvPr/>
        </p:nvSpPr>
        <p:spPr bwMode="auto">
          <a:xfrm>
            <a:off x="4227513" y="2830513"/>
            <a:ext cx="0" cy="159385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41" name="Line 57"/>
          <p:cNvSpPr>
            <a:spLocks noChangeShapeType="1"/>
          </p:cNvSpPr>
          <p:nvPr/>
        </p:nvSpPr>
        <p:spPr bwMode="auto">
          <a:xfrm>
            <a:off x="4386263" y="2998788"/>
            <a:ext cx="0" cy="1425575"/>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42" name="Line 57"/>
          <p:cNvSpPr>
            <a:spLocks noChangeShapeType="1"/>
          </p:cNvSpPr>
          <p:nvPr/>
        </p:nvSpPr>
        <p:spPr bwMode="auto">
          <a:xfrm>
            <a:off x="4538663" y="3151188"/>
            <a:ext cx="0" cy="1273175"/>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43" name="Line 56"/>
          <p:cNvSpPr>
            <a:spLocks noChangeShapeType="1"/>
          </p:cNvSpPr>
          <p:nvPr/>
        </p:nvSpPr>
        <p:spPr bwMode="auto">
          <a:xfrm>
            <a:off x="4232275" y="2830513"/>
            <a:ext cx="536575" cy="3175"/>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44" name="Line 56"/>
          <p:cNvSpPr>
            <a:spLocks noChangeShapeType="1"/>
          </p:cNvSpPr>
          <p:nvPr/>
        </p:nvSpPr>
        <p:spPr bwMode="auto">
          <a:xfrm>
            <a:off x="4386263" y="2998788"/>
            <a:ext cx="396875"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45" name="Line 56"/>
          <p:cNvSpPr>
            <a:spLocks noChangeShapeType="1"/>
          </p:cNvSpPr>
          <p:nvPr/>
        </p:nvSpPr>
        <p:spPr bwMode="auto">
          <a:xfrm flipV="1">
            <a:off x="4538663" y="3151188"/>
            <a:ext cx="230187"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20546" name="Rectangle 105"/>
          <p:cNvSpPr>
            <a:spLocks noChangeArrowheads="1"/>
          </p:cNvSpPr>
          <p:nvPr/>
        </p:nvSpPr>
        <p:spPr bwMode="auto">
          <a:xfrm>
            <a:off x="3843338" y="3867150"/>
            <a:ext cx="835025" cy="185738"/>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sync</a:t>
            </a:r>
          </a:p>
        </p:txBody>
      </p:sp>
      <p:sp>
        <p:nvSpPr>
          <p:cNvPr id="20547" name="Text Box 143"/>
          <p:cNvSpPr txBox="1">
            <a:spLocks noChangeArrowheads="1"/>
          </p:cNvSpPr>
          <p:nvPr/>
        </p:nvSpPr>
        <p:spPr bwMode="auto">
          <a:xfrm>
            <a:off x="5168900" y="3479800"/>
            <a:ext cx="2803525" cy="215900"/>
          </a:xfrm>
          <a:prstGeom prst="rect">
            <a:avLst/>
          </a:prstGeom>
          <a:noFill/>
          <a:ln w="9525">
            <a:noFill/>
            <a:miter lim="800000"/>
            <a:headEnd/>
            <a:tailEnd/>
          </a:ln>
        </p:spPr>
        <p:txBody>
          <a:bodyPr wrap="none">
            <a:spAutoFit/>
          </a:bodyPr>
          <a:lstStyle/>
          <a:p>
            <a:r>
              <a:rPr lang="en-US" sz="800" dirty="0">
                <a:solidFill>
                  <a:srgbClr val="FF0000"/>
                </a:solidFill>
                <a:latin typeface="Courier New" pitchFamily="49" charset="0"/>
              </a:rPr>
              <a:t>Garlic bandwidth scales with DRAM bandwidth</a:t>
            </a:r>
          </a:p>
        </p:txBody>
      </p:sp>
      <p:sp>
        <p:nvSpPr>
          <p:cNvPr id="20548" name="Line 147"/>
          <p:cNvSpPr>
            <a:spLocks noChangeShapeType="1"/>
          </p:cNvSpPr>
          <p:nvPr/>
        </p:nvSpPr>
        <p:spPr bwMode="auto">
          <a:xfrm flipV="1">
            <a:off x="2743200" y="2209800"/>
            <a:ext cx="0" cy="1676400"/>
          </a:xfrm>
          <a:prstGeom prst="line">
            <a:avLst/>
          </a:prstGeom>
          <a:noFill/>
          <a:ln w="28575">
            <a:solidFill>
              <a:schemeClr val="accent1">
                <a:lumMod val="50000"/>
              </a:schemeClr>
            </a:solidFill>
            <a:prstDash val="sysDash"/>
            <a:round/>
            <a:headEnd/>
            <a:tailEnd/>
          </a:ln>
        </p:spPr>
        <p:txBody>
          <a:bodyPr/>
          <a:lstStyle/>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p:sp>
        <p:nvSpPr>
          <p:cNvPr id="20549" name="Freeform 148"/>
          <p:cNvSpPr>
            <a:spLocks/>
          </p:cNvSpPr>
          <p:nvPr/>
        </p:nvSpPr>
        <p:spPr bwMode="auto">
          <a:xfrm flipH="1">
            <a:off x="2438400" y="2155370"/>
            <a:ext cx="304800" cy="67129"/>
          </a:xfrm>
          <a:custGeom>
            <a:avLst/>
            <a:gdLst>
              <a:gd name="T0" fmla="*/ 0 w 192"/>
              <a:gd name="T1" fmla="*/ 2147483647 h 56"/>
              <a:gd name="T2" fmla="*/ 2147483647 w 192"/>
              <a:gd name="T3" fmla="*/ 2147483647 h 56"/>
              <a:gd name="T4" fmla="*/ 2147483647 w 192"/>
              <a:gd name="T5" fmla="*/ 2147483647 h 56"/>
              <a:gd name="T6" fmla="*/ 2147483647 w 192"/>
              <a:gd name="T7" fmla="*/ 2147483647 h 56"/>
              <a:gd name="T8" fmla="*/ 0 60000 65536"/>
              <a:gd name="T9" fmla="*/ 0 60000 65536"/>
              <a:gd name="T10" fmla="*/ 0 60000 65536"/>
              <a:gd name="T11" fmla="*/ 0 60000 65536"/>
              <a:gd name="T12" fmla="*/ 0 w 192"/>
              <a:gd name="T13" fmla="*/ 0 h 56"/>
              <a:gd name="T14" fmla="*/ 192 w 192"/>
              <a:gd name="T15" fmla="*/ 56 h 56"/>
            </a:gdLst>
            <a:ahLst/>
            <a:cxnLst>
              <a:cxn ang="T8">
                <a:pos x="T0" y="T1"/>
              </a:cxn>
              <a:cxn ang="T9">
                <a:pos x="T2" y="T3"/>
              </a:cxn>
              <a:cxn ang="T10">
                <a:pos x="T4" y="T5"/>
              </a:cxn>
              <a:cxn ang="T11">
                <a:pos x="T6" y="T7"/>
              </a:cxn>
            </a:cxnLst>
            <a:rect l="T12" t="T13" r="T14" b="T15"/>
            <a:pathLst>
              <a:path w="192" h="56">
                <a:moveTo>
                  <a:pt x="0" y="56"/>
                </a:moveTo>
                <a:cubicBezTo>
                  <a:pt x="12" y="36"/>
                  <a:pt x="24" y="16"/>
                  <a:pt x="48" y="8"/>
                </a:cubicBezTo>
                <a:cubicBezTo>
                  <a:pt x="72" y="0"/>
                  <a:pt x="120" y="0"/>
                  <a:pt x="144" y="8"/>
                </a:cubicBezTo>
                <a:cubicBezTo>
                  <a:pt x="168" y="16"/>
                  <a:pt x="184" y="48"/>
                  <a:pt x="192" y="56"/>
                </a:cubicBezTo>
              </a:path>
            </a:pathLst>
          </a:custGeom>
          <a:noFill/>
          <a:ln w="28575" cap="flat" cmpd="sng">
            <a:solidFill>
              <a:schemeClr val="accent1">
                <a:lumMod val="50000"/>
              </a:schemeClr>
            </a:solidFill>
            <a:prstDash val="sysDash"/>
            <a:round/>
            <a:headEnd type="none" w="med" len="med"/>
            <a:tailEnd type="none" w="med" len="med"/>
          </a:ln>
        </p:spPr>
        <p:txBody>
          <a:bodyPr/>
          <a:lstStyle/>
          <a:p>
            <a:endParaRPr lang="en-US">
              <a:solidFill>
                <a:schemeClr val="bg1"/>
              </a:solidFill>
            </a:endParaRPr>
          </a:p>
        </p:txBody>
      </p:sp>
      <p:sp>
        <p:nvSpPr>
          <p:cNvPr id="20552" name="Line 152"/>
          <p:cNvSpPr>
            <a:spLocks noChangeShapeType="1"/>
          </p:cNvSpPr>
          <p:nvPr/>
        </p:nvSpPr>
        <p:spPr bwMode="auto">
          <a:xfrm flipH="1">
            <a:off x="3122613" y="1925638"/>
            <a:ext cx="611187" cy="296862"/>
          </a:xfrm>
          <a:prstGeom prst="line">
            <a:avLst/>
          </a:prstGeom>
          <a:noFill/>
          <a:ln w="9525">
            <a:solidFill>
              <a:schemeClr val="tx1"/>
            </a:solidFill>
            <a:round/>
            <a:headEnd/>
            <a:tailEnd type="triangle" w="med" len="med"/>
          </a:ln>
        </p:spPr>
        <p:txBody>
          <a:bodyPr/>
          <a:lstStyle/>
          <a:p>
            <a:endParaRPr lang="en-US">
              <a:solidFill>
                <a:schemeClr val="bg1"/>
              </a:solidFill>
            </a:endParaRPr>
          </a:p>
        </p:txBody>
      </p:sp>
      <p:sp>
        <p:nvSpPr>
          <p:cNvPr id="20553" name="Text Box 153"/>
          <p:cNvSpPr txBox="1">
            <a:spLocks noChangeArrowheads="1"/>
          </p:cNvSpPr>
          <p:nvPr/>
        </p:nvSpPr>
        <p:spPr bwMode="auto">
          <a:xfrm>
            <a:off x="3441700" y="1604963"/>
            <a:ext cx="1641475" cy="336550"/>
          </a:xfrm>
          <a:prstGeom prst="rect">
            <a:avLst/>
          </a:prstGeom>
          <a:noFill/>
          <a:ln w="9525">
            <a:noFill/>
            <a:miter lim="800000"/>
            <a:headEnd/>
            <a:tailEnd/>
          </a:ln>
        </p:spPr>
        <p:txBody>
          <a:bodyPr>
            <a:spAutoFit/>
          </a:bodyPr>
          <a:lstStyle/>
          <a:p>
            <a:r>
              <a:rPr lang="en-US" sz="800">
                <a:solidFill>
                  <a:schemeClr val="bg1"/>
                </a:solidFill>
              </a:rPr>
              <a:t>Current onion path subject to multiple BW bottlenecks</a:t>
            </a:r>
          </a:p>
        </p:txBody>
      </p:sp>
      <p:sp>
        <p:nvSpPr>
          <p:cNvPr id="20554" name="Line 154"/>
          <p:cNvSpPr>
            <a:spLocks noChangeShapeType="1"/>
          </p:cNvSpPr>
          <p:nvPr/>
        </p:nvSpPr>
        <p:spPr bwMode="auto">
          <a:xfrm>
            <a:off x="1524000" y="2898775"/>
            <a:ext cx="657225" cy="454025"/>
          </a:xfrm>
          <a:prstGeom prst="line">
            <a:avLst/>
          </a:prstGeom>
          <a:noFill/>
          <a:ln w="9525">
            <a:solidFill>
              <a:schemeClr val="tx1"/>
            </a:solidFill>
            <a:round/>
            <a:headEnd/>
            <a:tailEnd type="triangle" w="med" len="med"/>
          </a:ln>
        </p:spPr>
        <p:txBody>
          <a:bodyPr/>
          <a:lstStyle/>
          <a:p>
            <a:endParaRPr lang="en-US">
              <a:solidFill>
                <a:schemeClr val="bg1"/>
              </a:solidFill>
            </a:endParaRPr>
          </a:p>
        </p:txBody>
      </p:sp>
      <p:sp>
        <p:nvSpPr>
          <p:cNvPr id="20555" name="Text Box 155"/>
          <p:cNvSpPr txBox="1">
            <a:spLocks noChangeArrowheads="1"/>
          </p:cNvSpPr>
          <p:nvPr/>
        </p:nvSpPr>
        <p:spPr bwMode="auto">
          <a:xfrm>
            <a:off x="150813" y="2651125"/>
            <a:ext cx="2114550" cy="214313"/>
          </a:xfrm>
          <a:prstGeom prst="rect">
            <a:avLst/>
          </a:prstGeom>
          <a:noFill/>
          <a:ln w="9525">
            <a:noFill/>
            <a:miter lim="800000"/>
            <a:headEnd/>
            <a:tailEnd/>
          </a:ln>
        </p:spPr>
        <p:txBody>
          <a:bodyPr wrap="none">
            <a:spAutoFit/>
          </a:bodyPr>
          <a:lstStyle/>
          <a:p>
            <a:r>
              <a:rPr lang="en-US" sz="800">
                <a:latin typeface="Courier New" pitchFamily="49" charset="0"/>
              </a:rPr>
              <a:t>Onion bw doesn’t scale with dram</a:t>
            </a:r>
          </a:p>
        </p:txBody>
      </p:sp>
      <p:sp>
        <p:nvSpPr>
          <p:cNvPr id="20556" name="Line 156"/>
          <p:cNvSpPr>
            <a:spLocks noChangeShapeType="1"/>
          </p:cNvSpPr>
          <p:nvPr/>
        </p:nvSpPr>
        <p:spPr bwMode="auto">
          <a:xfrm flipH="1">
            <a:off x="4578350" y="1708150"/>
            <a:ext cx="1441450" cy="922338"/>
          </a:xfrm>
          <a:prstGeom prst="line">
            <a:avLst/>
          </a:prstGeom>
          <a:noFill/>
          <a:ln w="9525">
            <a:solidFill>
              <a:schemeClr val="tx2"/>
            </a:solidFill>
            <a:round/>
            <a:headEnd/>
            <a:tailEnd type="triangle" w="med" len="med"/>
          </a:ln>
        </p:spPr>
        <p:txBody>
          <a:bodyPr/>
          <a:lstStyle/>
          <a:p>
            <a:endParaRPr lang="en-US">
              <a:solidFill>
                <a:schemeClr val="bg1"/>
              </a:solidFill>
            </a:endParaRPr>
          </a:p>
        </p:txBody>
      </p:sp>
      <p:sp>
        <p:nvSpPr>
          <p:cNvPr id="20557" name="Text Box 157"/>
          <p:cNvSpPr txBox="1">
            <a:spLocks noChangeArrowheads="1"/>
          </p:cNvSpPr>
          <p:nvPr/>
        </p:nvSpPr>
        <p:spPr bwMode="auto">
          <a:xfrm>
            <a:off x="5392738" y="1401763"/>
            <a:ext cx="1887537" cy="336550"/>
          </a:xfrm>
          <a:prstGeom prst="rect">
            <a:avLst/>
          </a:prstGeom>
          <a:noFill/>
          <a:ln w="9525">
            <a:noFill/>
            <a:miter lim="800000"/>
            <a:headEnd/>
            <a:tailEnd/>
          </a:ln>
        </p:spPr>
        <p:txBody>
          <a:bodyPr>
            <a:spAutoFit/>
          </a:bodyPr>
          <a:lstStyle/>
          <a:p>
            <a:r>
              <a:rPr lang="en-US" sz="800">
                <a:solidFill>
                  <a:schemeClr val="bg1"/>
                </a:solidFill>
              </a:rPr>
              <a:t>Garlic path bypasses coherence check (MCT/SRQ)</a:t>
            </a:r>
          </a:p>
        </p:txBody>
      </p:sp>
      <p:sp>
        <p:nvSpPr>
          <p:cNvPr id="85" name="Line 147"/>
          <p:cNvSpPr>
            <a:spLocks noChangeShapeType="1"/>
          </p:cNvSpPr>
          <p:nvPr/>
        </p:nvSpPr>
        <p:spPr bwMode="auto">
          <a:xfrm flipV="1">
            <a:off x="2416629" y="2231570"/>
            <a:ext cx="10886" cy="2035629"/>
          </a:xfrm>
          <a:prstGeom prst="line">
            <a:avLst/>
          </a:prstGeom>
          <a:noFill/>
          <a:ln w="28575">
            <a:solidFill>
              <a:schemeClr val="accent1">
                <a:lumMod val="50000"/>
              </a:schemeClr>
            </a:solidFill>
            <a:prstDash val="sysDash"/>
            <a:round/>
            <a:headEnd type="triangle" w="med" len="med"/>
            <a:tailEnd type="none" w="med" len="med"/>
          </a:ln>
        </p:spPr>
        <p:txBody>
          <a:bodyPr/>
          <a:lstStyle/>
          <a:p>
            <a:endParaRPr lang="en-US">
              <a:solidFill>
                <a:schemeClr val="bg1"/>
              </a:solidFill>
            </a:endParaRPr>
          </a:p>
        </p:txBody>
      </p:sp>
      <p:sp>
        <p:nvSpPr>
          <p:cNvPr id="87" name="Rectangle 13"/>
          <p:cNvSpPr>
            <a:spLocks noChangeArrowheads="1"/>
          </p:cNvSpPr>
          <p:nvPr/>
        </p:nvSpPr>
        <p:spPr bwMode="auto">
          <a:xfrm>
            <a:off x="3335338" y="4344988"/>
            <a:ext cx="520700" cy="242094"/>
          </a:xfrm>
          <a:prstGeom prst="rect">
            <a:avLst/>
          </a:prstGeom>
          <a:solidFill>
            <a:srgbClr val="FF0000"/>
          </a:solidFill>
          <a:ln w="9525">
            <a:solidFill>
              <a:schemeClr val="tx1"/>
            </a:solidFill>
            <a:miter lim="800000"/>
            <a:headEnd/>
            <a:tailEnd/>
          </a:ln>
        </p:spPr>
        <p:txBody>
          <a:bodyPr wrap="none" anchor="ctr"/>
          <a:lstStyle/>
          <a:p>
            <a:pPr algn="ctr" eaLnBrk="0" hangingPunct="0"/>
            <a:r>
              <a:rPr kumimoji="1" lang="en-US" sz="1000" b="1" dirty="0" smtClean="0">
                <a:solidFill>
                  <a:schemeClr val="bg1"/>
                </a:solidFill>
              </a:rPr>
              <a:t>CHUB</a:t>
            </a:r>
            <a:endParaRPr kumimoji="1" lang="en-US" sz="1000" b="1" dirty="0">
              <a:solidFill>
                <a:schemeClr val="bg1"/>
              </a:solidFill>
            </a:endParaRPr>
          </a:p>
        </p:txBody>
      </p:sp>
    </p:spTree>
    <p:extLst>
      <p:ext uri="{BB962C8B-B14F-4D97-AF65-F5344CB8AC3E}">
        <p14:creationId xmlns:p14="http://schemas.microsoft.com/office/powerpoint/2010/main" val="3713935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p:cNvSpPr>
          <p:nvPr>
            <p:ph type="title" idx="4294967295"/>
          </p:nvPr>
        </p:nvSpPr>
        <p:spPr>
          <a:xfrm>
            <a:off x="455613" y="0"/>
            <a:ext cx="8226425" cy="639763"/>
          </a:xfrm>
        </p:spPr>
        <p:txBody>
          <a:bodyPr/>
          <a:lstStyle/>
          <a:p>
            <a:r>
              <a:rPr lang="en-US" dirty="0" smtClean="0"/>
              <a:t/>
            </a:r>
            <a:br>
              <a:rPr lang="en-US" dirty="0" smtClean="0"/>
            </a:br>
            <a:r>
              <a:rPr lang="en-US" dirty="0" smtClean="0"/>
              <a:t>CARRIZO FSI probe flow (CPU </a:t>
            </a:r>
            <a:r>
              <a:rPr lang="en-US" dirty="0" err="1" smtClean="0"/>
              <a:t>req</a:t>
            </a:r>
            <a:r>
              <a:rPr lang="en-US" dirty="0" smtClean="0"/>
              <a:t>)</a:t>
            </a:r>
          </a:p>
        </p:txBody>
      </p:sp>
      <p:sp>
        <p:nvSpPr>
          <p:cNvPr id="12291" name="Rectangle 5"/>
          <p:cNvSpPr>
            <a:spLocks noChangeArrowheads="1"/>
          </p:cNvSpPr>
          <p:nvPr/>
        </p:nvSpPr>
        <p:spPr bwMode="auto">
          <a:xfrm>
            <a:off x="1636713" y="4133850"/>
            <a:ext cx="346075" cy="277813"/>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ORB</a:t>
            </a:r>
          </a:p>
        </p:txBody>
      </p:sp>
      <p:sp>
        <p:nvSpPr>
          <p:cNvPr id="12292" name="Rectangle 6"/>
          <p:cNvSpPr>
            <a:spLocks noChangeArrowheads="1"/>
          </p:cNvSpPr>
          <p:nvPr/>
        </p:nvSpPr>
        <p:spPr bwMode="auto">
          <a:xfrm>
            <a:off x="1665288" y="4564063"/>
            <a:ext cx="317500" cy="209550"/>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IOC</a:t>
            </a:r>
          </a:p>
        </p:txBody>
      </p:sp>
      <p:sp>
        <p:nvSpPr>
          <p:cNvPr id="12293" name="Line 7"/>
          <p:cNvSpPr>
            <a:spLocks noChangeShapeType="1"/>
          </p:cNvSpPr>
          <p:nvPr/>
        </p:nvSpPr>
        <p:spPr bwMode="auto">
          <a:xfrm rot="5400000">
            <a:off x="1716088" y="4487863"/>
            <a:ext cx="152400" cy="0"/>
          </a:xfrm>
          <a:prstGeom prst="line">
            <a:avLst/>
          </a:prstGeom>
          <a:noFill/>
          <a:ln w="28575">
            <a:solidFill>
              <a:schemeClr val="bg2"/>
            </a:solidFill>
            <a:round/>
            <a:headEnd/>
            <a:tailEnd/>
          </a:ln>
        </p:spPr>
        <p:txBody>
          <a:bodyPr/>
          <a:lstStyle/>
          <a:p>
            <a:endParaRPr lang="en-US">
              <a:solidFill>
                <a:schemeClr val="bg1"/>
              </a:solidFill>
            </a:endParaRPr>
          </a:p>
        </p:txBody>
      </p:sp>
      <p:sp>
        <p:nvSpPr>
          <p:cNvPr id="12294" name="Rectangle 9"/>
          <p:cNvSpPr>
            <a:spLocks noChangeArrowheads="1"/>
          </p:cNvSpPr>
          <p:nvPr/>
        </p:nvSpPr>
        <p:spPr bwMode="auto">
          <a:xfrm>
            <a:off x="2178050" y="4437063"/>
            <a:ext cx="398463" cy="50323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gBIF</a:t>
            </a:r>
          </a:p>
        </p:txBody>
      </p:sp>
      <p:sp>
        <p:nvSpPr>
          <p:cNvPr id="12296" name="Rectangle 12"/>
          <p:cNvSpPr>
            <a:spLocks noChangeArrowheads="1"/>
          </p:cNvSpPr>
          <p:nvPr/>
        </p:nvSpPr>
        <p:spPr bwMode="auto">
          <a:xfrm>
            <a:off x="2579688" y="4437063"/>
            <a:ext cx="1593850" cy="23653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GMC</a:t>
            </a:r>
          </a:p>
        </p:txBody>
      </p:sp>
      <p:sp>
        <p:nvSpPr>
          <p:cNvPr id="12297" name="Rectangle 13"/>
          <p:cNvSpPr>
            <a:spLocks noChangeArrowheads="1"/>
          </p:cNvSpPr>
          <p:nvPr/>
        </p:nvSpPr>
        <p:spPr bwMode="auto">
          <a:xfrm>
            <a:off x="2579688" y="4673600"/>
            <a:ext cx="1593850" cy="266700"/>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GC+L2</a:t>
            </a:r>
          </a:p>
        </p:txBody>
      </p:sp>
      <p:sp>
        <p:nvSpPr>
          <p:cNvPr id="12300" name="Line 16"/>
          <p:cNvSpPr>
            <a:spLocks noChangeShapeType="1"/>
          </p:cNvSpPr>
          <p:nvPr/>
        </p:nvSpPr>
        <p:spPr bwMode="auto">
          <a:xfrm rot="16200000" flipH="1">
            <a:off x="1717675" y="4878388"/>
            <a:ext cx="171450" cy="0"/>
          </a:xfrm>
          <a:prstGeom prst="line">
            <a:avLst/>
          </a:prstGeom>
          <a:noFill/>
          <a:ln w="28575">
            <a:solidFill>
              <a:schemeClr val="bg2"/>
            </a:solidFill>
            <a:round/>
            <a:headEnd/>
            <a:tailEnd/>
          </a:ln>
        </p:spPr>
        <p:txBody>
          <a:bodyPr/>
          <a:lstStyle/>
          <a:p>
            <a:endParaRPr lang="en-US">
              <a:solidFill>
                <a:schemeClr val="bg1"/>
              </a:solidFill>
            </a:endParaRPr>
          </a:p>
        </p:txBody>
      </p:sp>
      <p:grpSp>
        <p:nvGrpSpPr>
          <p:cNvPr id="12301" name="Group 31"/>
          <p:cNvGrpSpPr>
            <a:grpSpLocks/>
          </p:cNvGrpSpPr>
          <p:nvPr/>
        </p:nvGrpSpPr>
        <p:grpSpPr bwMode="auto">
          <a:xfrm>
            <a:off x="2500313" y="838200"/>
            <a:ext cx="793750" cy="490538"/>
            <a:chOff x="2223" y="549"/>
            <a:chExt cx="500" cy="309"/>
          </a:xfrm>
        </p:grpSpPr>
        <p:sp>
          <p:nvSpPr>
            <p:cNvPr id="12403" name="Rectangle 32"/>
            <p:cNvSpPr>
              <a:spLocks noChangeArrowheads="1"/>
            </p:cNvSpPr>
            <p:nvPr/>
          </p:nvSpPr>
          <p:spPr bwMode="auto">
            <a:xfrm>
              <a:off x="2223" y="741"/>
              <a:ext cx="500" cy="11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L2</a:t>
              </a:r>
            </a:p>
          </p:txBody>
        </p:sp>
        <p:sp>
          <p:nvSpPr>
            <p:cNvPr id="12404" name="Rectangle 33"/>
            <p:cNvSpPr>
              <a:spLocks noChangeArrowheads="1"/>
            </p:cNvSpPr>
            <p:nvPr/>
          </p:nvSpPr>
          <p:spPr bwMode="auto">
            <a:xfrm>
              <a:off x="222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CPU0</a:t>
              </a:r>
            </a:p>
          </p:txBody>
        </p:sp>
        <p:sp>
          <p:nvSpPr>
            <p:cNvPr id="12405" name="Rectangle 34"/>
            <p:cNvSpPr>
              <a:spLocks noChangeArrowheads="1"/>
            </p:cNvSpPr>
            <p:nvPr/>
          </p:nvSpPr>
          <p:spPr bwMode="auto">
            <a:xfrm>
              <a:off x="247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CPU1</a:t>
              </a:r>
            </a:p>
          </p:txBody>
        </p:sp>
      </p:grpSp>
      <p:sp>
        <p:nvSpPr>
          <p:cNvPr id="12302" name="Rectangle 38"/>
          <p:cNvSpPr>
            <a:spLocks noChangeArrowheads="1"/>
          </p:cNvSpPr>
          <p:nvPr/>
        </p:nvSpPr>
        <p:spPr bwMode="auto">
          <a:xfrm>
            <a:off x="5995988" y="3054350"/>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12303" name="Rectangle 39"/>
          <p:cNvSpPr>
            <a:spLocks noChangeArrowheads="1"/>
          </p:cNvSpPr>
          <p:nvPr/>
        </p:nvSpPr>
        <p:spPr bwMode="auto">
          <a:xfrm>
            <a:off x="1525588" y="1733550"/>
            <a:ext cx="1066800" cy="1524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NBSYN</a:t>
            </a:r>
          </a:p>
        </p:txBody>
      </p:sp>
      <p:sp>
        <p:nvSpPr>
          <p:cNvPr id="12304" name="Rectangle 41"/>
          <p:cNvSpPr>
            <a:spLocks noChangeArrowheads="1"/>
          </p:cNvSpPr>
          <p:nvPr/>
        </p:nvSpPr>
        <p:spPr bwMode="auto">
          <a:xfrm>
            <a:off x="1704975" y="2044700"/>
            <a:ext cx="6096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SRQ</a:t>
            </a:r>
          </a:p>
        </p:txBody>
      </p:sp>
      <p:sp>
        <p:nvSpPr>
          <p:cNvPr id="12305" name="Rectangle 42"/>
          <p:cNvSpPr>
            <a:spLocks noChangeArrowheads="1"/>
          </p:cNvSpPr>
          <p:nvPr/>
        </p:nvSpPr>
        <p:spPr bwMode="auto">
          <a:xfrm>
            <a:off x="1698625" y="2687638"/>
            <a:ext cx="641350" cy="614362"/>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XBAR</a:t>
            </a:r>
          </a:p>
        </p:txBody>
      </p:sp>
      <p:sp>
        <p:nvSpPr>
          <p:cNvPr id="12306" name="Line 44"/>
          <p:cNvSpPr>
            <a:spLocks noChangeShapeType="1"/>
          </p:cNvSpPr>
          <p:nvPr/>
        </p:nvSpPr>
        <p:spPr bwMode="auto">
          <a:xfrm rot="5400000">
            <a:off x="1919287" y="2592388"/>
            <a:ext cx="180975" cy="0"/>
          </a:xfrm>
          <a:prstGeom prst="line">
            <a:avLst/>
          </a:prstGeom>
          <a:noFill/>
          <a:ln w="28575">
            <a:solidFill>
              <a:schemeClr val="bg2"/>
            </a:solidFill>
            <a:round/>
            <a:headEnd/>
            <a:tailEnd/>
          </a:ln>
        </p:spPr>
        <p:txBody>
          <a:bodyPr/>
          <a:lstStyle/>
          <a:p>
            <a:endParaRPr lang="en-US">
              <a:solidFill>
                <a:schemeClr val="bg1"/>
              </a:solidFill>
            </a:endParaRPr>
          </a:p>
        </p:txBody>
      </p:sp>
      <p:sp>
        <p:nvSpPr>
          <p:cNvPr id="12307" name="Line 45"/>
          <p:cNvSpPr>
            <a:spLocks noChangeShapeType="1"/>
          </p:cNvSpPr>
          <p:nvPr/>
        </p:nvSpPr>
        <p:spPr bwMode="auto">
          <a:xfrm rot="10800000">
            <a:off x="2339975" y="2746375"/>
            <a:ext cx="2051050" cy="6350"/>
          </a:xfrm>
          <a:prstGeom prst="line">
            <a:avLst/>
          </a:prstGeom>
          <a:noFill/>
          <a:ln w="28575">
            <a:solidFill>
              <a:schemeClr val="bg2"/>
            </a:solidFill>
            <a:round/>
            <a:headEnd/>
            <a:tailEnd/>
          </a:ln>
        </p:spPr>
        <p:txBody>
          <a:bodyPr/>
          <a:lstStyle/>
          <a:p>
            <a:endParaRPr lang="en-US">
              <a:solidFill>
                <a:schemeClr val="bg1"/>
              </a:solidFill>
            </a:endParaRPr>
          </a:p>
        </p:txBody>
      </p:sp>
      <p:sp>
        <p:nvSpPr>
          <p:cNvPr id="12308" name="Line 46"/>
          <p:cNvSpPr>
            <a:spLocks noChangeShapeType="1"/>
          </p:cNvSpPr>
          <p:nvPr/>
        </p:nvSpPr>
        <p:spPr bwMode="auto">
          <a:xfrm rot="5400000">
            <a:off x="1947862" y="1982788"/>
            <a:ext cx="123825" cy="0"/>
          </a:xfrm>
          <a:prstGeom prst="line">
            <a:avLst/>
          </a:prstGeom>
          <a:noFill/>
          <a:ln w="28575">
            <a:solidFill>
              <a:schemeClr val="bg2"/>
            </a:solidFill>
            <a:round/>
            <a:headEnd/>
            <a:tailEnd/>
          </a:ln>
        </p:spPr>
        <p:txBody>
          <a:bodyPr/>
          <a:lstStyle/>
          <a:p>
            <a:endParaRPr lang="en-US">
              <a:solidFill>
                <a:schemeClr val="bg1"/>
              </a:solidFill>
            </a:endParaRPr>
          </a:p>
        </p:txBody>
      </p:sp>
      <p:sp>
        <p:nvSpPr>
          <p:cNvPr id="12309" name="Rectangle 49"/>
          <p:cNvSpPr>
            <a:spLocks noChangeArrowheads="1"/>
          </p:cNvSpPr>
          <p:nvPr/>
        </p:nvSpPr>
        <p:spPr bwMode="auto">
          <a:xfrm>
            <a:off x="6888163" y="3054350"/>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12310" name="Line 50"/>
          <p:cNvSpPr>
            <a:spLocks noChangeShapeType="1"/>
          </p:cNvSpPr>
          <p:nvPr/>
        </p:nvSpPr>
        <p:spPr bwMode="auto">
          <a:xfrm rot="10800000">
            <a:off x="6605588" y="3121025"/>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12311" name="Line 51"/>
          <p:cNvSpPr>
            <a:spLocks noChangeShapeType="1"/>
          </p:cNvSpPr>
          <p:nvPr/>
        </p:nvSpPr>
        <p:spPr bwMode="auto">
          <a:xfrm rot="10800000">
            <a:off x="5068888" y="3138488"/>
            <a:ext cx="912812" cy="0"/>
          </a:xfrm>
          <a:prstGeom prst="line">
            <a:avLst/>
          </a:prstGeom>
          <a:noFill/>
          <a:ln w="28575">
            <a:solidFill>
              <a:schemeClr val="bg2"/>
            </a:solidFill>
            <a:round/>
            <a:headEnd/>
            <a:tailEnd/>
          </a:ln>
        </p:spPr>
        <p:txBody>
          <a:bodyPr/>
          <a:lstStyle/>
          <a:p>
            <a:endParaRPr lang="en-US">
              <a:solidFill>
                <a:schemeClr val="bg1"/>
              </a:solidFill>
            </a:endParaRPr>
          </a:p>
        </p:txBody>
      </p:sp>
      <p:sp>
        <p:nvSpPr>
          <p:cNvPr id="12312" name="Rectangle 52"/>
          <p:cNvSpPr>
            <a:spLocks noChangeArrowheads="1"/>
          </p:cNvSpPr>
          <p:nvPr/>
        </p:nvSpPr>
        <p:spPr bwMode="auto">
          <a:xfrm>
            <a:off x="1476375" y="1768475"/>
            <a:ext cx="1066800" cy="1524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NBSYN</a:t>
            </a:r>
          </a:p>
        </p:txBody>
      </p:sp>
      <p:sp>
        <p:nvSpPr>
          <p:cNvPr id="12313" name="Line 53"/>
          <p:cNvSpPr>
            <a:spLocks noChangeShapeType="1"/>
          </p:cNvSpPr>
          <p:nvPr/>
        </p:nvSpPr>
        <p:spPr bwMode="auto">
          <a:xfrm rot="5400000">
            <a:off x="1800225" y="1558925"/>
            <a:ext cx="419100" cy="0"/>
          </a:xfrm>
          <a:prstGeom prst="line">
            <a:avLst/>
          </a:prstGeom>
          <a:noFill/>
          <a:ln w="28575">
            <a:solidFill>
              <a:schemeClr val="bg2"/>
            </a:solidFill>
            <a:round/>
            <a:headEnd/>
            <a:tailEnd/>
          </a:ln>
        </p:spPr>
        <p:txBody>
          <a:bodyPr/>
          <a:lstStyle/>
          <a:p>
            <a:endParaRPr lang="en-US">
              <a:solidFill>
                <a:schemeClr val="bg1"/>
              </a:solidFill>
            </a:endParaRPr>
          </a:p>
        </p:txBody>
      </p:sp>
      <p:sp>
        <p:nvSpPr>
          <p:cNvPr id="12314" name="Text Box 55"/>
          <p:cNvSpPr txBox="1">
            <a:spLocks noChangeArrowheads="1"/>
          </p:cNvSpPr>
          <p:nvPr/>
        </p:nvSpPr>
        <p:spPr bwMode="auto">
          <a:xfrm>
            <a:off x="3854450" y="3765550"/>
            <a:ext cx="710451" cy="246221"/>
          </a:xfrm>
          <a:prstGeom prst="rect">
            <a:avLst/>
          </a:prstGeom>
          <a:noFill/>
          <a:ln w="19050">
            <a:noFill/>
            <a:miter lim="800000"/>
            <a:headEnd/>
            <a:tailEnd/>
          </a:ln>
        </p:spPr>
        <p:txBody>
          <a:bodyPr wrap="none">
            <a:spAutoFit/>
          </a:bodyPr>
          <a:lstStyle/>
          <a:p>
            <a:r>
              <a:rPr lang="en-US" sz="1000" b="1">
                <a:solidFill>
                  <a:schemeClr val="bg1"/>
                </a:solidFill>
              </a:rPr>
              <a:t>onion3.0</a:t>
            </a:r>
          </a:p>
        </p:txBody>
      </p:sp>
      <p:sp>
        <p:nvSpPr>
          <p:cNvPr id="12315" name="Line 56"/>
          <p:cNvSpPr>
            <a:spLocks noChangeShapeType="1"/>
          </p:cNvSpPr>
          <p:nvPr/>
        </p:nvSpPr>
        <p:spPr bwMode="auto">
          <a:xfrm>
            <a:off x="2955925" y="2882900"/>
            <a:ext cx="1435100" cy="9525"/>
          </a:xfrm>
          <a:prstGeom prst="line">
            <a:avLst/>
          </a:prstGeom>
          <a:noFill/>
          <a:ln w="28575">
            <a:solidFill>
              <a:schemeClr val="bg2"/>
            </a:solidFill>
            <a:round/>
            <a:headEnd/>
            <a:tailEnd/>
          </a:ln>
        </p:spPr>
        <p:txBody>
          <a:bodyPr/>
          <a:lstStyle/>
          <a:p>
            <a:endParaRPr lang="en-US">
              <a:solidFill>
                <a:schemeClr val="bg1"/>
              </a:solidFill>
            </a:endParaRPr>
          </a:p>
        </p:txBody>
      </p:sp>
      <p:sp>
        <p:nvSpPr>
          <p:cNvPr id="12316" name="Line 57"/>
          <p:cNvSpPr>
            <a:spLocks noChangeShapeType="1"/>
          </p:cNvSpPr>
          <p:nvPr/>
        </p:nvSpPr>
        <p:spPr bwMode="auto">
          <a:xfrm>
            <a:off x="2941638" y="2882900"/>
            <a:ext cx="0" cy="1376363"/>
          </a:xfrm>
          <a:prstGeom prst="line">
            <a:avLst/>
          </a:prstGeom>
          <a:noFill/>
          <a:ln w="28575">
            <a:solidFill>
              <a:schemeClr val="bg2"/>
            </a:solidFill>
            <a:round/>
            <a:headEnd/>
            <a:tailEnd/>
          </a:ln>
        </p:spPr>
        <p:txBody>
          <a:bodyPr/>
          <a:lstStyle/>
          <a:p>
            <a:endParaRPr lang="en-US">
              <a:solidFill>
                <a:schemeClr val="bg1"/>
              </a:solidFill>
            </a:endParaRPr>
          </a:p>
        </p:txBody>
      </p:sp>
      <p:sp>
        <p:nvSpPr>
          <p:cNvPr id="12317" name="Rectangle 58"/>
          <p:cNvSpPr>
            <a:spLocks noChangeArrowheads="1"/>
          </p:cNvSpPr>
          <p:nvPr/>
        </p:nvSpPr>
        <p:spPr bwMode="auto">
          <a:xfrm>
            <a:off x="1698625" y="3302000"/>
            <a:ext cx="322263" cy="354013"/>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a:t>
            </a:r>
          </a:p>
          <a:p>
            <a:pPr algn="ctr" eaLnBrk="0" hangingPunct="0"/>
            <a:r>
              <a:rPr kumimoji="1" lang="en-US" sz="1000" b="1">
                <a:solidFill>
                  <a:schemeClr val="bg1"/>
                </a:solidFill>
              </a:rPr>
              <a:t>LNK</a:t>
            </a:r>
          </a:p>
        </p:txBody>
      </p:sp>
      <p:sp>
        <p:nvSpPr>
          <p:cNvPr id="12318" name="Line 62"/>
          <p:cNvSpPr>
            <a:spLocks noChangeShapeType="1"/>
          </p:cNvSpPr>
          <p:nvPr/>
        </p:nvSpPr>
        <p:spPr bwMode="auto">
          <a:xfrm flipH="1">
            <a:off x="1804988" y="3656013"/>
            <a:ext cx="0" cy="477837"/>
          </a:xfrm>
          <a:prstGeom prst="line">
            <a:avLst/>
          </a:prstGeom>
          <a:noFill/>
          <a:ln w="28575">
            <a:solidFill>
              <a:schemeClr val="bg2"/>
            </a:solidFill>
            <a:round/>
            <a:headEnd/>
            <a:tailEnd/>
          </a:ln>
        </p:spPr>
        <p:txBody>
          <a:bodyPr/>
          <a:lstStyle/>
          <a:p>
            <a:endParaRPr lang="en-US">
              <a:solidFill>
                <a:schemeClr val="bg1"/>
              </a:solidFill>
            </a:endParaRPr>
          </a:p>
        </p:txBody>
      </p:sp>
      <p:sp>
        <p:nvSpPr>
          <p:cNvPr id="12319" name="Text Box 64"/>
          <p:cNvSpPr txBox="1">
            <a:spLocks noChangeArrowheads="1"/>
          </p:cNvSpPr>
          <p:nvPr/>
        </p:nvSpPr>
        <p:spPr bwMode="auto">
          <a:xfrm>
            <a:off x="1960563" y="1458913"/>
            <a:ext cx="405880" cy="246221"/>
          </a:xfrm>
          <a:prstGeom prst="rect">
            <a:avLst/>
          </a:prstGeom>
          <a:noFill/>
          <a:ln w="19050">
            <a:noFill/>
            <a:miter lim="800000"/>
            <a:headEnd/>
            <a:tailEnd/>
          </a:ln>
        </p:spPr>
        <p:txBody>
          <a:bodyPr wrap="none">
            <a:spAutoFit/>
          </a:bodyPr>
          <a:lstStyle/>
          <a:p>
            <a:r>
              <a:rPr lang="en-US" sz="1000" b="1">
                <a:solidFill>
                  <a:schemeClr val="bg1"/>
                </a:solidFill>
              </a:rPr>
              <a:t>CCI</a:t>
            </a:r>
          </a:p>
        </p:txBody>
      </p:sp>
      <p:grpSp>
        <p:nvGrpSpPr>
          <p:cNvPr id="12320" name="Group 68"/>
          <p:cNvGrpSpPr>
            <a:grpSpLocks/>
          </p:cNvGrpSpPr>
          <p:nvPr/>
        </p:nvGrpSpPr>
        <p:grpSpPr bwMode="auto">
          <a:xfrm>
            <a:off x="1612900" y="838200"/>
            <a:ext cx="793750" cy="490538"/>
            <a:chOff x="2223" y="549"/>
            <a:chExt cx="500" cy="309"/>
          </a:xfrm>
        </p:grpSpPr>
        <p:sp>
          <p:nvSpPr>
            <p:cNvPr id="12400" name="Rectangle 69"/>
            <p:cNvSpPr>
              <a:spLocks noChangeArrowheads="1"/>
            </p:cNvSpPr>
            <p:nvPr/>
          </p:nvSpPr>
          <p:spPr bwMode="auto">
            <a:xfrm>
              <a:off x="2223" y="741"/>
              <a:ext cx="500" cy="11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L2</a:t>
              </a:r>
            </a:p>
          </p:txBody>
        </p:sp>
        <p:sp>
          <p:nvSpPr>
            <p:cNvPr id="12401" name="Rectangle 70"/>
            <p:cNvSpPr>
              <a:spLocks noChangeArrowheads="1"/>
            </p:cNvSpPr>
            <p:nvPr/>
          </p:nvSpPr>
          <p:spPr bwMode="auto">
            <a:xfrm>
              <a:off x="222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CPU0</a:t>
              </a:r>
            </a:p>
          </p:txBody>
        </p:sp>
        <p:sp>
          <p:nvSpPr>
            <p:cNvPr id="12402" name="Rectangle 71"/>
            <p:cNvSpPr>
              <a:spLocks noChangeArrowheads="1"/>
            </p:cNvSpPr>
            <p:nvPr/>
          </p:nvSpPr>
          <p:spPr bwMode="auto">
            <a:xfrm>
              <a:off x="247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CPU1</a:t>
              </a:r>
            </a:p>
          </p:txBody>
        </p:sp>
      </p:grpSp>
      <p:sp>
        <p:nvSpPr>
          <p:cNvPr id="12321" name="Line 77"/>
          <p:cNvSpPr>
            <a:spLocks noChangeShapeType="1"/>
          </p:cNvSpPr>
          <p:nvPr/>
        </p:nvSpPr>
        <p:spPr bwMode="auto">
          <a:xfrm>
            <a:off x="7586663" y="3121025"/>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12322" name="Text Box 78"/>
          <p:cNvSpPr txBox="1">
            <a:spLocks noChangeArrowheads="1"/>
          </p:cNvSpPr>
          <p:nvPr/>
        </p:nvSpPr>
        <p:spPr bwMode="auto">
          <a:xfrm>
            <a:off x="7832725" y="3014663"/>
            <a:ext cx="553357" cy="246221"/>
          </a:xfrm>
          <a:prstGeom prst="rect">
            <a:avLst/>
          </a:prstGeom>
          <a:noFill/>
          <a:ln w="19050">
            <a:noFill/>
            <a:miter lim="800000"/>
            <a:headEnd/>
            <a:tailEnd/>
          </a:ln>
        </p:spPr>
        <p:txBody>
          <a:bodyPr wrap="none">
            <a:spAutoFit/>
          </a:bodyPr>
          <a:lstStyle/>
          <a:p>
            <a:r>
              <a:rPr lang="en-US" sz="1000" b="1">
                <a:solidFill>
                  <a:srgbClr val="FF0000"/>
                </a:solidFill>
              </a:rPr>
              <a:t>D3/G5</a:t>
            </a:r>
          </a:p>
        </p:txBody>
      </p:sp>
      <p:sp>
        <p:nvSpPr>
          <p:cNvPr id="12324" name="Rectangle 38"/>
          <p:cNvSpPr>
            <a:spLocks noChangeArrowheads="1"/>
          </p:cNvSpPr>
          <p:nvPr/>
        </p:nvSpPr>
        <p:spPr bwMode="auto">
          <a:xfrm>
            <a:off x="5995988" y="2889250"/>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12325" name="Rectangle 49"/>
          <p:cNvSpPr>
            <a:spLocks noChangeArrowheads="1"/>
          </p:cNvSpPr>
          <p:nvPr/>
        </p:nvSpPr>
        <p:spPr bwMode="auto">
          <a:xfrm>
            <a:off x="6888163" y="2889250"/>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12326" name="Line 50"/>
          <p:cNvSpPr>
            <a:spLocks noChangeShapeType="1"/>
          </p:cNvSpPr>
          <p:nvPr/>
        </p:nvSpPr>
        <p:spPr bwMode="auto">
          <a:xfrm rot="10800000">
            <a:off x="6605588" y="2955925"/>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12327" name="Line 51"/>
          <p:cNvSpPr>
            <a:spLocks noChangeShapeType="1"/>
          </p:cNvSpPr>
          <p:nvPr/>
        </p:nvSpPr>
        <p:spPr bwMode="auto">
          <a:xfrm rot="10800000">
            <a:off x="5056188" y="2965450"/>
            <a:ext cx="925512" cy="0"/>
          </a:xfrm>
          <a:prstGeom prst="line">
            <a:avLst/>
          </a:prstGeom>
          <a:noFill/>
          <a:ln w="28575">
            <a:solidFill>
              <a:schemeClr val="bg2"/>
            </a:solidFill>
            <a:round/>
            <a:headEnd/>
            <a:tailEnd/>
          </a:ln>
        </p:spPr>
        <p:txBody>
          <a:bodyPr/>
          <a:lstStyle/>
          <a:p>
            <a:endParaRPr lang="en-US">
              <a:solidFill>
                <a:schemeClr val="bg1"/>
              </a:solidFill>
            </a:endParaRPr>
          </a:p>
        </p:txBody>
      </p:sp>
      <p:sp>
        <p:nvSpPr>
          <p:cNvPr id="12328" name="Line 77"/>
          <p:cNvSpPr>
            <a:spLocks noChangeShapeType="1"/>
          </p:cNvSpPr>
          <p:nvPr/>
        </p:nvSpPr>
        <p:spPr bwMode="auto">
          <a:xfrm>
            <a:off x="7586663" y="2955925"/>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12329" name="Text Box 78"/>
          <p:cNvSpPr txBox="1">
            <a:spLocks noChangeArrowheads="1"/>
          </p:cNvSpPr>
          <p:nvPr/>
        </p:nvSpPr>
        <p:spPr bwMode="auto">
          <a:xfrm>
            <a:off x="7832725" y="2849563"/>
            <a:ext cx="553357" cy="246221"/>
          </a:xfrm>
          <a:prstGeom prst="rect">
            <a:avLst/>
          </a:prstGeom>
          <a:noFill/>
          <a:ln w="19050">
            <a:noFill/>
            <a:miter lim="800000"/>
            <a:headEnd/>
            <a:tailEnd/>
          </a:ln>
        </p:spPr>
        <p:txBody>
          <a:bodyPr wrap="none">
            <a:spAutoFit/>
          </a:bodyPr>
          <a:lstStyle/>
          <a:p>
            <a:r>
              <a:rPr lang="en-US" sz="1000" b="1" dirty="0">
                <a:solidFill>
                  <a:srgbClr val="FF0000"/>
                </a:solidFill>
              </a:rPr>
              <a:t>D3/G5</a:t>
            </a:r>
          </a:p>
        </p:txBody>
      </p:sp>
      <p:sp>
        <p:nvSpPr>
          <p:cNvPr id="12330" name="Rectangle 38"/>
          <p:cNvSpPr>
            <a:spLocks noChangeArrowheads="1"/>
          </p:cNvSpPr>
          <p:nvPr/>
        </p:nvSpPr>
        <p:spPr bwMode="auto">
          <a:xfrm>
            <a:off x="5995988" y="2717800"/>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12331" name="Rectangle 49"/>
          <p:cNvSpPr>
            <a:spLocks noChangeArrowheads="1"/>
          </p:cNvSpPr>
          <p:nvPr/>
        </p:nvSpPr>
        <p:spPr bwMode="auto">
          <a:xfrm>
            <a:off x="6888163" y="2717800"/>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12332" name="Line 50"/>
          <p:cNvSpPr>
            <a:spLocks noChangeShapeType="1"/>
          </p:cNvSpPr>
          <p:nvPr/>
        </p:nvSpPr>
        <p:spPr bwMode="auto">
          <a:xfrm rot="10800000">
            <a:off x="6605588" y="2784475"/>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12333" name="Line 51"/>
          <p:cNvSpPr>
            <a:spLocks noChangeShapeType="1"/>
          </p:cNvSpPr>
          <p:nvPr/>
        </p:nvSpPr>
        <p:spPr bwMode="auto">
          <a:xfrm rot="10800000">
            <a:off x="5056188" y="2789238"/>
            <a:ext cx="925512" cy="1587"/>
          </a:xfrm>
          <a:prstGeom prst="line">
            <a:avLst/>
          </a:prstGeom>
          <a:noFill/>
          <a:ln w="28575">
            <a:solidFill>
              <a:schemeClr val="bg2"/>
            </a:solidFill>
            <a:round/>
            <a:headEnd/>
            <a:tailEnd/>
          </a:ln>
        </p:spPr>
        <p:txBody>
          <a:bodyPr/>
          <a:lstStyle/>
          <a:p>
            <a:endParaRPr lang="en-US">
              <a:solidFill>
                <a:schemeClr val="bg1"/>
              </a:solidFill>
            </a:endParaRPr>
          </a:p>
        </p:txBody>
      </p:sp>
      <p:sp>
        <p:nvSpPr>
          <p:cNvPr id="12334" name="Line 77"/>
          <p:cNvSpPr>
            <a:spLocks noChangeShapeType="1"/>
          </p:cNvSpPr>
          <p:nvPr/>
        </p:nvSpPr>
        <p:spPr bwMode="auto">
          <a:xfrm>
            <a:off x="7586663" y="2784475"/>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12335" name="Text Box 78"/>
          <p:cNvSpPr txBox="1">
            <a:spLocks noChangeArrowheads="1"/>
          </p:cNvSpPr>
          <p:nvPr/>
        </p:nvSpPr>
        <p:spPr bwMode="auto">
          <a:xfrm>
            <a:off x="7832725" y="2678113"/>
            <a:ext cx="553357" cy="246221"/>
          </a:xfrm>
          <a:prstGeom prst="rect">
            <a:avLst/>
          </a:prstGeom>
          <a:noFill/>
          <a:ln w="19050">
            <a:noFill/>
            <a:miter lim="800000"/>
            <a:headEnd/>
            <a:tailEnd/>
          </a:ln>
        </p:spPr>
        <p:txBody>
          <a:bodyPr wrap="none">
            <a:spAutoFit/>
          </a:bodyPr>
          <a:lstStyle/>
          <a:p>
            <a:r>
              <a:rPr lang="en-US" sz="1000" b="1">
                <a:solidFill>
                  <a:srgbClr val="FF0000"/>
                </a:solidFill>
              </a:rPr>
              <a:t>D3/G5</a:t>
            </a:r>
          </a:p>
        </p:txBody>
      </p:sp>
      <p:sp>
        <p:nvSpPr>
          <p:cNvPr id="12336" name="Rectangle 38"/>
          <p:cNvSpPr>
            <a:spLocks noChangeArrowheads="1"/>
          </p:cNvSpPr>
          <p:nvPr/>
        </p:nvSpPr>
        <p:spPr bwMode="auto">
          <a:xfrm>
            <a:off x="5995988" y="2552700"/>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12337" name="Rectangle 49"/>
          <p:cNvSpPr>
            <a:spLocks noChangeArrowheads="1"/>
          </p:cNvSpPr>
          <p:nvPr/>
        </p:nvSpPr>
        <p:spPr bwMode="auto">
          <a:xfrm>
            <a:off x="6888163" y="2552700"/>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12338" name="Line 50"/>
          <p:cNvSpPr>
            <a:spLocks noChangeShapeType="1"/>
          </p:cNvSpPr>
          <p:nvPr/>
        </p:nvSpPr>
        <p:spPr bwMode="auto">
          <a:xfrm rot="10800000">
            <a:off x="6605588" y="2619375"/>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12339" name="Line 51"/>
          <p:cNvSpPr>
            <a:spLocks noChangeShapeType="1"/>
          </p:cNvSpPr>
          <p:nvPr/>
        </p:nvSpPr>
        <p:spPr bwMode="auto">
          <a:xfrm rot="10800000">
            <a:off x="5056188" y="2657475"/>
            <a:ext cx="939800"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12340" name="Line 77"/>
          <p:cNvSpPr>
            <a:spLocks noChangeShapeType="1"/>
          </p:cNvSpPr>
          <p:nvPr/>
        </p:nvSpPr>
        <p:spPr bwMode="auto">
          <a:xfrm>
            <a:off x="7586663" y="2619375"/>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12341" name="Text Box 78"/>
          <p:cNvSpPr txBox="1">
            <a:spLocks noChangeArrowheads="1"/>
          </p:cNvSpPr>
          <p:nvPr/>
        </p:nvSpPr>
        <p:spPr bwMode="auto">
          <a:xfrm>
            <a:off x="7832725" y="2501900"/>
            <a:ext cx="553357" cy="246221"/>
          </a:xfrm>
          <a:prstGeom prst="rect">
            <a:avLst/>
          </a:prstGeom>
          <a:noFill/>
          <a:ln w="19050">
            <a:noFill/>
            <a:miter lim="800000"/>
            <a:headEnd/>
            <a:tailEnd/>
          </a:ln>
        </p:spPr>
        <p:txBody>
          <a:bodyPr wrap="none">
            <a:spAutoFit/>
          </a:bodyPr>
          <a:lstStyle/>
          <a:p>
            <a:r>
              <a:rPr lang="en-US" sz="1000" b="1" dirty="0">
                <a:solidFill>
                  <a:srgbClr val="FF0000"/>
                </a:solidFill>
              </a:rPr>
              <a:t>D3/G5</a:t>
            </a:r>
          </a:p>
        </p:txBody>
      </p:sp>
      <p:sp>
        <p:nvSpPr>
          <p:cNvPr id="12342" name="Line 57"/>
          <p:cNvSpPr>
            <a:spLocks noChangeShapeType="1"/>
          </p:cNvSpPr>
          <p:nvPr/>
        </p:nvSpPr>
        <p:spPr bwMode="auto">
          <a:xfrm>
            <a:off x="3276600" y="3017838"/>
            <a:ext cx="0" cy="1214437"/>
          </a:xfrm>
          <a:prstGeom prst="line">
            <a:avLst/>
          </a:prstGeom>
          <a:noFill/>
          <a:ln w="28575">
            <a:solidFill>
              <a:schemeClr val="bg2"/>
            </a:solidFill>
            <a:round/>
            <a:headEnd/>
            <a:tailEnd/>
          </a:ln>
        </p:spPr>
        <p:txBody>
          <a:bodyPr/>
          <a:lstStyle/>
          <a:p>
            <a:endParaRPr lang="en-US">
              <a:solidFill>
                <a:schemeClr val="bg1"/>
              </a:solidFill>
            </a:endParaRPr>
          </a:p>
        </p:txBody>
      </p:sp>
      <p:sp>
        <p:nvSpPr>
          <p:cNvPr id="12343" name="Line 57"/>
          <p:cNvSpPr>
            <a:spLocks noChangeShapeType="1"/>
          </p:cNvSpPr>
          <p:nvPr/>
        </p:nvSpPr>
        <p:spPr bwMode="auto">
          <a:xfrm>
            <a:off x="3619500" y="3681413"/>
            <a:ext cx="0" cy="569912"/>
          </a:xfrm>
          <a:prstGeom prst="line">
            <a:avLst/>
          </a:prstGeom>
          <a:noFill/>
          <a:ln w="28575">
            <a:solidFill>
              <a:schemeClr val="bg2"/>
            </a:solidFill>
            <a:round/>
            <a:headEnd/>
            <a:tailEnd/>
          </a:ln>
        </p:spPr>
        <p:txBody>
          <a:bodyPr/>
          <a:lstStyle/>
          <a:p>
            <a:endParaRPr lang="en-US">
              <a:solidFill>
                <a:schemeClr val="bg1"/>
              </a:solidFill>
            </a:endParaRPr>
          </a:p>
        </p:txBody>
      </p:sp>
      <p:sp>
        <p:nvSpPr>
          <p:cNvPr id="12344" name="Line 57"/>
          <p:cNvSpPr>
            <a:spLocks noChangeShapeType="1"/>
          </p:cNvSpPr>
          <p:nvPr/>
        </p:nvSpPr>
        <p:spPr bwMode="auto">
          <a:xfrm>
            <a:off x="3854450" y="3263900"/>
            <a:ext cx="0" cy="981075"/>
          </a:xfrm>
          <a:prstGeom prst="line">
            <a:avLst/>
          </a:prstGeom>
          <a:noFill/>
          <a:ln w="28575">
            <a:solidFill>
              <a:schemeClr val="bg2"/>
            </a:solidFill>
            <a:round/>
            <a:headEnd/>
            <a:tailEnd/>
          </a:ln>
        </p:spPr>
        <p:txBody>
          <a:bodyPr/>
          <a:lstStyle/>
          <a:p>
            <a:endParaRPr lang="en-US">
              <a:solidFill>
                <a:schemeClr val="bg1"/>
              </a:solidFill>
            </a:endParaRPr>
          </a:p>
        </p:txBody>
      </p:sp>
      <p:sp>
        <p:nvSpPr>
          <p:cNvPr id="12345" name="Line 56"/>
          <p:cNvSpPr>
            <a:spLocks noChangeShapeType="1"/>
          </p:cNvSpPr>
          <p:nvPr/>
        </p:nvSpPr>
        <p:spPr bwMode="auto">
          <a:xfrm>
            <a:off x="3276600" y="3014663"/>
            <a:ext cx="1114425" cy="3175"/>
          </a:xfrm>
          <a:prstGeom prst="line">
            <a:avLst/>
          </a:prstGeom>
          <a:noFill/>
          <a:ln w="28575">
            <a:solidFill>
              <a:schemeClr val="bg2"/>
            </a:solidFill>
            <a:round/>
            <a:headEnd/>
            <a:tailEnd/>
          </a:ln>
        </p:spPr>
        <p:txBody>
          <a:bodyPr/>
          <a:lstStyle/>
          <a:p>
            <a:endParaRPr lang="en-US">
              <a:solidFill>
                <a:schemeClr val="bg1"/>
              </a:solidFill>
            </a:endParaRPr>
          </a:p>
        </p:txBody>
      </p:sp>
      <p:sp>
        <p:nvSpPr>
          <p:cNvPr id="12346" name="Line 56"/>
          <p:cNvSpPr>
            <a:spLocks noChangeShapeType="1"/>
          </p:cNvSpPr>
          <p:nvPr/>
        </p:nvSpPr>
        <p:spPr bwMode="auto">
          <a:xfrm flipV="1">
            <a:off x="3619500" y="3132138"/>
            <a:ext cx="785813" cy="6350"/>
          </a:xfrm>
          <a:prstGeom prst="line">
            <a:avLst/>
          </a:prstGeom>
          <a:noFill/>
          <a:ln w="28575">
            <a:solidFill>
              <a:schemeClr val="bg2"/>
            </a:solidFill>
            <a:round/>
            <a:headEnd/>
            <a:tailEnd/>
          </a:ln>
        </p:spPr>
        <p:txBody>
          <a:bodyPr/>
          <a:lstStyle/>
          <a:p>
            <a:endParaRPr lang="en-US">
              <a:solidFill>
                <a:schemeClr val="bg1"/>
              </a:solidFill>
            </a:endParaRPr>
          </a:p>
        </p:txBody>
      </p:sp>
      <p:sp>
        <p:nvSpPr>
          <p:cNvPr id="12347" name="Line 56"/>
          <p:cNvSpPr>
            <a:spLocks noChangeShapeType="1"/>
          </p:cNvSpPr>
          <p:nvPr/>
        </p:nvSpPr>
        <p:spPr bwMode="auto">
          <a:xfrm flipV="1">
            <a:off x="3852863" y="3259138"/>
            <a:ext cx="538162" cy="0"/>
          </a:xfrm>
          <a:prstGeom prst="line">
            <a:avLst/>
          </a:prstGeom>
          <a:noFill/>
          <a:ln w="28575">
            <a:solidFill>
              <a:schemeClr val="bg2"/>
            </a:solidFill>
            <a:round/>
            <a:headEnd/>
            <a:tailEnd/>
          </a:ln>
        </p:spPr>
        <p:txBody>
          <a:bodyPr/>
          <a:lstStyle/>
          <a:p>
            <a:endParaRPr lang="en-US">
              <a:solidFill>
                <a:schemeClr val="bg1"/>
              </a:solidFill>
            </a:endParaRPr>
          </a:p>
        </p:txBody>
      </p:sp>
      <p:sp>
        <p:nvSpPr>
          <p:cNvPr id="12348" name="Rectangle 105"/>
          <p:cNvSpPr>
            <a:spLocks noChangeArrowheads="1"/>
          </p:cNvSpPr>
          <p:nvPr/>
        </p:nvSpPr>
        <p:spPr bwMode="auto">
          <a:xfrm>
            <a:off x="2579688" y="4251325"/>
            <a:ext cx="1593850" cy="185738"/>
          </a:xfrm>
          <a:prstGeom prst="rect">
            <a:avLst/>
          </a:prstGeom>
          <a:solidFill>
            <a:srgbClr val="FF0000"/>
          </a:solidFill>
          <a:ln w="9525">
            <a:solidFill>
              <a:schemeClr val="tx1"/>
            </a:solidFill>
            <a:miter lim="800000"/>
            <a:headEnd/>
            <a:tailEnd/>
          </a:ln>
        </p:spPr>
        <p:txBody>
          <a:bodyPr wrap="none" anchor="ctr"/>
          <a:lstStyle/>
          <a:p>
            <a:pPr algn="ctr" eaLnBrk="0" hangingPunct="0"/>
            <a:r>
              <a:rPr kumimoji="1" lang="en-US" sz="1000" b="1" dirty="0" smtClean="0">
                <a:solidFill>
                  <a:schemeClr val="bg1"/>
                </a:solidFill>
              </a:rPr>
              <a:t>GRUB</a:t>
            </a:r>
            <a:endParaRPr kumimoji="1" lang="en-US" sz="1000" b="1" dirty="0">
              <a:solidFill>
                <a:schemeClr val="bg1"/>
              </a:solidFill>
            </a:endParaRPr>
          </a:p>
        </p:txBody>
      </p:sp>
      <p:sp>
        <p:nvSpPr>
          <p:cNvPr id="12349" name="Rectangle 43"/>
          <p:cNvSpPr>
            <a:spLocks noChangeArrowheads="1"/>
          </p:cNvSpPr>
          <p:nvPr/>
        </p:nvSpPr>
        <p:spPr bwMode="auto">
          <a:xfrm>
            <a:off x="4391025" y="2568575"/>
            <a:ext cx="687388" cy="758825"/>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MCT</a:t>
            </a:r>
          </a:p>
        </p:txBody>
      </p:sp>
      <p:sp>
        <p:nvSpPr>
          <p:cNvPr id="12354" name="Line 73"/>
          <p:cNvSpPr>
            <a:spLocks noChangeShapeType="1"/>
          </p:cNvSpPr>
          <p:nvPr/>
        </p:nvSpPr>
        <p:spPr bwMode="auto">
          <a:xfrm flipV="1">
            <a:off x="3619500" y="3144838"/>
            <a:ext cx="0" cy="530225"/>
          </a:xfrm>
          <a:prstGeom prst="line">
            <a:avLst/>
          </a:prstGeom>
          <a:noFill/>
          <a:ln w="28575">
            <a:solidFill>
              <a:schemeClr val="bg2"/>
            </a:solidFill>
            <a:round/>
            <a:headEnd/>
            <a:tailEnd/>
          </a:ln>
        </p:spPr>
        <p:txBody>
          <a:bodyPr/>
          <a:lstStyle/>
          <a:p>
            <a:endParaRPr lang="en-US">
              <a:solidFill>
                <a:schemeClr val="bg1"/>
              </a:solidFill>
            </a:endParaRPr>
          </a:p>
        </p:txBody>
      </p:sp>
      <p:sp>
        <p:nvSpPr>
          <p:cNvPr id="12408" name="Rectangle 58"/>
          <p:cNvSpPr>
            <a:spLocks noChangeArrowheads="1"/>
          </p:cNvSpPr>
          <p:nvPr/>
        </p:nvSpPr>
        <p:spPr bwMode="auto">
          <a:xfrm>
            <a:off x="2592388" y="3327400"/>
            <a:ext cx="1389062" cy="354013"/>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Mini-xbar</a:t>
            </a:r>
          </a:p>
        </p:txBody>
      </p:sp>
      <p:sp>
        <p:nvSpPr>
          <p:cNvPr id="12409" name="Line 51"/>
          <p:cNvSpPr>
            <a:spLocks noChangeShapeType="1"/>
          </p:cNvSpPr>
          <p:nvPr/>
        </p:nvSpPr>
        <p:spPr bwMode="auto">
          <a:xfrm rot="10800000">
            <a:off x="1982788" y="4668838"/>
            <a:ext cx="220662" cy="4762"/>
          </a:xfrm>
          <a:prstGeom prst="line">
            <a:avLst/>
          </a:prstGeom>
          <a:noFill/>
          <a:ln w="28575">
            <a:solidFill>
              <a:schemeClr val="bg2"/>
            </a:solidFill>
            <a:round/>
            <a:headEnd/>
            <a:tailEnd/>
          </a:ln>
        </p:spPr>
        <p:txBody>
          <a:bodyPr/>
          <a:lstStyle/>
          <a:p>
            <a:endParaRPr lang="en-US">
              <a:solidFill>
                <a:schemeClr val="bg1"/>
              </a:solidFill>
            </a:endParaRPr>
          </a:p>
        </p:txBody>
      </p:sp>
      <p:sp>
        <p:nvSpPr>
          <p:cNvPr id="12410" name="Text Box 55"/>
          <p:cNvSpPr txBox="1">
            <a:spLocks noChangeArrowheads="1"/>
          </p:cNvSpPr>
          <p:nvPr/>
        </p:nvSpPr>
        <p:spPr bwMode="auto">
          <a:xfrm>
            <a:off x="944563" y="3795713"/>
            <a:ext cx="710451" cy="400110"/>
          </a:xfrm>
          <a:prstGeom prst="rect">
            <a:avLst/>
          </a:prstGeom>
          <a:noFill/>
          <a:ln w="19050">
            <a:noFill/>
            <a:miter lim="800000"/>
            <a:headEnd/>
            <a:tailEnd/>
          </a:ln>
        </p:spPr>
        <p:txBody>
          <a:bodyPr wrap="none">
            <a:spAutoFit/>
          </a:bodyPr>
          <a:lstStyle/>
          <a:p>
            <a:r>
              <a:rPr lang="en-US" sz="1000" b="1">
                <a:solidFill>
                  <a:schemeClr val="bg1"/>
                </a:solidFill>
              </a:rPr>
              <a:t>onion2.0</a:t>
            </a:r>
          </a:p>
          <a:p>
            <a:r>
              <a:rPr lang="en-US" sz="1000" b="1">
                <a:solidFill>
                  <a:schemeClr val="bg1"/>
                </a:solidFill>
              </a:rPr>
              <a:t>(legacy)</a:t>
            </a:r>
          </a:p>
        </p:txBody>
      </p:sp>
      <p:sp>
        <p:nvSpPr>
          <p:cNvPr id="12412" name="Line 124"/>
          <p:cNvSpPr>
            <a:spLocks noChangeShapeType="1"/>
          </p:cNvSpPr>
          <p:nvPr/>
        </p:nvSpPr>
        <p:spPr bwMode="auto">
          <a:xfrm>
            <a:off x="2357438" y="1458913"/>
            <a:ext cx="0" cy="1160462"/>
          </a:xfrm>
          <a:prstGeom prst="line">
            <a:avLst/>
          </a:prstGeom>
          <a:noFill/>
          <a:ln w="28575">
            <a:solidFill>
              <a:schemeClr val="tx2"/>
            </a:solidFill>
            <a:round/>
            <a:headEnd/>
            <a:tailEnd type="triangle" w="med" len="med"/>
          </a:ln>
          <a:effectLst/>
        </p:spPr>
        <p:txBody>
          <a:bodyPr/>
          <a:lstStyle/>
          <a:p>
            <a:endParaRPr lang="en-US">
              <a:solidFill>
                <a:schemeClr val="bg1"/>
              </a:solidFill>
            </a:endParaRPr>
          </a:p>
        </p:txBody>
      </p:sp>
      <p:sp>
        <p:nvSpPr>
          <p:cNvPr id="12413" name="Line 125"/>
          <p:cNvSpPr>
            <a:spLocks noChangeShapeType="1"/>
          </p:cNvSpPr>
          <p:nvPr/>
        </p:nvSpPr>
        <p:spPr bwMode="auto">
          <a:xfrm>
            <a:off x="2398713" y="2619375"/>
            <a:ext cx="1992312" cy="0"/>
          </a:xfrm>
          <a:prstGeom prst="line">
            <a:avLst/>
          </a:prstGeom>
          <a:noFill/>
          <a:ln w="28575">
            <a:solidFill>
              <a:schemeClr val="tx2"/>
            </a:solidFill>
            <a:round/>
            <a:headEnd/>
            <a:tailEnd type="triangle" w="med" len="med"/>
          </a:ln>
          <a:effectLst/>
        </p:spPr>
        <p:txBody>
          <a:bodyPr/>
          <a:lstStyle/>
          <a:p>
            <a:endParaRPr lang="en-US">
              <a:solidFill>
                <a:schemeClr val="bg1"/>
              </a:solidFill>
            </a:endParaRPr>
          </a:p>
        </p:txBody>
      </p:sp>
      <p:sp>
        <p:nvSpPr>
          <p:cNvPr id="12414" name="Line 126"/>
          <p:cNvSpPr>
            <a:spLocks noChangeShapeType="1"/>
          </p:cNvSpPr>
          <p:nvPr/>
        </p:nvSpPr>
        <p:spPr bwMode="auto">
          <a:xfrm flipH="1">
            <a:off x="3352800" y="2965450"/>
            <a:ext cx="1038225" cy="0"/>
          </a:xfrm>
          <a:prstGeom prst="line">
            <a:avLst/>
          </a:prstGeom>
          <a:noFill/>
          <a:ln w="28575">
            <a:solidFill>
              <a:schemeClr val="tx2"/>
            </a:solidFill>
            <a:prstDash val="sysDot"/>
            <a:round/>
            <a:headEnd/>
            <a:tailEnd type="triangle" w="med" len="med"/>
          </a:ln>
          <a:effectLst/>
        </p:spPr>
        <p:txBody>
          <a:bodyPr/>
          <a:lstStyle/>
          <a:p>
            <a:endParaRPr lang="en-US">
              <a:solidFill>
                <a:schemeClr val="bg1"/>
              </a:solidFill>
            </a:endParaRPr>
          </a:p>
        </p:txBody>
      </p:sp>
      <p:sp>
        <p:nvSpPr>
          <p:cNvPr id="12415" name="Line 127"/>
          <p:cNvSpPr>
            <a:spLocks noChangeShapeType="1"/>
          </p:cNvSpPr>
          <p:nvPr/>
        </p:nvSpPr>
        <p:spPr bwMode="auto">
          <a:xfrm>
            <a:off x="3352800" y="2955925"/>
            <a:ext cx="0" cy="1808163"/>
          </a:xfrm>
          <a:prstGeom prst="line">
            <a:avLst/>
          </a:prstGeom>
          <a:noFill/>
          <a:ln w="28575">
            <a:solidFill>
              <a:schemeClr val="tx2"/>
            </a:solidFill>
            <a:prstDash val="sysDot"/>
            <a:round/>
            <a:headEnd/>
            <a:tailEnd type="triangle" w="med" len="med"/>
          </a:ln>
          <a:effectLst/>
        </p:spPr>
        <p:txBody>
          <a:bodyPr/>
          <a:lstStyle/>
          <a:p>
            <a:endParaRPr lang="en-US">
              <a:solidFill>
                <a:schemeClr val="bg1"/>
              </a:solidFill>
            </a:endParaRPr>
          </a:p>
        </p:txBody>
      </p:sp>
      <p:sp>
        <p:nvSpPr>
          <p:cNvPr id="12416" name="Line 128"/>
          <p:cNvSpPr>
            <a:spLocks noChangeShapeType="1"/>
          </p:cNvSpPr>
          <p:nvPr/>
        </p:nvSpPr>
        <p:spPr bwMode="auto">
          <a:xfrm flipV="1">
            <a:off x="3154578" y="2790826"/>
            <a:ext cx="0" cy="1933574"/>
          </a:xfrm>
          <a:prstGeom prst="line">
            <a:avLst/>
          </a:prstGeom>
          <a:noFill/>
          <a:ln w="28575">
            <a:solidFill>
              <a:schemeClr val="tx2"/>
            </a:solidFill>
            <a:prstDash val="sysDot"/>
            <a:round/>
            <a:headEnd/>
            <a:tailEnd type="triangle" w="med" len="med"/>
          </a:ln>
          <a:effectLst/>
        </p:spPr>
        <p:txBody>
          <a:bodyPr/>
          <a:lstStyle/>
          <a:p>
            <a:endParaRPr lang="en-US">
              <a:solidFill>
                <a:schemeClr val="bg1"/>
              </a:solidFill>
            </a:endParaRPr>
          </a:p>
        </p:txBody>
      </p:sp>
      <p:sp>
        <p:nvSpPr>
          <p:cNvPr id="12417" name="Line 129"/>
          <p:cNvSpPr>
            <a:spLocks noChangeShapeType="1"/>
          </p:cNvSpPr>
          <p:nvPr/>
        </p:nvSpPr>
        <p:spPr bwMode="auto">
          <a:xfrm>
            <a:off x="3159125" y="2790826"/>
            <a:ext cx="1231900" cy="0"/>
          </a:xfrm>
          <a:prstGeom prst="line">
            <a:avLst/>
          </a:prstGeom>
          <a:noFill/>
          <a:ln w="28575">
            <a:solidFill>
              <a:schemeClr val="tx2"/>
            </a:solidFill>
            <a:prstDash val="sysDot"/>
            <a:round/>
            <a:headEnd/>
            <a:tailEnd type="triangle" w="med" len="med"/>
          </a:ln>
          <a:effectLst/>
        </p:spPr>
        <p:txBody>
          <a:bodyPr/>
          <a:lstStyle/>
          <a:p>
            <a:endParaRPr lang="en-US">
              <a:solidFill>
                <a:schemeClr val="bg1"/>
              </a:solidFill>
            </a:endParaRPr>
          </a:p>
        </p:txBody>
      </p:sp>
      <p:sp>
        <p:nvSpPr>
          <p:cNvPr id="12419" name="Text Box 131"/>
          <p:cNvSpPr txBox="1">
            <a:spLocks noChangeArrowheads="1"/>
          </p:cNvSpPr>
          <p:nvPr/>
        </p:nvSpPr>
        <p:spPr bwMode="auto">
          <a:xfrm>
            <a:off x="2500313" y="2330450"/>
            <a:ext cx="1008062" cy="304800"/>
          </a:xfrm>
          <a:prstGeom prst="rect">
            <a:avLst/>
          </a:prstGeom>
          <a:noFill/>
          <a:ln w="9525">
            <a:noFill/>
            <a:miter lim="800000"/>
            <a:headEnd/>
            <a:tailEnd/>
          </a:ln>
          <a:effectLst/>
        </p:spPr>
        <p:txBody>
          <a:bodyPr wrap="none">
            <a:spAutoFit/>
          </a:bodyPr>
          <a:lstStyle/>
          <a:p>
            <a:pPr defTabSz="914400"/>
            <a:r>
              <a:rPr lang="en-US" sz="1400" dirty="0">
                <a:solidFill>
                  <a:srgbClr val="FF0000"/>
                </a:solidFill>
              </a:rPr>
              <a:t>CPU read</a:t>
            </a:r>
          </a:p>
        </p:txBody>
      </p:sp>
      <p:sp>
        <p:nvSpPr>
          <p:cNvPr id="12420" name="Text Box 132"/>
          <p:cNvSpPr txBox="1">
            <a:spLocks noChangeArrowheads="1"/>
          </p:cNvSpPr>
          <p:nvPr/>
        </p:nvSpPr>
        <p:spPr bwMode="auto">
          <a:xfrm>
            <a:off x="3981450" y="3376613"/>
            <a:ext cx="1350050" cy="307777"/>
          </a:xfrm>
          <a:prstGeom prst="rect">
            <a:avLst/>
          </a:prstGeom>
          <a:noFill/>
          <a:ln w="9525">
            <a:noFill/>
            <a:miter lim="800000"/>
            <a:headEnd/>
            <a:tailEnd/>
          </a:ln>
          <a:effectLst/>
        </p:spPr>
        <p:txBody>
          <a:bodyPr wrap="none">
            <a:spAutoFit/>
          </a:bodyPr>
          <a:lstStyle/>
          <a:p>
            <a:pPr defTabSz="914400"/>
            <a:r>
              <a:rPr lang="en-US" sz="1400">
                <a:solidFill>
                  <a:schemeClr val="bg1"/>
                </a:solidFill>
              </a:rPr>
              <a:t>Probe GPU L2</a:t>
            </a:r>
          </a:p>
        </p:txBody>
      </p:sp>
      <p:sp>
        <p:nvSpPr>
          <p:cNvPr id="12421" name="Line 133"/>
          <p:cNvSpPr>
            <a:spLocks noChangeShapeType="1"/>
          </p:cNvSpPr>
          <p:nvPr/>
        </p:nvSpPr>
        <p:spPr bwMode="auto">
          <a:xfrm flipH="1" flipV="1">
            <a:off x="2897188" y="1349375"/>
            <a:ext cx="1493837" cy="1152525"/>
          </a:xfrm>
          <a:prstGeom prst="line">
            <a:avLst/>
          </a:prstGeom>
          <a:noFill/>
          <a:ln w="28575">
            <a:solidFill>
              <a:schemeClr val="tx2"/>
            </a:solidFill>
            <a:prstDash val="sysDot"/>
            <a:round/>
            <a:headEnd/>
            <a:tailEnd type="triangle" w="med" len="med"/>
          </a:ln>
          <a:effectLst/>
        </p:spPr>
        <p:txBody>
          <a:bodyPr/>
          <a:lstStyle/>
          <a:p>
            <a:endParaRPr lang="en-US">
              <a:solidFill>
                <a:schemeClr val="bg1"/>
              </a:solidFill>
            </a:endParaRPr>
          </a:p>
        </p:txBody>
      </p:sp>
      <p:sp>
        <p:nvSpPr>
          <p:cNvPr id="12422" name="Text Box 134"/>
          <p:cNvSpPr txBox="1">
            <a:spLocks noChangeArrowheads="1"/>
          </p:cNvSpPr>
          <p:nvPr/>
        </p:nvSpPr>
        <p:spPr bwMode="auto">
          <a:xfrm>
            <a:off x="3124200" y="1463675"/>
            <a:ext cx="1539875" cy="304800"/>
          </a:xfrm>
          <a:prstGeom prst="rect">
            <a:avLst/>
          </a:prstGeom>
          <a:noFill/>
          <a:ln w="9525">
            <a:noFill/>
            <a:miter lim="800000"/>
            <a:headEnd/>
            <a:tailEnd/>
          </a:ln>
          <a:effectLst/>
        </p:spPr>
        <p:txBody>
          <a:bodyPr>
            <a:spAutoFit/>
          </a:bodyPr>
          <a:lstStyle/>
          <a:p>
            <a:pPr defTabSz="914400"/>
            <a:r>
              <a:rPr lang="en-US" sz="1400" dirty="0">
                <a:solidFill>
                  <a:srgbClr val="FF0000"/>
                </a:solidFill>
              </a:rPr>
              <a:t>Probe CPU L2</a:t>
            </a:r>
          </a:p>
        </p:txBody>
      </p:sp>
      <p:sp>
        <p:nvSpPr>
          <p:cNvPr id="12423" name="Text Box 135"/>
          <p:cNvSpPr txBox="1">
            <a:spLocks noChangeArrowheads="1"/>
          </p:cNvSpPr>
          <p:nvPr/>
        </p:nvSpPr>
        <p:spPr bwMode="auto">
          <a:xfrm>
            <a:off x="4664075" y="366713"/>
            <a:ext cx="4479925" cy="1754326"/>
          </a:xfrm>
          <a:prstGeom prst="rect">
            <a:avLst/>
          </a:prstGeom>
          <a:noFill/>
          <a:ln w="9525">
            <a:noFill/>
            <a:miter lim="800000"/>
            <a:headEnd/>
            <a:tailEnd/>
          </a:ln>
          <a:effectLst/>
        </p:spPr>
        <p:txBody>
          <a:bodyPr>
            <a:spAutoFit/>
          </a:bodyPr>
          <a:lstStyle/>
          <a:p>
            <a:pPr defTabSz="914400"/>
            <a:r>
              <a:rPr lang="en-US" sz="1200" dirty="0">
                <a:solidFill>
                  <a:schemeClr val="bg1"/>
                </a:solidFill>
              </a:rPr>
              <a:t>1. CPU-A issues cacheable read to MCT</a:t>
            </a:r>
          </a:p>
          <a:p>
            <a:pPr defTabSz="914400"/>
            <a:r>
              <a:rPr lang="en-US" sz="1200" dirty="0">
                <a:solidFill>
                  <a:schemeClr val="bg1"/>
                </a:solidFill>
              </a:rPr>
              <a:t>2. MCT issues probe to GPU</a:t>
            </a:r>
          </a:p>
          <a:p>
            <a:pPr defTabSz="914400"/>
            <a:r>
              <a:rPr lang="en-US" sz="1200" dirty="0">
                <a:solidFill>
                  <a:schemeClr val="bg1"/>
                </a:solidFill>
              </a:rPr>
              <a:t>    MCT issues probe to CPU-B</a:t>
            </a:r>
          </a:p>
          <a:p>
            <a:pPr defTabSz="914400"/>
            <a:r>
              <a:rPr lang="en-US" sz="1200" dirty="0">
                <a:solidFill>
                  <a:schemeClr val="bg1"/>
                </a:solidFill>
              </a:rPr>
              <a:t>    MCT issues read to DRAM (not shown</a:t>
            </a:r>
            <a:r>
              <a:rPr lang="en-US" sz="1200" dirty="0" smtClean="0">
                <a:solidFill>
                  <a:schemeClr val="bg1"/>
                </a:solidFill>
              </a:rPr>
              <a:t>)</a:t>
            </a:r>
          </a:p>
          <a:p>
            <a:pPr defTabSz="914400"/>
            <a:r>
              <a:rPr lang="en-US" sz="1200" dirty="0" smtClean="0">
                <a:solidFill>
                  <a:schemeClr val="bg1"/>
                </a:solidFill>
              </a:rPr>
              <a:t>3. GPU response goes back to MCT.</a:t>
            </a:r>
            <a:endParaRPr lang="en-US" sz="1200" dirty="0">
              <a:solidFill>
                <a:schemeClr val="bg1"/>
              </a:solidFill>
            </a:endParaRPr>
          </a:p>
          <a:p>
            <a:pPr defTabSz="914400"/>
            <a:r>
              <a:rPr lang="en-US" sz="1200" dirty="0" smtClean="0">
                <a:solidFill>
                  <a:schemeClr val="bg1"/>
                </a:solidFill>
              </a:rPr>
              <a:t>4. </a:t>
            </a:r>
            <a:r>
              <a:rPr lang="en-US" sz="1200" dirty="0">
                <a:solidFill>
                  <a:schemeClr val="bg1"/>
                </a:solidFill>
              </a:rPr>
              <a:t>DRAM </a:t>
            </a:r>
            <a:r>
              <a:rPr lang="en-US" sz="1200" dirty="0" err="1">
                <a:solidFill>
                  <a:schemeClr val="bg1"/>
                </a:solidFill>
              </a:rPr>
              <a:t>rsp</a:t>
            </a:r>
            <a:r>
              <a:rPr lang="en-US" sz="1200" dirty="0">
                <a:solidFill>
                  <a:schemeClr val="bg1"/>
                </a:solidFill>
              </a:rPr>
              <a:t>, </a:t>
            </a:r>
            <a:r>
              <a:rPr lang="en-US" sz="1200" dirty="0" smtClean="0">
                <a:solidFill>
                  <a:schemeClr val="bg1"/>
                </a:solidFill>
              </a:rPr>
              <a:t>CPU-B </a:t>
            </a:r>
            <a:r>
              <a:rPr lang="en-US" sz="1200" dirty="0" err="1">
                <a:solidFill>
                  <a:schemeClr val="bg1"/>
                </a:solidFill>
              </a:rPr>
              <a:t>rsp</a:t>
            </a:r>
            <a:r>
              <a:rPr lang="en-US" sz="1200" dirty="0">
                <a:solidFill>
                  <a:schemeClr val="bg1"/>
                </a:solidFill>
              </a:rPr>
              <a:t> collected by SRQ</a:t>
            </a:r>
          </a:p>
          <a:p>
            <a:pPr defTabSz="914400"/>
            <a:r>
              <a:rPr lang="en-US" sz="1200" dirty="0" smtClean="0">
                <a:solidFill>
                  <a:schemeClr val="bg1"/>
                </a:solidFill>
              </a:rPr>
              <a:t>5. </a:t>
            </a:r>
            <a:r>
              <a:rPr lang="en-US" sz="1200" dirty="0">
                <a:solidFill>
                  <a:schemeClr val="bg1"/>
                </a:solidFill>
              </a:rPr>
              <a:t>Data return to CPU-A when all responses received</a:t>
            </a:r>
          </a:p>
          <a:p>
            <a:pPr defTabSz="914400"/>
            <a:endParaRPr lang="en-US" sz="1200" dirty="0">
              <a:solidFill>
                <a:schemeClr val="bg1"/>
              </a:solidFill>
            </a:endParaRPr>
          </a:p>
          <a:p>
            <a:pPr defTabSz="914400"/>
            <a:r>
              <a:rPr lang="en-US" sz="1200" dirty="0">
                <a:solidFill>
                  <a:schemeClr val="bg1"/>
                </a:solidFill>
              </a:rPr>
              <a:t>Note : Slow GPU </a:t>
            </a:r>
            <a:r>
              <a:rPr lang="en-US" sz="1200" dirty="0" err="1">
                <a:solidFill>
                  <a:schemeClr val="bg1"/>
                </a:solidFill>
              </a:rPr>
              <a:t>prb</a:t>
            </a:r>
            <a:r>
              <a:rPr lang="en-US" sz="1200" dirty="0">
                <a:solidFill>
                  <a:schemeClr val="bg1"/>
                </a:solidFill>
              </a:rPr>
              <a:t> </a:t>
            </a:r>
            <a:r>
              <a:rPr lang="en-US" sz="1200" dirty="0" err="1">
                <a:solidFill>
                  <a:schemeClr val="bg1"/>
                </a:solidFill>
              </a:rPr>
              <a:t>resp</a:t>
            </a:r>
            <a:r>
              <a:rPr lang="en-US" sz="1200" dirty="0">
                <a:solidFill>
                  <a:schemeClr val="bg1"/>
                </a:solidFill>
              </a:rPr>
              <a:t> would affect CPU latency</a:t>
            </a:r>
          </a:p>
        </p:txBody>
      </p:sp>
      <p:sp>
        <p:nvSpPr>
          <p:cNvPr id="12424" name="Line 53"/>
          <p:cNvSpPr>
            <a:spLocks noChangeShapeType="1"/>
          </p:cNvSpPr>
          <p:nvPr/>
        </p:nvSpPr>
        <p:spPr bwMode="auto">
          <a:xfrm rot="5400000">
            <a:off x="2433638" y="1458912"/>
            <a:ext cx="419100" cy="200025"/>
          </a:xfrm>
          <a:prstGeom prst="line">
            <a:avLst/>
          </a:prstGeom>
          <a:noFill/>
          <a:ln w="28575">
            <a:solidFill>
              <a:schemeClr val="bg2"/>
            </a:solidFill>
            <a:round/>
            <a:headEnd/>
            <a:tailEnd/>
          </a:ln>
        </p:spPr>
        <p:txBody>
          <a:bodyPr/>
          <a:lstStyle/>
          <a:p>
            <a:endParaRPr lang="en-US">
              <a:solidFill>
                <a:schemeClr val="bg1"/>
              </a:solidFill>
            </a:endParaRPr>
          </a:p>
        </p:txBody>
      </p:sp>
      <p:sp>
        <p:nvSpPr>
          <p:cNvPr id="80" name="Text Box 135"/>
          <p:cNvSpPr txBox="1">
            <a:spLocks noChangeArrowheads="1"/>
          </p:cNvSpPr>
          <p:nvPr/>
        </p:nvSpPr>
        <p:spPr bwMode="auto">
          <a:xfrm>
            <a:off x="4896342" y="4411124"/>
            <a:ext cx="3460749" cy="1015663"/>
          </a:xfrm>
          <a:prstGeom prst="rect">
            <a:avLst/>
          </a:prstGeom>
          <a:noFill/>
          <a:ln w="9525">
            <a:noFill/>
            <a:miter lim="800000"/>
            <a:headEnd/>
            <a:tailEnd/>
          </a:ln>
          <a:effectLst/>
        </p:spPr>
        <p:txBody>
          <a:bodyPr wrap="square">
            <a:spAutoFit/>
          </a:bodyPr>
          <a:lstStyle/>
          <a:p>
            <a:pPr marL="228600" indent="-228600" defTabSz="914400">
              <a:buAutoNum type="arabicPeriod"/>
            </a:pPr>
            <a:r>
              <a:rPr lang="en-US" sz="1200" dirty="0" smtClean="0">
                <a:solidFill>
                  <a:schemeClr val="bg1"/>
                </a:solidFill>
              </a:rPr>
              <a:t>Note: GRUB assumes the probe completes at the GPU L2 and short-circuits the response.</a:t>
            </a:r>
          </a:p>
          <a:p>
            <a:pPr marL="228600" indent="-228600" defTabSz="914400">
              <a:buAutoNum type="arabicPeriod"/>
            </a:pPr>
            <a:r>
              <a:rPr lang="en-US" sz="1200" dirty="0" smtClean="0">
                <a:solidFill>
                  <a:schemeClr val="bg1"/>
                </a:solidFill>
              </a:rPr>
              <a:t>GPU L2 invalidates cacheline on a probe (regardless of the type).</a:t>
            </a:r>
            <a:endParaRPr lang="en-US" sz="1200" dirty="0">
              <a:solidFill>
                <a:schemeClr val="bg1"/>
              </a:solidFill>
            </a:endParaRPr>
          </a:p>
        </p:txBody>
      </p:sp>
    </p:spTree>
    <p:extLst>
      <p:ext uri="{BB962C8B-B14F-4D97-AF65-F5344CB8AC3E}">
        <p14:creationId xmlns:p14="http://schemas.microsoft.com/office/powerpoint/2010/main" val="4422228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p:cNvSpPr>
          <p:nvPr>
            <p:ph type="title" idx="4294967295"/>
          </p:nvPr>
        </p:nvSpPr>
        <p:spPr>
          <a:xfrm>
            <a:off x="455613" y="0"/>
            <a:ext cx="8226425" cy="639763"/>
          </a:xfrm>
        </p:spPr>
        <p:txBody>
          <a:bodyPr/>
          <a:lstStyle/>
          <a:p>
            <a:r>
              <a:rPr lang="en-US" dirty="0" smtClean="0"/>
              <a:t/>
            </a:r>
            <a:br>
              <a:rPr lang="en-US" dirty="0" smtClean="0"/>
            </a:br>
            <a:r>
              <a:rPr lang="en-US" dirty="0" smtClean="0"/>
              <a:t>CARRIZO FSI probe flow (GPU </a:t>
            </a:r>
            <a:r>
              <a:rPr lang="en-US" dirty="0" err="1" smtClean="0"/>
              <a:t>req</a:t>
            </a:r>
            <a:r>
              <a:rPr lang="en-US" dirty="0" smtClean="0"/>
              <a:t>)</a:t>
            </a:r>
          </a:p>
        </p:txBody>
      </p:sp>
      <p:sp>
        <p:nvSpPr>
          <p:cNvPr id="82947" name="Rectangle 5"/>
          <p:cNvSpPr>
            <a:spLocks noChangeArrowheads="1"/>
          </p:cNvSpPr>
          <p:nvPr/>
        </p:nvSpPr>
        <p:spPr bwMode="auto">
          <a:xfrm>
            <a:off x="996950" y="4745637"/>
            <a:ext cx="346075" cy="277813"/>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ORB</a:t>
            </a:r>
          </a:p>
        </p:txBody>
      </p:sp>
      <p:sp>
        <p:nvSpPr>
          <p:cNvPr id="82948" name="Rectangle 6"/>
          <p:cNvSpPr>
            <a:spLocks noChangeArrowheads="1"/>
          </p:cNvSpPr>
          <p:nvPr/>
        </p:nvSpPr>
        <p:spPr bwMode="auto">
          <a:xfrm>
            <a:off x="1025525" y="5175850"/>
            <a:ext cx="317500" cy="209550"/>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IOC</a:t>
            </a:r>
          </a:p>
        </p:txBody>
      </p:sp>
      <p:sp>
        <p:nvSpPr>
          <p:cNvPr id="82949" name="Line 7"/>
          <p:cNvSpPr>
            <a:spLocks noChangeShapeType="1"/>
          </p:cNvSpPr>
          <p:nvPr/>
        </p:nvSpPr>
        <p:spPr bwMode="auto">
          <a:xfrm rot="5400000">
            <a:off x="1076325" y="5099650"/>
            <a:ext cx="152400" cy="0"/>
          </a:xfrm>
          <a:prstGeom prst="line">
            <a:avLst/>
          </a:prstGeom>
          <a:noFill/>
          <a:ln w="28575">
            <a:solidFill>
              <a:schemeClr val="bg2"/>
            </a:solidFill>
            <a:round/>
            <a:headEnd/>
            <a:tailEnd/>
          </a:ln>
        </p:spPr>
        <p:txBody>
          <a:bodyPr/>
          <a:lstStyle/>
          <a:p>
            <a:endParaRPr lang="en-US">
              <a:solidFill>
                <a:schemeClr val="bg1"/>
              </a:solidFill>
            </a:endParaRPr>
          </a:p>
        </p:txBody>
      </p:sp>
      <p:sp>
        <p:nvSpPr>
          <p:cNvPr id="82950" name="Rectangle 9"/>
          <p:cNvSpPr>
            <a:spLocks noChangeArrowheads="1"/>
          </p:cNvSpPr>
          <p:nvPr/>
        </p:nvSpPr>
        <p:spPr bwMode="auto">
          <a:xfrm>
            <a:off x="1538287" y="5048850"/>
            <a:ext cx="398463" cy="50323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gBIF</a:t>
            </a:r>
          </a:p>
        </p:txBody>
      </p:sp>
      <p:sp>
        <p:nvSpPr>
          <p:cNvPr id="82951" name="Rectangle 12"/>
          <p:cNvSpPr>
            <a:spLocks noChangeArrowheads="1"/>
          </p:cNvSpPr>
          <p:nvPr/>
        </p:nvSpPr>
        <p:spPr bwMode="auto">
          <a:xfrm>
            <a:off x="1939925" y="5048850"/>
            <a:ext cx="1593850" cy="23653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GMC</a:t>
            </a:r>
          </a:p>
        </p:txBody>
      </p:sp>
      <p:sp>
        <p:nvSpPr>
          <p:cNvPr id="82952" name="Rectangle 13"/>
          <p:cNvSpPr>
            <a:spLocks noChangeArrowheads="1"/>
          </p:cNvSpPr>
          <p:nvPr/>
        </p:nvSpPr>
        <p:spPr bwMode="auto">
          <a:xfrm>
            <a:off x="1939925" y="5285387"/>
            <a:ext cx="1593850" cy="266700"/>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GC+L2</a:t>
            </a:r>
          </a:p>
        </p:txBody>
      </p:sp>
      <p:sp>
        <p:nvSpPr>
          <p:cNvPr id="82953" name="Line 16"/>
          <p:cNvSpPr>
            <a:spLocks noChangeShapeType="1"/>
          </p:cNvSpPr>
          <p:nvPr/>
        </p:nvSpPr>
        <p:spPr bwMode="auto">
          <a:xfrm rot="16200000" flipH="1">
            <a:off x="1077912" y="5490175"/>
            <a:ext cx="171450" cy="0"/>
          </a:xfrm>
          <a:prstGeom prst="line">
            <a:avLst/>
          </a:prstGeom>
          <a:noFill/>
          <a:ln w="28575">
            <a:solidFill>
              <a:schemeClr val="bg2"/>
            </a:solidFill>
            <a:round/>
            <a:headEnd/>
            <a:tailEnd/>
          </a:ln>
        </p:spPr>
        <p:txBody>
          <a:bodyPr/>
          <a:lstStyle/>
          <a:p>
            <a:endParaRPr lang="en-US">
              <a:solidFill>
                <a:schemeClr val="bg1"/>
              </a:solidFill>
            </a:endParaRPr>
          </a:p>
        </p:txBody>
      </p:sp>
      <p:grpSp>
        <p:nvGrpSpPr>
          <p:cNvPr id="82954" name="Group 31"/>
          <p:cNvGrpSpPr>
            <a:grpSpLocks/>
          </p:cNvGrpSpPr>
          <p:nvPr/>
        </p:nvGrpSpPr>
        <p:grpSpPr bwMode="auto">
          <a:xfrm>
            <a:off x="1860550" y="1449987"/>
            <a:ext cx="793750" cy="490538"/>
            <a:chOff x="2223" y="549"/>
            <a:chExt cx="500" cy="309"/>
          </a:xfrm>
        </p:grpSpPr>
        <p:sp>
          <p:nvSpPr>
            <p:cNvPr id="82955" name="Rectangle 32"/>
            <p:cNvSpPr>
              <a:spLocks noChangeArrowheads="1"/>
            </p:cNvSpPr>
            <p:nvPr/>
          </p:nvSpPr>
          <p:spPr bwMode="auto">
            <a:xfrm>
              <a:off x="2223" y="741"/>
              <a:ext cx="500" cy="11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L2</a:t>
              </a:r>
            </a:p>
          </p:txBody>
        </p:sp>
        <p:sp>
          <p:nvSpPr>
            <p:cNvPr id="82956" name="Rectangle 33"/>
            <p:cNvSpPr>
              <a:spLocks noChangeArrowheads="1"/>
            </p:cNvSpPr>
            <p:nvPr/>
          </p:nvSpPr>
          <p:spPr bwMode="auto">
            <a:xfrm>
              <a:off x="222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CPU0</a:t>
              </a:r>
            </a:p>
          </p:txBody>
        </p:sp>
        <p:sp>
          <p:nvSpPr>
            <p:cNvPr id="82957" name="Rectangle 34"/>
            <p:cNvSpPr>
              <a:spLocks noChangeArrowheads="1"/>
            </p:cNvSpPr>
            <p:nvPr/>
          </p:nvSpPr>
          <p:spPr bwMode="auto">
            <a:xfrm>
              <a:off x="247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CPU1</a:t>
              </a:r>
            </a:p>
          </p:txBody>
        </p:sp>
      </p:grpSp>
      <p:sp>
        <p:nvSpPr>
          <p:cNvPr id="82958" name="Rectangle 38"/>
          <p:cNvSpPr>
            <a:spLocks noChangeArrowheads="1"/>
          </p:cNvSpPr>
          <p:nvPr/>
        </p:nvSpPr>
        <p:spPr bwMode="auto">
          <a:xfrm>
            <a:off x="5356225" y="3666137"/>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82959" name="Rectangle 39"/>
          <p:cNvSpPr>
            <a:spLocks noChangeArrowheads="1"/>
          </p:cNvSpPr>
          <p:nvPr/>
        </p:nvSpPr>
        <p:spPr bwMode="auto">
          <a:xfrm>
            <a:off x="885825" y="2345337"/>
            <a:ext cx="1066800" cy="1524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NBSYN</a:t>
            </a:r>
          </a:p>
        </p:txBody>
      </p:sp>
      <p:sp>
        <p:nvSpPr>
          <p:cNvPr id="82960" name="Rectangle 41"/>
          <p:cNvSpPr>
            <a:spLocks noChangeArrowheads="1"/>
          </p:cNvSpPr>
          <p:nvPr/>
        </p:nvSpPr>
        <p:spPr bwMode="auto">
          <a:xfrm>
            <a:off x="1065212" y="2656487"/>
            <a:ext cx="6096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SRQ</a:t>
            </a:r>
          </a:p>
        </p:txBody>
      </p:sp>
      <p:sp>
        <p:nvSpPr>
          <p:cNvPr id="82961" name="Rectangle 42"/>
          <p:cNvSpPr>
            <a:spLocks noChangeArrowheads="1"/>
          </p:cNvSpPr>
          <p:nvPr/>
        </p:nvSpPr>
        <p:spPr bwMode="auto">
          <a:xfrm>
            <a:off x="1058862" y="3299425"/>
            <a:ext cx="641350" cy="614362"/>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XBAR</a:t>
            </a:r>
          </a:p>
        </p:txBody>
      </p:sp>
      <p:sp>
        <p:nvSpPr>
          <p:cNvPr id="82962" name="Line 44"/>
          <p:cNvSpPr>
            <a:spLocks noChangeShapeType="1"/>
          </p:cNvSpPr>
          <p:nvPr/>
        </p:nvSpPr>
        <p:spPr bwMode="auto">
          <a:xfrm rot="5400000">
            <a:off x="1279524" y="3204175"/>
            <a:ext cx="180975" cy="0"/>
          </a:xfrm>
          <a:prstGeom prst="line">
            <a:avLst/>
          </a:prstGeom>
          <a:noFill/>
          <a:ln w="28575">
            <a:solidFill>
              <a:schemeClr val="bg2"/>
            </a:solidFill>
            <a:round/>
            <a:headEnd/>
            <a:tailEnd/>
          </a:ln>
        </p:spPr>
        <p:txBody>
          <a:bodyPr/>
          <a:lstStyle/>
          <a:p>
            <a:endParaRPr lang="en-US">
              <a:solidFill>
                <a:schemeClr val="bg1"/>
              </a:solidFill>
            </a:endParaRPr>
          </a:p>
        </p:txBody>
      </p:sp>
      <p:sp>
        <p:nvSpPr>
          <p:cNvPr id="82963" name="Line 45"/>
          <p:cNvSpPr>
            <a:spLocks noChangeShapeType="1"/>
          </p:cNvSpPr>
          <p:nvPr/>
        </p:nvSpPr>
        <p:spPr bwMode="auto">
          <a:xfrm rot="10800000">
            <a:off x="1700212" y="3358162"/>
            <a:ext cx="2051050" cy="6350"/>
          </a:xfrm>
          <a:prstGeom prst="line">
            <a:avLst/>
          </a:prstGeom>
          <a:noFill/>
          <a:ln w="28575">
            <a:solidFill>
              <a:schemeClr val="bg2"/>
            </a:solidFill>
            <a:round/>
            <a:headEnd/>
            <a:tailEnd/>
          </a:ln>
        </p:spPr>
        <p:txBody>
          <a:bodyPr/>
          <a:lstStyle/>
          <a:p>
            <a:endParaRPr lang="en-US">
              <a:solidFill>
                <a:schemeClr val="bg1"/>
              </a:solidFill>
            </a:endParaRPr>
          </a:p>
        </p:txBody>
      </p:sp>
      <p:sp>
        <p:nvSpPr>
          <p:cNvPr id="82964" name="Line 46"/>
          <p:cNvSpPr>
            <a:spLocks noChangeShapeType="1"/>
          </p:cNvSpPr>
          <p:nvPr/>
        </p:nvSpPr>
        <p:spPr bwMode="auto">
          <a:xfrm rot="5400000">
            <a:off x="1308099" y="2594575"/>
            <a:ext cx="123825" cy="0"/>
          </a:xfrm>
          <a:prstGeom prst="line">
            <a:avLst/>
          </a:prstGeom>
          <a:noFill/>
          <a:ln w="28575">
            <a:solidFill>
              <a:schemeClr val="bg2"/>
            </a:solidFill>
            <a:round/>
            <a:headEnd/>
            <a:tailEnd/>
          </a:ln>
        </p:spPr>
        <p:txBody>
          <a:bodyPr/>
          <a:lstStyle/>
          <a:p>
            <a:endParaRPr lang="en-US">
              <a:solidFill>
                <a:schemeClr val="bg1"/>
              </a:solidFill>
            </a:endParaRPr>
          </a:p>
        </p:txBody>
      </p:sp>
      <p:sp>
        <p:nvSpPr>
          <p:cNvPr id="82965" name="Rectangle 49"/>
          <p:cNvSpPr>
            <a:spLocks noChangeArrowheads="1"/>
          </p:cNvSpPr>
          <p:nvPr/>
        </p:nvSpPr>
        <p:spPr bwMode="auto">
          <a:xfrm>
            <a:off x="6248400" y="3666137"/>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82966" name="Line 50"/>
          <p:cNvSpPr>
            <a:spLocks noChangeShapeType="1"/>
          </p:cNvSpPr>
          <p:nvPr/>
        </p:nvSpPr>
        <p:spPr bwMode="auto">
          <a:xfrm rot="10800000">
            <a:off x="5965825" y="3732812"/>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82967" name="Line 51"/>
          <p:cNvSpPr>
            <a:spLocks noChangeShapeType="1"/>
          </p:cNvSpPr>
          <p:nvPr/>
        </p:nvSpPr>
        <p:spPr bwMode="auto">
          <a:xfrm rot="10800000">
            <a:off x="4429125" y="3750275"/>
            <a:ext cx="912812" cy="0"/>
          </a:xfrm>
          <a:prstGeom prst="line">
            <a:avLst/>
          </a:prstGeom>
          <a:noFill/>
          <a:ln w="28575">
            <a:solidFill>
              <a:schemeClr val="bg2"/>
            </a:solidFill>
            <a:round/>
            <a:headEnd/>
            <a:tailEnd/>
          </a:ln>
        </p:spPr>
        <p:txBody>
          <a:bodyPr/>
          <a:lstStyle/>
          <a:p>
            <a:endParaRPr lang="en-US">
              <a:solidFill>
                <a:schemeClr val="bg1"/>
              </a:solidFill>
            </a:endParaRPr>
          </a:p>
        </p:txBody>
      </p:sp>
      <p:sp>
        <p:nvSpPr>
          <p:cNvPr id="82968" name="Rectangle 52"/>
          <p:cNvSpPr>
            <a:spLocks noChangeArrowheads="1"/>
          </p:cNvSpPr>
          <p:nvPr/>
        </p:nvSpPr>
        <p:spPr bwMode="auto">
          <a:xfrm>
            <a:off x="836612" y="2380262"/>
            <a:ext cx="1066800" cy="1524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NBSYN</a:t>
            </a:r>
          </a:p>
        </p:txBody>
      </p:sp>
      <p:sp>
        <p:nvSpPr>
          <p:cNvPr id="82969" name="Line 53"/>
          <p:cNvSpPr>
            <a:spLocks noChangeShapeType="1"/>
          </p:cNvSpPr>
          <p:nvPr/>
        </p:nvSpPr>
        <p:spPr bwMode="auto">
          <a:xfrm rot="5400000">
            <a:off x="1160462" y="2170712"/>
            <a:ext cx="419100" cy="0"/>
          </a:xfrm>
          <a:prstGeom prst="line">
            <a:avLst/>
          </a:prstGeom>
          <a:noFill/>
          <a:ln w="28575">
            <a:solidFill>
              <a:schemeClr val="bg2"/>
            </a:solidFill>
            <a:round/>
            <a:headEnd/>
            <a:tailEnd/>
          </a:ln>
        </p:spPr>
        <p:txBody>
          <a:bodyPr/>
          <a:lstStyle/>
          <a:p>
            <a:endParaRPr lang="en-US">
              <a:solidFill>
                <a:schemeClr val="bg1"/>
              </a:solidFill>
            </a:endParaRPr>
          </a:p>
        </p:txBody>
      </p:sp>
      <p:sp>
        <p:nvSpPr>
          <p:cNvPr id="82970" name="Text Box 55"/>
          <p:cNvSpPr txBox="1">
            <a:spLocks noChangeArrowheads="1"/>
          </p:cNvSpPr>
          <p:nvPr/>
        </p:nvSpPr>
        <p:spPr bwMode="auto">
          <a:xfrm>
            <a:off x="3214687" y="4377337"/>
            <a:ext cx="710451" cy="246221"/>
          </a:xfrm>
          <a:prstGeom prst="rect">
            <a:avLst/>
          </a:prstGeom>
          <a:noFill/>
          <a:ln w="19050">
            <a:noFill/>
            <a:miter lim="800000"/>
            <a:headEnd/>
            <a:tailEnd/>
          </a:ln>
        </p:spPr>
        <p:txBody>
          <a:bodyPr wrap="none">
            <a:spAutoFit/>
          </a:bodyPr>
          <a:lstStyle/>
          <a:p>
            <a:r>
              <a:rPr lang="en-US" sz="1000" b="1" dirty="0">
                <a:solidFill>
                  <a:schemeClr val="bg1"/>
                </a:solidFill>
              </a:rPr>
              <a:t>onion3.0</a:t>
            </a:r>
          </a:p>
        </p:txBody>
      </p:sp>
      <p:sp>
        <p:nvSpPr>
          <p:cNvPr id="82971" name="Line 56"/>
          <p:cNvSpPr>
            <a:spLocks noChangeShapeType="1"/>
          </p:cNvSpPr>
          <p:nvPr/>
        </p:nvSpPr>
        <p:spPr bwMode="auto">
          <a:xfrm>
            <a:off x="2316162" y="3494687"/>
            <a:ext cx="1435100" cy="9525"/>
          </a:xfrm>
          <a:prstGeom prst="line">
            <a:avLst/>
          </a:prstGeom>
          <a:noFill/>
          <a:ln w="28575">
            <a:solidFill>
              <a:schemeClr val="bg2"/>
            </a:solidFill>
            <a:round/>
            <a:headEnd/>
            <a:tailEnd/>
          </a:ln>
        </p:spPr>
        <p:txBody>
          <a:bodyPr/>
          <a:lstStyle/>
          <a:p>
            <a:endParaRPr lang="en-US">
              <a:solidFill>
                <a:schemeClr val="bg1"/>
              </a:solidFill>
            </a:endParaRPr>
          </a:p>
        </p:txBody>
      </p:sp>
      <p:sp>
        <p:nvSpPr>
          <p:cNvPr id="82972" name="Line 57"/>
          <p:cNvSpPr>
            <a:spLocks noChangeShapeType="1"/>
          </p:cNvSpPr>
          <p:nvPr/>
        </p:nvSpPr>
        <p:spPr bwMode="auto">
          <a:xfrm>
            <a:off x="2301875" y="3494687"/>
            <a:ext cx="0" cy="1376363"/>
          </a:xfrm>
          <a:prstGeom prst="line">
            <a:avLst/>
          </a:prstGeom>
          <a:noFill/>
          <a:ln w="28575">
            <a:solidFill>
              <a:schemeClr val="bg2"/>
            </a:solidFill>
            <a:round/>
            <a:headEnd/>
            <a:tailEnd/>
          </a:ln>
        </p:spPr>
        <p:txBody>
          <a:bodyPr/>
          <a:lstStyle/>
          <a:p>
            <a:endParaRPr lang="en-US">
              <a:solidFill>
                <a:schemeClr val="bg1"/>
              </a:solidFill>
            </a:endParaRPr>
          </a:p>
        </p:txBody>
      </p:sp>
      <p:sp>
        <p:nvSpPr>
          <p:cNvPr id="82973" name="Rectangle 58"/>
          <p:cNvSpPr>
            <a:spLocks noChangeArrowheads="1"/>
          </p:cNvSpPr>
          <p:nvPr/>
        </p:nvSpPr>
        <p:spPr bwMode="auto">
          <a:xfrm>
            <a:off x="1058862" y="3913787"/>
            <a:ext cx="322263" cy="354013"/>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NB</a:t>
            </a:r>
          </a:p>
          <a:p>
            <a:pPr algn="ctr" eaLnBrk="0" hangingPunct="0"/>
            <a:r>
              <a:rPr kumimoji="1" lang="en-US" sz="1000" b="1">
                <a:solidFill>
                  <a:schemeClr val="bg1"/>
                </a:solidFill>
              </a:rPr>
              <a:t>LNK</a:t>
            </a:r>
          </a:p>
        </p:txBody>
      </p:sp>
      <p:sp>
        <p:nvSpPr>
          <p:cNvPr id="82974" name="Line 62"/>
          <p:cNvSpPr>
            <a:spLocks noChangeShapeType="1"/>
          </p:cNvSpPr>
          <p:nvPr/>
        </p:nvSpPr>
        <p:spPr bwMode="auto">
          <a:xfrm flipH="1">
            <a:off x="1165225" y="4267800"/>
            <a:ext cx="0" cy="477837"/>
          </a:xfrm>
          <a:prstGeom prst="line">
            <a:avLst/>
          </a:prstGeom>
          <a:noFill/>
          <a:ln w="28575">
            <a:solidFill>
              <a:schemeClr val="bg2"/>
            </a:solidFill>
            <a:round/>
            <a:headEnd/>
            <a:tailEnd/>
          </a:ln>
        </p:spPr>
        <p:txBody>
          <a:bodyPr/>
          <a:lstStyle/>
          <a:p>
            <a:endParaRPr lang="en-US">
              <a:solidFill>
                <a:schemeClr val="bg1"/>
              </a:solidFill>
            </a:endParaRPr>
          </a:p>
        </p:txBody>
      </p:sp>
      <p:sp>
        <p:nvSpPr>
          <p:cNvPr id="82975" name="Text Box 64"/>
          <p:cNvSpPr txBox="1">
            <a:spLocks noChangeArrowheads="1"/>
          </p:cNvSpPr>
          <p:nvPr/>
        </p:nvSpPr>
        <p:spPr bwMode="auto">
          <a:xfrm>
            <a:off x="904875" y="2070700"/>
            <a:ext cx="405880" cy="246221"/>
          </a:xfrm>
          <a:prstGeom prst="rect">
            <a:avLst/>
          </a:prstGeom>
          <a:noFill/>
          <a:ln w="19050">
            <a:noFill/>
            <a:miter lim="800000"/>
            <a:headEnd/>
            <a:tailEnd/>
          </a:ln>
        </p:spPr>
        <p:txBody>
          <a:bodyPr wrap="none">
            <a:spAutoFit/>
          </a:bodyPr>
          <a:lstStyle/>
          <a:p>
            <a:r>
              <a:rPr lang="en-US" sz="1000" b="1">
                <a:solidFill>
                  <a:schemeClr val="bg1"/>
                </a:solidFill>
              </a:rPr>
              <a:t>CCI</a:t>
            </a:r>
          </a:p>
        </p:txBody>
      </p:sp>
      <p:grpSp>
        <p:nvGrpSpPr>
          <p:cNvPr id="82976" name="Group 68"/>
          <p:cNvGrpSpPr>
            <a:grpSpLocks/>
          </p:cNvGrpSpPr>
          <p:nvPr/>
        </p:nvGrpSpPr>
        <p:grpSpPr bwMode="auto">
          <a:xfrm>
            <a:off x="973137" y="1449987"/>
            <a:ext cx="793750" cy="490538"/>
            <a:chOff x="2223" y="549"/>
            <a:chExt cx="500" cy="309"/>
          </a:xfrm>
        </p:grpSpPr>
        <p:sp>
          <p:nvSpPr>
            <p:cNvPr id="82977" name="Rectangle 69"/>
            <p:cNvSpPr>
              <a:spLocks noChangeArrowheads="1"/>
            </p:cNvSpPr>
            <p:nvPr/>
          </p:nvSpPr>
          <p:spPr bwMode="auto">
            <a:xfrm>
              <a:off x="2223" y="741"/>
              <a:ext cx="500" cy="117"/>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L2</a:t>
              </a:r>
            </a:p>
          </p:txBody>
        </p:sp>
        <p:sp>
          <p:nvSpPr>
            <p:cNvPr id="82978" name="Rectangle 70"/>
            <p:cNvSpPr>
              <a:spLocks noChangeArrowheads="1"/>
            </p:cNvSpPr>
            <p:nvPr/>
          </p:nvSpPr>
          <p:spPr bwMode="auto">
            <a:xfrm>
              <a:off x="222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CPU0</a:t>
              </a:r>
            </a:p>
          </p:txBody>
        </p:sp>
        <p:sp>
          <p:nvSpPr>
            <p:cNvPr id="82979" name="Rectangle 71"/>
            <p:cNvSpPr>
              <a:spLocks noChangeArrowheads="1"/>
            </p:cNvSpPr>
            <p:nvPr/>
          </p:nvSpPr>
          <p:spPr bwMode="auto">
            <a:xfrm>
              <a:off x="2473" y="549"/>
              <a:ext cx="250" cy="192"/>
            </a:xfrm>
            <a:prstGeom prst="rect">
              <a:avLst/>
            </a:prstGeom>
            <a:solidFill>
              <a:srgbClr val="82D5F4"/>
            </a:solidFill>
            <a:ln w="9525">
              <a:solidFill>
                <a:schemeClr val="tx1"/>
              </a:solidFill>
              <a:miter lim="800000"/>
              <a:headEnd/>
              <a:tailEnd/>
            </a:ln>
          </p:spPr>
          <p:txBody>
            <a:bodyPr wrap="none" anchor="ctr"/>
            <a:lstStyle/>
            <a:p>
              <a:pPr algn="ctr" eaLnBrk="0" hangingPunct="0"/>
              <a:r>
                <a:rPr kumimoji="1" lang="en-US" sz="1000" b="1">
                  <a:solidFill>
                    <a:schemeClr val="bg1"/>
                  </a:solidFill>
                </a:rPr>
                <a:t>CPU1</a:t>
              </a:r>
            </a:p>
          </p:txBody>
        </p:sp>
      </p:grpSp>
      <p:sp>
        <p:nvSpPr>
          <p:cNvPr id="82980" name="Line 77"/>
          <p:cNvSpPr>
            <a:spLocks noChangeShapeType="1"/>
          </p:cNvSpPr>
          <p:nvPr/>
        </p:nvSpPr>
        <p:spPr bwMode="auto">
          <a:xfrm>
            <a:off x="6946900" y="3732812"/>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82981" name="Text Box 78"/>
          <p:cNvSpPr txBox="1">
            <a:spLocks noChangeArrowheads="1"/>
          </p:cNvSpPr>
          <p:nvPr/>
        </p:nvSpPr>
        <p:spPr bwMode="auto">
          <a:xfrm>
            <a:off x="7192962" y="3626450"/>
            <a:ext cx="553357" cy="246221"/>
          </a:xfrm>
          <a:prstGeom prst="rect">
            <a:avLst/>
          </a:prstGeom>
          <a:noFill/>
          <a:ln w="19050">
            <a:noFill/>
            <a:miter lim="800000"/>
            <a:headEnd/>
            <a:tailEnd/>
          </a:ln>
        </p:spPr>
        <p:txBody>
          <a:bodyPr wrap="none">
            <a:spAutoFit/>
          </a:bodyPr>
          <a:lstStyle/>
          <a:p>
            <a:r>
              <a:rPr lang="en-US" sz="1000" b="1">
                <a:solidFill>
                  <a:srgbClr val="FF0000"/>
                </a:solidFill>
              </a:rPr>
              <a:t>D3/G5</a:t>
            </a:r>
          </a:p>
        </p:txBody>
      </p:sp>
      <p:sp>
        <p:nvSpPr>
          <p:cNvPr id="82982" name="Rectangle 38"/>
          <p:cNvSpPr>
            <a:spLocks noChangeArrowheads="1"/>
          </p:cNvSpPr>
          <p:nvPr/>
        </p:nvSpPr>
        <p:spPr bwMode="auto">
          <a:xfrm>
            <a:off x="5356225" y="3501037"/>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82983" name="Rectangle 49"/>
          <p:cNvSpPr>
            <a:spLocks noChangeArrowheads="1"/>
          </p:cNvSpPr>
          <p:nvPr/>
        </p:nvSpPr>
        <p:spPr bwMode="auto">
          <a:xfrm>
            <a:off x="6248400" y="3501037"/>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82984" name="Line 50"/>
          <p:cNvSpPr>
            <a:spLocks noChangeShapeType="1"/>
          </p:cNvSpPr>
          <p:nvPr/>
        </p:nvSpPr>
        <p:spPr bwMode="auto">
          <a:xfrm rot="10800000">
            <a:off x="5965825" y="3567712"/>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82985" name="Line 51"/>
          <p:cNvSpPr>
            <a:spLocks noChangeShapeType="1"/>
          </p:cNvSpPr>
          <p:nvPr/>
        </p:nvSpPr>
        <p:spPr bwMode="auto">
          <a:xfrm rot="10800000">
            <a:off x="4416425" y="3577237"/>
            <a:ext cx="925512" cy="0"/>
          </a:xfrm>
          <a:prstGeom prst="line">
            <a:avLst/>
          </a:prstGeom>
          <a:noFill/>
          <a:ln w="28575">
            <a:solidFill>
              <a:schemeClr val="bg2"/>
            </a:solidFill>
            <a:round/>
            <a:headEnd/>
            <a:tailEnd/>
          </a:ln>
        </p:spPr>
        <p:txBody>
          <a:bodyPr/>
          <a:lstStyle/>
          <a:p>
            <a:endParaRPr lang="en-US">
              <a:solidFill>
                <a:schemeClr val="bg1"/>
              </a:solidFill>
            </a:endParaRPr>
          </a:p>
        </p:txBody>
      </p:sp>
      <p:sp>
        <p:nvSpPr>
          <p:cNvPr id="82986" name="Line 77"/>
          <p:cNvSpPr>
            <a:spLocks noChangeShapeType="1"/>
          </p:cNvSpPr>
          <p:nvPr/>
        </p:nvSpPr>
        <p:spPr bwMode="auto">
          <a:xfrm>
            <a:off x="6946900" y="3567712"/>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82987" name="Text Box 78"/>
          <p:cNvSpPr txBox="1">
            <a:spLocks noChangeArrowheads="1"/>
          </p:cNvSpPr>
          <p:nvPr/>
        </p:nvSpPr>
        <p:spPr bwMode="auto">
          <a:xfrm>
            <a:off x="7192962" y="3461350"/>
            <a:ext cx="553357" cy="246221"/>
          </a:xfrm>
          <a:prstGeom prst="rect">
            <a:avLst/>
          </a:prstGeom>
          <a:noFill/>
          <a:ln w="19050">
            <a:noFill/>
            <a:miter lim="800000"/>
            <a:headEnd/>
            <a:tailEnd/>
          </a:ln>
        </p:spPr>
        <p:txBody>
          <a:bodyPr wrap="none">
            <a:spAutoFit/>
          </a:bodyPr>
          <a:lstStyle/>
          <a:p>
            <a:r>
              <a:rPr lang="en-US" sz="1000" b="1">
                <a:solidFill>
                  <a:srgbClr val="FF0000"/>
                </a:solidFill>
              </a:rPr>
              <a:t>D3/G5</a:t>
            </a:r>
          </a:p>
        </p:txBody>
      </p:sp>
      <p:sp>
        <p:nvSpPr>
          <p:cNvPr id="82988" name="Rectangle 38"/>
          <p:cNvSpPr>
            <a:spLocks noChangeArrowheads="1"/>
          </p:cNvSpPr>
          <p:nvPr/>
        </p:nvSpPr>
        <p:spPr bwMode="auto">
          <a:xfrm>
            <a:off x="5356225" y="3329587"/>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82989" name="Rectangle 49"/>
          <p:cNvSpPr>
            <a:spLocks noChangeArrowheads="1"/>
          </p:cNvSpPr>
          <p:nvPr/>
        </p:nvSpPr>
        <p:spPr bwMode="auto">
          <a:xfrm>
            <a:off x="6248400" y="3329587"/>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82990" name="Line 50"/>
          <p:cNvSpPr>
            <a:spLocks noChangeShapeType="1"/>
          </p:cNvSpPr>
          <p:nvPr/>
        </p:nvSpPr>
        <p:spPr bwMode="auto">
          <a:xfrm rot="10800000">
            <a:off x="5965825" y="3396262"/>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82991" name="Line 51"/>
          <p:cNvSpPr>
            <a:spLocks noChangeShapeType="1"/>
          </p:cNvSpPr>
          <p:nvPr/>
        </p:nvSpPr>
        <p:spPr bwMode="auto">
          <a:xfrm rot="10800000">
            <a:off x="4416425" y="3401025"/>
            <a:ext cx="925512" cy="1587"/>
          </a:xfrm>
          <a:prstGeom prst="line">
            <a:avLst/>
          </a:prstGeom>
          <a:noFill/>
          <a:ln w="28575">
            <a:solidFill>
              <a:schemeClr val="bg2"/>
            </a:solidFill>
            <a:round/>
            <a:headEnd/>
            <a:tailEnd/>
          </a:ln>
        </p:spPr>
        <p:txBody>
          <a:bodyPr/>
          <a:lstStyle/>
          <a:p>
            <a:endParaRPr lang="en-US">
              <a:solidFill>
                <a:schemeClr val="bg1"/>
              </a:solidFill>
            </a:endParaRPr>
          </a:p>
        </p:txBody>
      </p:sp>
      <p:sp>
        <p:nvSpPr>
          <p:cNvPr id="82992" name="Line 77"/>
          <p:cNvSpPr>
            <a:spLocks noChangeShapeType="1"/>
          </p:cNvSpPr>
          <p:nvPr/>
        </p:nvSpPr>
        <p:spPr bwMode="auto">
          <a:xfrm>
            <a:off x="6946900" y="3396262"/>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82993" name="Text Box 78"/>
          <p:cNvSpPr txBox="1">
            <a:spLocks noChangeArrowheads="1"/>
          </p:cNvSpPr>
          <p:nvPr/>
        </p:nvSpPr>
        <p:spPr bwMode="auto">
          <a:xfrm>
            <a:off x="7192962" y="3289900"/>
            <a:ext cx="553357" cy="246221"/>
          </a:xfrm>
          <a:prstGeom prst="rect">
            <a:avLst/>
          </a:prstGeom>
          <a:noFill/>
          <a:ln w="19050">
            <a:noFill/>
            <a:miter lim="800000"/>
            <a:headEnd/>
            <a:tailEnd/>
          </a:ln>
        </p:spPr>
        <p:txBody>
          <a:bodyPr wrap="none">
            <a:spAutoFit/>
          </a:bodyPr>
          <a:lstStyle/>
          <a:p>
            <a:r>
              <a:rPr lang="en-US" sz="1000" b="1">
                <a:solidFill>
                  <a:srgbClr val="FF0000"/>
                </a:solidFill>
              </a:rPr>
              <a:t>D3/G5</a:t>
            </a:r>
          </a:p>
        </p:txBody>
      </p:sp>
      <p:sp>
        <p:nvSpPr>
          <p:cNvPr id="82994" name="Rectangle 38"/>
          <p:cNvSpPr>
            <a:spLocks noChangeArrowheads="1"/>
          </p:cNvSpPr>
          <p:nvPr/>
        </p:nvSpPr>
        <p:spPr bwMode="auto">
          <a:xfrm>
            <a:off x="5356225" y="3164487"/>
            <a:ext cx="609600" cy="165100"/>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DCT</a:t>
            </a:r>
          </a:p>
        </p:txBody>
      </p:sp>
      <p:sp>
        <p:nvSpPr>
          <p:cNvPr id="82995" name="Rectangle 49"/>
          <p:cNvSpPr>
            <a:spLocks noChangeArrowheads="1"/>
          </p:cNvSpPr>
          <p:nvPr/>
        </p:nvSpPr>
        <p:spPr bwMode="auto">
          <a:xfrm>
            <a:off x="6248400" y="3164487"/>
            <a:ext cx="698500" cy="165100"/>
          </a:xfrm>
          <a:prstGeom prst="rect">
            <a:avLst/>
          </a:prstGeom>
          <a:solidFill>
            <a:srgbClr val="7030A0"/>
          </a:solidFill>
          <a:ln w="9525">
            <a:solidFill>
              <a:schemeClr val="tx1"/>
            </a:solidFill>
            <a:miter lim="800000"/>
            <a:headEnd/>
            <a:tailEnd/>
          </a:ln>
        </p:spPr>
        <p:txBody>
          <a:bodyPr wrap="none" anchor="ctr"/>
          <a:lstStyle/>
          <a:p>
            <a:pPr algn="ctr" eaLnBrk="0" hangingPunct="0"/>
            <a:r>
              <a:rPr kumimoji="1" lang="en-US" sz="1000" b="1">
                <a:solidFill>
                  <a:schemeClr val="bg1"/>
                </a:solidFill>
              </a:rPr>
              <a:t>DDR PHY</a:t>
            </a:r>
          </a:p>
        </p:txBody>
      </p:sp>
      <p:sp>
        <p:nvSpPr>
          <p:cNvPr id="82996" name="Line 50"/>
          <p:cNvSpPr>
            <a:spLocks noChangeShapeType="1"/>
          </p:cNvSpPr>
          <p:nvPr/>
        </p:nvSpPr>
        <p:spPr bwMode="auto">
          <a:xfrm rot="10800000">
            <a:off x="5965825" y="3231162"/>
            <a:ext cx="282575"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82997" name="Line 51"/>
          <p:cNvSpPr>
            <a:spLocks noChangeShapeType="1"/>
          </p:cNvSpPr>
          <p:nvPr/>
        </p:nvSpPr>
        <p:spPr bwMode="auto">
          <a:xfrm rot="10800000">
            <a:off x="4416425" y="3269262"/>
            <a:ext cx="939800" cy="4763"/>
          </a:xfrm>
          <a:prstGeom prst="line">
            <a:avLst/>
          </a:prstGeom>
          <a:noFill/>
          <a:ln w="28575">
            <a:solidFill>
              <a:schemeClr val="bg2"/>
            </a:solidFill>
            <a:round/>
            <a:headEnd/>
            <a:tailEnd/>
          </a:ln>
        </p:spPr>
        <p:txBody>
          <a:bodyPr/>
          <a:lstStyle/>
          <a:p>
            <a:endParaRPr lang="en-US">
              <a:solidFill>
                <a:schemeClr val="bg1"/>
              </a:solidFill>
            </a:endParaRPr>
          </a:p>
        </p:txBody>
      </p:sp>
      <p:sp>
        <p:nvSpPr>
          <p:cNvPr id="82998" name="Line 77"/>
          <p:cNvSpPr>
            <a:spLocks noChangeShapeType="1"/>
          </p:cNvSpPr>
          <p:nvPr/>
        </p:nvSpPr>
        <p:spPr bwMode="auto">
          <a:xfrm>
            <a:off x="6946900" y="3231162"/>
            <a:ext cx="246062" cy="0"/>
          </a:xfrm>
          <a:prstGeom prst="line">
            <a:avLst/>
          </a:prstGeom>
          <a:noFill/>
          <a:ln w="28575">
            <a:solidFill>
              <a:schemeClr val="accent1"/>
            </a:solidFill>
            <a:round/>
            <a:headEnd/>
            <a:tailEnd/>
          </a:ln>
        </p:spPr>
        <p:txBody>
          <a:bodyPr/>
          <a:lstStyle/>
          <a:p>
            <a:endParaRPr lang="en-US">
              <a:solidFill>
                <a:schemeClr val="bg1"/>
              </a:solidFill>
            </a:endParaRPr>
          </a:p>
        </p:txBody>
      </p:sp>
      <p:sp>
        <p:nvSpPr>
          <p:cNvPr id="82999" name="Text Box 78"/>
          <p:cNvSpPr txBox="1">
            <a:spLocks noChangeArrowheads="1"/>
          </p:cNvSpPr>
          <p:nvPr/>
        </p:nvSpPr>
        <p:spPr bwMode="auto">
          <a:xfrm>
            <a:off x="7192962" y="3113687"/>
            <a:ext cx="553357" cy="246221"/>
          </a:xfrm>
          <a:prstGeom prst="rect">
            <a:avLst/>
          </a:prstGeom>
          <a:noFill/>
          <a:ln w="19050">
            <a:noFill/>
            <a:miter lim="800000"/>
            <a:headEnd/>
            <a:tailEnd/>
          </a:ln>
        </p:spPr>
        <p:txBody>
          <a:bodyPr wrap="none">
            <a:spAutoFit/>
          </a:bodyPr>
          <a:lstStyle/>
          <a:p>
            <a:r>
              <a:rPr lang="en-US" sz="1000" b="1" dirty="0">
                <a:solidFill>
                  <a:srgbClr val="FF0000"/>
                </a:solidFill>
              </a:rPr>
              <a:t>D3/G5</a:t>
            </a:r>
          </a:p>
        </p:txBody>
      </p:sp>
      <p:sp>
        <p:nvSpPr>
          <p:cNvPr id="83000" name="Line 57"/>
          <p:cNvSpPr>
            <a:spLocks noChangeShapeType="1"/>
          </p:cNvSpPr>
          <p:nvPr/>
        </p:nvSpPr>
        <p:spPr bwMode="auto">
          <a:xfrm>
            <a:off x="2636837" y="3629625"/>
            <a:ext cx="0" cy="1214437"/>
          </a:xfrm>
          <a:prstGeom prst="line">
            <a:avLst/>
          </a:prstGeom>
          <a:noFill/>
          <a:ln w="28575">
            <a:solidFill>
              <a:schemeClr val="bg2"/>
            </a:solidFill>
            <a:round/>
            <a:headEnd/>
            <a:tailEnd/>
          </a:ln>
        </p:spPr>
        <p:txBody>
          <a:bodyPr/>
          <a:lstStyle/>
          <a:p>
            <a:endParaRPr lang="en-US">
              <a:solidFill>
                <a:schemeClr val="bg1"/>
              </a:solidFill>
            </a:endParaRPr>
          </a:p>
        </p:txBody>
      </p:sp>
      <p:sp>
        <p:nvSpPr>
          <p:cNvPr id="83001" name="Line 57"/>
          <p:cNvSpPr>
            <a:spLocks noChangeShapeType="1"/>
          </p:cNvSpPr>
          <p:nvPr/>
        </p:nvSpPr>
        <p:spPr bwMode="auto">
          <a:xfrm>
            <a:off x="2979737" y="4293200"/>
            <a:ext cx="0" cy="569912"/>
          </a:xfrm>
          <a:prstGeom prst="line">
            <a:avLst/>
          </a:prstGeom>
          <a:noFill/>
          <a:ln w="28575">
            <a:solidFill>
              <a:schemeClr val="bg2"/>
            </a:solidFill>
            <a:round/>
            <a:headEnd/>
            <a:tailEnd/>
          </a:ln>
        </p:spPr>
        <p:txBody>
          <a:bodyPr/>
          <a:lstStyle/>
          <a:p>
            <a:endParaRPr lang="en-US">
              <a:solidFill>
                <a:schemeClr val="bg1"/>
              </a:solidFill>
            </a:endParaRPr>
          </a:p>
        </p:txBody>
      </p:sp>
      <p:sp>
        <p:nvSpPr>
          <p:cNvPr id="83002" name="Line 57"/>
          <p:cNvSpPr>
            <a:spLocks noChangeShapeType="1"/>
          </p:cNvSpPr>
          <p:nvPr/>
        </p:nvSpPr>
        <p:spPr bwMode="auto">
          <a:xfrm>
            <a:off x="3214687" y="3875687"/>
            <a:ext cx="0" cy="981075"/>
          </a:xfrm>
          <a:prstGeom prst="line">
            <a:avLst/>
          </a:prstGeom>
          <a:noFill/>
          <a:ln w="28575">
            <a:solidFill>
              <a:schemeClr val="bg2"/>
            </a:solidFill>
            <a:round/>
            <a:headEnd/>
            <a:tailEnd/>
          </a:ln>
        </p:spPr>
        <p:txBody>
          <a:bodyPr/>
          <a:lstStyle/>
          <a:p>
            <a:endParaRPr lang="en-US">
              <a:solidFill>
                <a:schemeClr val="bg1"/>
              </a:solidFill>
            </a:endParaRPr>
          </a:p>
        </p:txBody>
      </p:sp>
      <p:sp>
        <p:nvSpPr>
          <p:cNvPr id="83003" name="Line 56"/>
          <p:cNvSpPr>
            <a:spLocks noChangeShapeType="1"/>
          </p:cNvSpPr>
          <p:nvPr/>
        </p:nvSpPr>
        <p:spPr bwMode="auto">
          <a:xfrm>
            <a:off x="2636837" y="3626450"/>
            <a:ext cx="1114425" cy="3175"/>
          </a:xfrm>
          <a:prstGeom prst="line">
            <a:avLst/>
          </a:prstGeom>
          <a:noFill/>
          <a:ln w="28575">
            <a:solidFill>
              <a:schemeClr val="bg2"/>
            </a:solidFill>
            <a:round/>
            <a:headEnd/>
            <a:tailEnd/>
          </a:ln>
        </p:spPr>
        <p:txBody>
          <a:bodyPr/>
          <a:lstStyle/>
          <a:p>
            <a:endParaRPr lang="en-US">
              <a:solidFill>
                <a:schemeClr val="bg1"/>
              </a:solidFill>
            </a:endParaRPr>
          </a:p>
        </p:txBody>
      </p:sp>
      <p:sp>
        <p:nvSpPr>
          <p:cNvPr id="83004" name="Line 56"/>
          <p:cNvSpPr>
            <a:spLocks noChangeShapeType="1"/>
          </p:cNvSpPr>
          <p:nvPr/>
        </p:nvSpPr>
        <p:spPr bwMode="auto">
          <a:xfrm flipV="1">
            <a:off x="2979737" y="3743925"/>
            <a:ext cx="785813" cy="6350"/>
          </a:xfrm>
          <a:prstGeom prst="line">
            <a:avLst/>
          </a:prstGeom>
          <a:noFill/>
          <a:ln w="28575">
            <a:solidFill>
              <a:schemeClr val="bg2"/>
            </a:solidFill>
            <a:round/>
            <a:headEnd/>
            <a:tailEnd/>
          </a:ln>
        </p:spPr>
        <p:txBody>
          <a:bodyPr/>
          <a:lstStyle/>
          <a:p>
            <a:endParaRPr lang="en-US">
              <a:solidFill>
                <a:schemeClr val="bg1"/>
              </a:solidFill>
            </a:endParaRPr>
          </a:p>
        </p:txBody>
      </p:sp>
      <p:sp>
        <p:nvSpPr>
          <p:cNvPr id="83005" name="Line 56"/>
          <p:cNvSpPr>
            <a:spLocks noChangeShapeType="1"/>
          </p:cNvSpPr>
          <p:nvPr/>
        </p:nvSpPr>
        <p:spPr bwMode="auto">
          <a:xfrm flipV="1">
            <a:off x="3213100" y="3870925"/>
            <a:ext cx="538162" cy="0"/>
          </a:xfrm>
          <a:prstGeom prst="line">
            <a:avLst/>
          </a:prstGeom>
          <a:noFill/>
          <a:ln w="28575">
            <a:solidFill>
              <a:schemeClr val="bg2"/>
            </a:solidFill>
            <a:round/>
            <a:headEnd/>
            <a:tailEnd/>
          </a:ln>
        </p:spPr>
        <p:txBody>
          <a:bodyPr/>
          <a:lstStyle/>
          <a:p>
            <a:endParaRPr lang="en-US">
              <a:solidFill>
                <a:schemeClr val="bg1"/>
              </a:solidFill>
            </a:endParaRPr>
          </a:p>
        </p:txBody>
      </p:sp>
      <p:sp>
        <p:nvSpPr>
          <p:cNvPr id="83006" name="Rectangle 105"/>
          <p:cNvSpPr>
            <a:spLocks noChangeArrowheads="1"/>
          </p:cNvSpPr>
          <p:nvPr/>
        </p:nvSpPr>
        <p:spPr bwMode="auto">
          <a:xfrm>
            <a:off x="1939925" y="4863112"/>
            <a:ext cx="1593850" cy="185738"/>
          </a:xfrm>
          <a:prstGeom prst="rect">
            <a:avLst/>
          </a:prstGeom>
          <a:solidFill>
            <a:srgbClr val="FF0000"/>
          </a:solidFill>
          <a:ln w="9525">
            <a:solidFill>
              <a:schemeClr val="tx1"/>
            </a:solidFill>
            <a:miter lim="800000"/>
            <a:headEnd/>
            <a:tailEnd/>
          </a:ln>
        </p:spPr>
        <p:txBody>
          <a:bodyPr wrap="none" anchor="ctr"/>
          <a:lstStyle/>
          <a:p>
            <a:pPr algn="ctr" eaLnBrk="0" hangingPunct="0"/>
            <a:r>
              <a:rPr kumimoji="1" lang="en-US" sz="1000" b="1" dirty="0" smtClean="0">
                <a:solidFill>
                  <a:schemeClr val="bg1"/>
                </a:solidFill>
              </a:rPr>
              <a:t>GRUB</a:t>
            </a:r>
            <a:endParaRPr kumimoji="1" lang="en-US" sz="1000" b="1" dirty="0">
              <a:solidFill>
                <a:schemeClr val="bg1"/>
              </a:solidFill>
            </a:endParaRPr>
          </a:p>
        </p:txBody>
      </p:sp>
      <p:sp>
        <p:nvSpPr>
          <p:cNvPr id="83007" name="Rectangle 43"/>
          <p:cNvSpPr>
            <a:spLocks noChangeArrowheads="1"/>
          </p:cNvSpPr>
          <p:nvPr/>
        </p:nvSpPr>
        <p:spPr bwMode="auto">
          <a:xfrm>
            <a:off x="3751262" y="3180362"/>
            <a:ext cx="687388" cy="758825"/>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MCT</a:t>
            </a:r>
          </a:p>
        </p:txBody>
      </p:sp>
      <p:sp>
        <p:nvSpPr>
          <p:cNvPr id="83008" name="Line 73"/>
          <p:cNvSpPr>
            <a:spLocks noChangeShapeType="1"/>
          </p:cNvSpPr>
          <p:nvPr/>
        </p:nvSpPr>
        <p:spPr bwMode="auto">
          <a:xfrm flipV="1">
            <a:off x="2979737" y="3756625"/>
            <a:ext cx="0" cy="530225"/>
          </a:xfrm>
          <a:prstGeom prst="line">
            <a:avLst/>
          </a:prstGeom>
          <a:noFill/>
          <a:ln w="28575">
            <a:solidFill>
              <a:schemeClr val="bg2"/>
            </a:solidFill>
            <a:round/>
            <a:headEnd/>
            <a:tailEnd/>
          </a:ln>
        </p:spPr>
        <p:txBody>
          <a:bodyPr/>
          <a:lstStyle/>
          <a:p>
            <a:endParaRPr lang="en-US">
              <a:solidFill>
                <a:schemeClr val="bg1"/>
              </a:solidFill>
            </a:endParaRPr>
          </a:p>
        </p:txBody>
      </p:sp>
      <p:sp>
        <p:nvSpPr>
          <p:cNvPr id="83010" name="Rectangle 58"/>
          <p:cNvSpPr>
            <a:spLocks noChangeArrowheads="1"/>
          </p:cNvSpPr>
          <p:nvPr/>
        </p:nvSpPr>
        <p:spPr bwMode="auto">
          <a:xfrm>
            <a:off x="1952625" y="3939187"/>
            <a:ext cx="1389062" cy="354013"/>
          </a:xfrm>
          <a:prstGeom prst="rect">
            <a:avLst/>
          </a:prstGeom>
          <a:solidFill>
            <a:srgbClr val="FFFF00"/>
          </a:solidFill>
          <a:ln w="9525">
            <a:solidFill>
              <a:schemeClr val="tx1"/>
            </a:solidFill>
            <a:miter lim="800000"/>
            <a:headEnd/>
            <a:tailEnd/>
          </a:ln>
        </p:spPr>
        <p:txBody>
          <a:bodyPr wrap="none" anchor="ctr"/>
          <a:lstStyle/>
          <a:p>
            <a:pPr algn="ctr" eaLnBrk="0" hangingPunct="0"/>
            <a:r>
              <a:rPr kumimoji="1" lang="en-US" sz="1000" b="1">
                <a:solidFill>
                  <a:schemeClr val="bg1"/>
                </a:solidFill>
              </a:rPr>
              <a:t>Mini-xbar</a:t>
            </a:r>
          </a:p>
        </p:txBody>
      </p:sp>
      <p:sp>
        <p:nvSpPr>
          <p:cNvPr id="83011" name="Line 51"/>
          <p:cNvSpPr>
            <a:spLocks noChangeShapeType="1"/>
          </p:cNvSpPr>
          <p:nvPr/>
        </p:nvSpPr>
        <p:spPr bwMode="auto">
          <a:xfrm rot="10800000">
            <a:off x="1343025" y="5280625"/>
            <a:ext cx="220662" cy="4762"/>
          </a:xfrm>
          <a:prstGeom prst="line">
            <a:avLst/>
          </a:prstGeom>
          <a:noFill/>
          <a:ln w="28575">
            <a:solidFill>
              <a:schemeClr val="bg2"/>
            </a:solidFill>
            <a:round/>
            <a:headEnd/>
            <a:tailEnd/>
          </a:ln>
        </p:spPr>
        <p:txBody>
          <a:bodyPr/>
          <a:lstStyle/>
          <a:p>
            <a:endParaRPr lang="en-US">
              <a:solidFill>
                <a:schemeClr val="bg1"/>
              </a:solidFill>
            </a:endParaRPr>
          </a:p>
        </p:txBody>
      </p:sp>
      <p:sp>
        <p:nvSpPr>
          <p:cNvPr id="83012" name="Text Box 55"/>
          <p:cNvSpPr txBox="1">
            <a:spLocks noChangeArrowheads="1"/>
          </p:cNvSpPr>
          <p:nvPr/>
        </p:nvSpPr>
        <p:spPr bwMode="auto">
          <a:xfrm>
            <a:off x="304800" y="4407500"/>
            <a:ext cx="710451" cy="400110"/>
          </a:xfrm>
          <a:prstGeom prst="rect">
            <a:avLst/>
          </a:prstGeom>
          <a:noFill/>
          <a:ln w="19050">
            <a:noFill/>
            <a:miter lim="800000"/>
            <a:headEnd/>
            <a:tailEnd/>
          </a:ln>
        </p:spPr>
        <p:txBody>
          <a:bodyPr wrap="none">
            <a:spAutoFit/>
          </a:bodyPr>
          <a:lstStyle/>
          <a:p>
            <a:r>
              <a:rPr lang="en-US" sz="1000" b="1">
                <a:solidFill>
                  <a:schemeClr val="bg1"/>
                </a:solidFill>
              </a:rPr>
              <a:t>onion2.0</a:t>
            </a:r>
          </a:p>
          <a:p>
            <a:r>
              <a:rPr lang="en-US" sz="1000" b="1">
                <a:solidFill>
                  <a:schemeClr val="bg1"/>
                </a:solidFill>
              </a:rPr>
              <a:t>(legacy)</a:t>
            </a:r>
          </a:p>
        </p:txBody>
      </p:sp>
      <p:sp>
        <p:nvSpPr>
          <p:cNvPr id="83014" name="Line 70"/>
          <p:cNvSpPr>
            <a:spLocks noChangeShapeType="1"/>
          </p:cNvSpPr>
          <p:nvPr/>
        </p:nvSpPr>
        <p:spPr bwMode="auto">
          <a:xfrm flipH="1" flipV="1">
            <a:off x="2484437" y="3402612"/>
            <a:ext cx="0" cy="1773238"/>
          </a:xfrm>
          <a:prstGeom prst="line">
            <a:avLst/>
          </a:prstGeom>
          <a:noFill/>
          <a:ln w="28575">
            <a:solidFill>
              <a:schemeClr val="accent1"/>
            </a:solidFill>
            <a:round/>
            <a:headEnd/>
            <a:tailEnd type="triangle" w="med" len="med"/>
          </a:ln>
          <a:effectLst/>
        </p:spPr>
        <p:txBody>
          <a:bodyPr/>
          <a:lstStyle/>
          <a:p>
            <a:endParaRPr lang="en-US">
              <a:solidFill>
                <a:schemeClr val="bg1"/>
              </a:solidFill>
            </a:endParaRPr>
          </a:p>
        </p:txBody>
      </p:sp>
      <p:sp>
        <p:nvSpPr>
          <p:cNvPr id="83015" name="Line 71"/>
          <p:cNvSpPr>
            <a:spLocks noChangeShapeType="1"/>
          </p:cNvSpPr>
          <p:nvPr/>
        </p:nvSpPr>
        <p:spPr bwMode="auto">
          <a:xfrm>
            <a:off x="2484437" y="3404200"/>
            <a:ext cx="1266825" cy="0"/>
          </a:xfrm>
          <a:prstGeom prst="line">
            <a:avLst/>
          </a:prstGeom>
          <a:noFill/>
          <a:ln w="28575">
            <a:solidFill>
              <a:schemeClr val="accent1"/>
            </a:solidFill>
            <a:round/>
            <a:headEnd/>
            <a:tailEnd type="triangle" w="med" len="med"/>
          </a:ln>
          <a:effectLst/>
        </p:spPr>
        <p:txBody>
          <a:bodyPr/>
          <a:lstStyle/>
          <a:p>
            <a:endParaRPr lang="en-US">
              <a:solidFill>
                <a:schemeClr val="bg1"/>
              </a:solidFill>
            </a:endParaRPr>
          </a:p>
        </p:txBody>
      </p:sp>
      <p:sp>
        <p:nvSpPr>
          <p:cNvPr id="83021" name="Text Box 77"/>
          <p:cNvSpPr txBox="1">
            <a:spLocks noChangeArrowheads="1"/>
          </p:cNvSpPr>
          <p:nvPr/>
        </p:nvSpPr>
        <p:spPr bwMode="auto">
          <a:xfrm>
            <a:off x="1601466" y="2917034"/>
            <a:ext cx="1111202" cy="307777"/>
          </a:xfrm>
          <a:prstGeom prst="rect">
            <a:avLst/>
          </a:prstGeom>
          <a:noFill/>
          <a:ln w="9525">
            <a:noFill/>
            <a:miter lim="800000"/>
            <a:headEnd/>
            <a:tailEnd/>
          </a:ln>
          <a:effectLst/>
        </p:spPr>
        <p:txBody>
          <a:bodyPr wrap="none">
            <a:spAutoFit/>
          </a:bodyPr>
          <a:lstStyle/>
          <a:p>
            <a:pPr defTabSz="914400"/>
            <a:r>
              <a:rPr lang="en-US" sz="1400" dirty="0" err="1" smtClean="0">
                <a:solidFill>
                  <a:srgbClr val="FF0000"/>
                </a:solidFill>
              </a:rPr>
              <a:t>CpuPrbRsp</a:t>
            </a:r>
            <a:endParaRPr lang="en-US" sz="1400" dirty="0">
              <a:solidFill>
                <a:srgbClr val="FF0000"/>
              </a:solidFill>
            </a:endParaRPr>
          </a:p>
        </p:txBody>
      </p:sp>
      <p:sp>
        <p:nvSpPr>
          <p:cNvPr id="83023" name="Line 79"/>
          <p:cNvSpPr>
            <a:spLocks noChangeShapeType="1"/>
          </p:cNvSpPr>
          <p:nvPr/>
        </p:nvSpPr>
        <p:spPr bwMode="auto">
          <a:xfrm flipH="1" flipV="1">
            <a:off x="2257425" y="1961162"/>
            <a:ext cx="1493837" cy="1152525"/>
          </a:xfrm>
          <a:prstGeom prst="line">
            <a:avLst/>
          </a:prstGeom>
          <a:noFill/>
          <a:ln w="28575">
            <a:solidFill>
              <a:schemeClr val="accent1"/>
            </a:solidFill>
            <a:prstDash val="sysDot"/>
            <a:round/>
            <a:headEnd/>
            <a:tailEnd type="triangle" w="med" len="med"/>
          </a:ln>
          <a:effectLst/>
        </p:spPr>
        <p:txBody>
          <a:bodyPr/>
          <a:lstStyle/>
          <a:p>
            <a:endParaRPr lang="en-US">
              <a:solidFill>
                <a:schemeClr val="bg1"/>
              </a:solidFill>
            </a:endParaRPr>
          </a:p>
        </p:txBody>
      </p:sp>
      <p:sp>
        <p:nvSpPr>
          <p:cNvPr id="83024" name="Text Box 80"/>
          <p:cNvSpPr txBox="1">
            <a:spLocks noChangeArrowheads="1"/>
          </p:cNvSpPr>
          <p:nvPr/>
        </p:nvSpPr>
        <p:spPr bwMode="auto">
          <a:xfrm>
            <a:off x="2571750" y="2075462"/>
            <a:ext cx="1539875" cy="304800"/>
          </a:xfrm>
          <a:prstGeom prst="rect">
            <a:avLst/>
          </a:prstGeom>
          <a:noFill/>
          <a:ln w="9525">
            <a:noFill/>
            <a:miter lim="800000"/>
            <a:headEnd/>
            <a:tailEnd/>
          </a:ln>
          <a:effectLst/>
        </p:spPr>
        <p:txBody>
          <a:bodyPr>
            <a:spAutoFit/>
          </a:bodyPr>
          <a:lstStyle/>
          <a:p>
            <a:pPr defTabSz="914400"/>
            <a:r>
              <a:rPr lang="en-US" sz="1400" dirty="0">
                <a:solidFill>
                  <a:srgbClr val="FF0000"/>
                </a:solidFill>
              </a:rPr>
              <a:t>Probe CPU L2</a:t>
            </a:r>
          </a:p>
        </p:txBody>
      </p:sp>
      <p:sp>
        <p:nvSpPr>
          <p:cNvPr id="83025" name="Text Box 81"/>
          <p:cNvSpPr txBox="1">
            <a:spLocks noChangeArrowheads="1"/>
          </p:cNvSpPr>
          <p:nvPr/>
        </p:nvSpPr>
        <p:spPr bwMode="auto">
          <a:xfrm>
            <a:off x="4740305" y="136900"/>
            <a:ext cx="4659251" cy="2400657"/>
          </a:xfrm>
          <a:prstGeom prst="rect">
            <a:avLst/>
          </a:prstGeom>
          <a:noFill/>
          <a:ln w="9525">
            <a:noFill/>
            <a:miter lim="800000"/>
            <a:headEnd/>
            <a:tailEnd/>
          </a:ln>
          <a:effectLst/>
        </p:spPr>
        <p:txBody>
          <a:bodyPr wrap="square">
            <a:spAutoFit/>
          </a:bodyPr>
          <a:lstStyle/>
          <a:p>
            <a:pPr defTabSz="914400"/>
            <a:r>
              <a:rPr lang="en-US" sz="1000" dirty="0" smtClean="0">
                <a:solidFill>
                  <a:schemeClr val="bg1"/>
                </a:solidFill>
              </a:rPr>
              <a:t>1</a:t>
            </a:r>
            <a:r>
              <a:rPr lang="en-US" sz="1000" dirty="0">
                <a:solidFill>
                  <a:schemeClr val="bg1"/>
                </a:solidFill>
              </a:rPr>
              <a:t>. GPU issues cacheable read to MCT</a:t>
            </a:r>
          </a:p>
          <a:p>
            <a:pPr defTabSz="914400"/>
            <a:r>
              <a:rPr lang="en-US" sz="1000" dirty="0">
                <a:solidFill>
                  <a:schemeClr val="bg1"/>
                </a:solidFill>
              </a:rPr>
              <a:t>2. MCT issues probe to CPUs</a:t>
            </a:r>
          </a:p>
          <a:p>
            <a:pPr defTabSz="914400"/>
            <a:r>
              <a:rPr lang="en-US" sz="1000" dirty="0">
                <a:solidFill>
                  <a:schemeClr val="bg1"/>
                </a:solidFill>
              </a:rPr>
              <a:t>    MCT issues read to DRAM (not shown)</a:t>
            </a:r>
          </a:p>
          <a:p>
            <a:pPr defTabSz="914400"/>
            <a:r>
              <a:rPr lang="en-US" sz="1000" dirty="0">
                <a:solidFill>
                  <a:schemeClr val="bg1"/>
                </a:solidFill>
              </a:rPr>
              <a:t>3. SRQ sends </a:t>
            </a:r>
            <a:r>
              <a:rPr lang="en-US" sz="1000" dirty="0" err="1">
                <a:solidFill>
                  <a:schemeClr val="bg1"/>
                </a:solidFill>
              </a:rPr>
              <a:t>prb</a:t>
            </a:r>
            <a:r>
              <a:rPr lang="en-US" sz="1000" dirty="0">
                <a:solidFill>
                  <a:schemeClr val="bg1"/>
                </a:solidFill>
              </a:rPr>
              <a:t> </a:t>
            </a:r>
            <a:r>
              <a:rPr lang="en-US" sz="1000" dirty="0" err="1">
                <a:solidFill>
                  <a:schemeClr val="bg1"/>
                </a:solidFill>
              </a:rPr>
              <a:t>rsp</a:t>
            </a:r>
            <a:r>
              <a:rPr lang="en-US" sz="1000" dirty="0">
                <a:solidFill>
                  <a:schemeClr val="bg1"/>
                </a:solidFill>
              </a:rPr>
              <a:t> to </a:t>
            </a:r>
            <a:r>
              <a:rPr lang="en-US" sz="1000" dirty="0" smtClean="0">
                <a:solidFill>
                  <a:schemeClr val="bg1"/>
                </a:solidFill>
              </a:rPr>
              <a:t>MCT </a:t>
            </a:r>
            <a:r>
              <a:rPr lang="en-US" sz="1000" dirty="0">
                <a:solidFill>
                  <a:schemeClr val="bg1"/>
                </a:solidFill>
              </a:rPr>
              <a:t>(for all CPUs)</a:t>
            </a:r>
          </a:p>
          <a:p>
            <a:pPr defTabSz="914400"/>
            <a:r>
              <a:rPr lang="en-US" sz="1000" dirty="0">
                <a:solidFill>
                  <a:schemeClr val="bg1"/>
                </a:solidFill>
              </a:rPr>
              <a:t>4. DRAM </a:t>
            </a:r>
            <a:r>
              <a:rPr lang="en-US" sz="1000" dirty="0" err="1">
                <a:solidFill>
                  <a:schemeClr val="bg1"/>
                </a:solidFill>
              </a:rPr>
              <a:t>rsp</a:t>
            </a:r>
            <a:r>
              <a:rPr lang="en-US" sz="1000" dirty="0">
                <a:solidFill>
                  <a:schemeClr val="bg1"/>
                </a:solidFill>
              </a:rPr>
              <a:t>, </a:t>
            </a:r>
            <a:r>
              <a:rPr lang="en-US" sz="1000" dirty="0" smtClean="0">
                <a:solidFill>
                  <a:schemeClr val="bg1"/>
                </a:solidFill>
              </a:rPr>
              <a:t>optional </a:t>
            </a:r>
            <a:r>
              <a:rPr lang="en-US" sz="1000" dirty="0" err="1" smtClean="0">
                <a:solidFill>
                  <a:schemeClr val="bg1"/>
                </a:solidFill>
              </a:rPr>
              <a:t>Prb</a:t>
            </a:r>
            <a:r>
              <a:rPr lang="en-US" sz="1000" dirty="0" smtClean="0">
                <a:solidFill>
                  <a:schemeClr val="bg1"/>
                </a:solidFill>
              </a:rPr>
              <a:t> </a:t>
            </a:r>
            <a:r>
              <a:rPr lang="en-US" sz="1000" dirty="0" err="1">
                <a:solidFill>
                  <a:schemeClr val="bg1"/>
                </a:solidFill>
              </a:rPr>
              <a:t>rsp</a:t>
            </a:r>
            <a:r>
              <a:rPr lang="en-US" sz="1000" dirty="0">
                <a:solidFill>
                  <a:schemeClr val="bg1"/>
                </a:solidFill>
              </a:rPr>
              <a:t> collected by GMC</a:t>
            </a:r>
          </a:p>
          <a:p>
            <a:pPr defTabSz="914400"/>
            <a:r>
              <a:rPr lang="en-US" sz="1000" dirty="0">
                <a:solidFill>
                  <a:schemeClr val="bg1"/>
                </a:solidFill>
              </a:rPr>
              <a:t>5. Data </a:t>
            </a:r>
            <a:r>
              <a:rPr lang="en-US" sz="1000" dirty="0" smtClean="0">
                <a:solidFill>
                  <a:schemeClr val="bg1"/>
                </a:solidFill>
              </a:rPr>
              <a:t>returned </a:t>
            </a:r>
            <a:r>
              <a:rPr lang="en-US" sz="1000" dirty="0">
                <a:solidFill>
                  <a:schemeClr val="bg1"/>
                </a:solidFill>
              </a:rPr>
              <a:t>to GPU </a:t>
            </a:r>
            <a:r>
              <a:rPr lang="en-US" sz="1000" dirty="0" smtClean="0">
                <a:solidFill>
                  <a:schemeClr val="bg1"/>
                </a:solidFill>
              </a:rPr>
              <a:t>when Dram data is available.</a:t>
            </a:r>
          </a:p>
          <a:p>
            <a:pPr defTabSz="914400"/>
            <a:r>
              <a:rPr lang="en-US" sz="1000" dirty="0">
                <a:solidFill>
                  <a:schemeClr val="bg1"/>
                </a:solidFill>
              </a:rPr>
              <a:t> </a:t>
            </a:r>
            <a:r>
              <a:rPr lang="en-US" sz="1000" dirty="0" smtClean="0">
                <a:solidFill>
                  <a:schemeClr val="bg1"/>
                </a:solidFill>
              </a:rPr>
              <a:t>   - If probe response beats Dram, dirty data will </a:t>
            </a:r>
          </a:p>
          <a:p>
            <a:pPr defTabSz="914400"/>
            <a:r>
              <a:rPr lang="en-US" sz="1000" dirty="0">
                <a:solidFill>
                  <a:schemeClr val="bg1"/>
                </a:solidFill>
              </a:rPr>
              <a:t> </a:t>
            </a:r>
            <a:r>
              <a:rPr lang="en-US" sz="1000" dirty="0" smtClean="0">
                <a:solidFill>
                  <a:schemeClr val="bg1"/>
                </a:solidFill>
              </a:rPr>
              <a:t>      be returned instead of stale dram data. Similarly,</a:t>
            </a:r>
          </a:p>
          <a:p>
            <a:pPr defTabSz="914400"/>
            <a:r>
              <a:rPr lang="en-US" sz="1000" dirty="0">
                <a:solidFill>
                  <a:schemeClr val="bg1"/>
                </a:solidFill>
              </a:rPr>
              <a:t> </a:t>
            </a:r>
            <a:r>
              <a:rPr lang="en-US" sz="1000" dirty="0" smtClean="0">
                <a:solidFill>
                  <a:schemeClr val="bg1"/>
                </a:solidFill>
              </a:rPr>
              <a:t>      if the probe is clean, a single response with Comp</a:t>
            </a:r>
          </a:p>
          <a:p>
            <a:pPr defTabSz="914400"/>
            <a:r>
              <a:rPr lang="en-US" sz="1000" dirty="0">
                <a:solidFill>
                  <a:schemeClr val="bg1"/>
                </a:solidFill>
              </a:rPr>
              <a:t> </a:t>
            </a:r>
            <a:r>
              <a:rPr lang="en-US" sz="1000" dirty="0" smtClean="0">
                <a:solidFill>
                  <a:schemeClr val="bg1"/>
                </a:solidFill>
              </a:rPr>
              <a:t>       bit set will be sent.</a:t>
            </a:r>
          </a:p>
          <a:p>
            <a:pPr defTabSz="914400"/>
            <a:r>
              <a:rPr lang="en-US" sz="1000" dirty="0">
                <a:solidFill>
                  <a:schemeClr val="bg1"/>
                </a:solidFill>
              </a:rPr>
              <a:t> </a:t>
            </a:r>
            <a:r>
              <a:rPr lang="en-US" sz="1000" dirty="0" smtClean="0">
                <a:solidFill>
                  <a:schemeClr val="bg1"/>
                </a:solidFill>
              </a:rPr>
              <a:t>   - If probe response lags Dram, dirty data will be </a:t>
            </a:r>
            <a:br>
              <a:rPr lang="en-US" sz="1000" dirty="0" smtClean="0">
                <a:solidFill>
                  <a:schemeClr val="bg1"/>
                </a:solidFill>
              </a:rPr>
            </a:br>
            <a:r>
              <a:rPr lang="en-US" sz="1000" dirty="0" smtClean="0">
                <a:solidFill>
                  <a:schemeClr val="bg1"/>
                </a:solidFill>
              </a:rPr>
              <a:t>       returned separately.  If it is clean or miss, probe</a:t>
            </a:r>
          </a:p>
          <a:p>
            <a:pPr defTabSz="914400"/>
            <a:r>
              <a:rPr lang="en-US" sz="1000" dirty="0">
                <a:solidFill>
                  <a:schemeClr val="bg1"/>
                </a:solidFill>
              </a:rPr>
              <a:t> </a:t>
            </a:r>
            <a:r>
              <a:rPr lang="en-US" sz="1000" dirty="0" smtClean="0">
                <a:solidFill>
                  <a:schemeClr val="bg1"/>
                </a:solidFill>
              </a:rPr>
              <a:t>      response will be sent separately</a:t>
            </a:r>
            <a:endParaRPr lang="en-US" sz="1000" dirty="0">
              <a:solidFill>
                <a:schemeClr val="bg1"/>
              </a:solidFill>
            </a:endParaRPr>
          </a:p>
          <a:p>
            <a:pPr defTabSz="914400"/>
            <a:endParaRPr lang="en-US" sz="1000" dirty="0">
              <a:solidFill>
                <a:schemeClr val="bg1"/>
              </a:solidFill>
            </a:endParaRPr>
          </a:p>
          <a:p>
            <a:pPr defTabSz="914400"/>
            <a:r>
              <a:rPr lang="en-US" sz="1000" dirty="0">
                <a:solidFill>
                  <a:schemeClr val="bg1"/>
                </a:solidFill>
              </a:rPr>
              <a:t>Note : Poor CPU </a:t>
            </a:r>
            <a:r>
              <a:rPr lang="en-US" sz="1000" dirty="0" err="1">
                <a:solidFill>
                  <a:schemeClr val="bg1"/>
                </a:solidFill>
              </a:rPr>
              <a:t>prb</a:t>
            </a:r>
            <a:r>
              <a:rPr lang="en-US" sz="1000" dirty="0">
                <a:solidFill>
                  <a:schemeClr val="bg1"/>
                </a:solidFill>
              </a:rPr>
              <a:t> throughput would affect GPU </a:t>
            </a:r>
            <a:r>
              <a:rPr lang="en-US" sz="1000" dirty="0" err="1">
                <a:solidFill>
                  <a:schemeClr val="bg1"/>
                </a:solidFill>
              </a:rPr>
              <a:t>bw</a:t>
            </a:r>
            <a:endParaRPr lang="en-US" sz="1000" dirty="0">
              <a:solidFill>
                <a:schemeClr val="bg1"/>
              </a:solidFill>
            </a:endParaRPr>
          </a:p>
        </p:txBody>
      </p:sp>
      <p:sp>
        <p:nvSpPr>
          <p:cNvPr id="83026" name="Line 53"/>
          <p:cNvSpPr>
            <a:spLocks noChangeShapeType="1"/>
          </p:cNvSpPr>
          <p:nvPr/>
        </p:nvSpPr>
        <p:spPr bwMode="auto">
          <a:xfrm rot="5400000">
            <a:off x="1793875" y="2070699"/>
            <a:ext cx="419100" cy="200025"/>
          </a:xfrm>
          <a:prstGeom prst="line">
            <a:avLst/>
          </a:prstGeom>
          <a:noFill/>
          <a:ln w="28575">
            <a:solidFill>
              <a:schemeClr val="bg2"/>
            </a:solidFill>
            <a:round/>
            <a:headEnd/>
            <a:tailEnd/>
          </a:ln>
        </p:spPr>
        <p:txBody>
          <a:bodyPr/>
          <a:lstStyle/>
          <a:p>
            <a:endParaRPr lang="en-US">
              <a:solidFill>
                <a:schemeClr val="bg1"/>
              </a:solidFill>
            </a:endParaRPr>
          </a:p>
        </p:txBody>
      </p:sp>
      <p:sp>
        <p:nvSpPr>
          <p:cNvPr id="83027" name="Line 83"/>
          <p:cNvSpPr>
            <a:spLocks noChangeShapeType="1"/>
          </p:cNvSpPr>
          <p:nvPr/>
        </p:nvSpPr>
        <p:spPr bwMode="auto">
          <a:xfrm flipH="1" flipV="1">
            <a:off x="1538287" y="2211987"/>
            <a:ext cx="1098550" cy="0"/>
          </a:xfrm>
          <a:prstGeom prst="line">
            <a:avLst/>
          </a:prstGeom>
          <a:noFill/>
          <a:ln w="28575">
            <a:solidFill>
              <a:schemeClr val="accent1"/>
            </a:solidFill>
            <a:prstDash val="sysDot"/>
            <a:round/>
            <a:headEnd/>
            <a:tailEnd type="triangle" w="med" len="med"/>
          </a:ln>
          <a:effectLst/>
        </p:spPr>
        <p:txBody>
          <a:bodyPr/>
          <a:lstStyle/>
          <a:p>
            <a:endParaRPr lang="en-US">
              <a:solidFill>
                <a:schemeClr val="bg1"/>
              </a:solidFill>
            </a:endParaRPr>
          </a:p>
        </p:txBody>
      </p:sp>
      <p:sp>
        <p:nvSpPr>
          <p:cNvPr id="83028" name="Line 84"/>
          <p:cNvSpPr>
            <a:spLocks noChangeShapeType="1"/>
          </p:cNvSpPr>
          <p:nvPr/>
        </p:nvSpPr>
        <p:spPr bwMode="auto">
          <a:xfrm flipH="1" flipV="1">
            <a:off x="1563687" y="1940525"/>
            <a:ext cx="0" cy="271462"/>
          </a:xfrm>
          <a:prstGeom prst="line">
            <a:avLst/>
          </a:prstGeom>
          <a:noFill/>
          <a:ln w="28575">
            <a:solidFill>
              <a:schemeClr val="accent1"/>
            </a:solidFill>
            <a:prstDash val="sysDot"/>
            <a:round/>
            <a:headEnd/>
            <a:tailEnd type="triangle" w="med" len="med"/>
          </a:ln>
          <a:effectLst/>
        </p:spPr>
        <p:txBody>
          <a:bodyPr/>
          <a:lstStyle/>
          <a:p>
            <a:endParaRPr lang="en-US">
              <a:solidFill>
                <a:schemeClr val="bg1"/>
              </a:solidFill>
            </a:endParaRPr>
          </a:p>
        </p:txBody>
      </p:sp>
      <p:sp>
        <p:nvSpPr>
          <p:cNvPr id="83029" name="Line 85"/>
          <p:cNvSpPr>
            <a:spLocks noChangeShapeType="1"/>
          </p:cNvSpPr>
          <p:nvPr/>
        </p:nvSpPr>
        <p:spPr bwMode="auto">
          <a:xfrm flipH="1">
            <a:off x="1538287" y="2315175"/>
            <a:ext cx="0" cy="920750"/>
          </a:xfrm>
          <a:prstGeom prst="line">
            <a:avLst/>
          </a:prstGeom>
          <a:noFill/>
          <a:ln w="28575">
            <a:solidFill>
              <a:schemeClr val="accent1"/>
            </a:solidFill>
            <a:prstDash val="sysDot"/>
            <a:round/>
            <a:headEnd/>
            <a:tailEnd type="triangle" w="med" len="med"/>
          </a:ln>
          <a:effectLst/>
        </p:spPr>
        <p:txBody>
          <a:bodyPr/>
          <a:lstStyle/>
          <a:p>
            <a:endParaRPr lang="en-US">
              <a:solidFill>
                <a:schemeClr val="bg1"/>
              </a:solidFill>
            </a:endParaRPr>
          </a:p>
        </p:txBody>
      </p:sp>
      <p:sp>
        <p:nvSpPr>
          <p:cNvPr id="83030" name="Line 86"/>
          <p:cNvSpPr>
            <a:spLocks noChangeShapeType="1"/>
          </p:cNvSpPr>
          <p:nvPr/>
        </p:nvSpPr>
        <p:spPr bwMode="auto">
          <a:xfrm>
            <a:off x="1601466" y="3224811"/>
            <a:ext cx="2149749" cy="45719"/>
          </a:xfrm>
          <a:prstGeom prst="line">
            <a:avLst/>
          </a:prstGeom>
          <a:noFill/>
          <a:ln w="28575">
            <a:solidFill>
              <a:schemeClr val="accent1"/>
            </a:solidFill>
            <a:prstDash val="sysDot"/>
            <a:round/>
            <a:headEnd/>
            <a:tailEnd type="triangle" w="med" len="med"/>
          </a:ln>
          <a:effectLst/>
        </p:spPr>
        <p:txBody>
          <a:bodyPr/>
          <a:lstStyle/>
          <a:p>
            <a:endParaRPr lang="en-US">
              <a:solidFill>
                <a:schemeClr val="bg1"/>
              </a:solidFill>
            </a:endParaRPr>
          </a:p>
        </p:txBody>
      </p:sp>
      <p:sp>
        <p:nvSpPr>
          <p:cNvPr id="83031" name="Line 87"/>
          <p:cNvSpPr>
            <a:spLocks noChangeShapeType="1"/>
          </p:cNvSpPr>
          <p:nvPr/>
        </p:nvSpPr>
        <p:spPr bwMode="auto">
          <a:xfrm>
            <a:off x="2149155" y="3666137"/>
            <a:ext cx="34360" cy="1500981"/>
          </a:xfrm>
          <a:prstGeom prst="line">
            <a:avLst/>
          </a:prstGeom>
          <a:noFill/>
          <a:ln w="28575">
            <a:solidFill>
              <a:schemeClr val="accent1"/>
            </a:solidFill>
            <a:prstDash val="sysDot"/>
            <a:round/>
            <a:headEnd/>
            <a:tailEnd type="triangle" w="med" len="med"/>
          </a:ln>
          <a:effectLst/>
        </p:spPr>
        <p:txBody>
          <a:bodyPr/>
          <a:lstStyle/>
          <a:p>
            <a:endParaRPr lang="en-US">
              <a:solidFill>
                <a:schemeClr val="bg1"/>
              </a:solidFill>
            </a:endParaRPr>
          </a:p>
        </p:txBody>
      </p:sp>
      <p:sp>
        <p:nvSpPr>
          <p:cNvPr id="82" name="Line 83"/>
          <p:cNvSpPr>
            <a:spLocks noChangeShapeType="1"/>
          </p:cNvSpPr>
          <p:nvPr/>
        </p:nvSpPr>
        <p:spPr bwMode="auto">
          <a:xfrm flipH="1" flipV="1">
            <a:off x="2109149" y="3667090"/>
            <a:ext cx="1670688" cy="45720"/>
          </a:xfrm>
          <a:prstGeom prst="line">
            <a:avLst/>
          </a:prstGeom>
          <a:noFill/>
          <a:ln w="28575">
            <a:solidFill>
              <a:schemeClr val="accent1"/>
            </a:solidFill>
            <a:prstDash val="sysDot"/>
            <a:round/>
            <a:headEnd/>
            <a:tailEnd type="triangle" w="med" len="med"/>
          </a:ln>
          <a:effectLst/>
        </p:spPr>
        <p:txBody>
          <a:bodyPr/>
          <a:lstStyle/>
          <a:p>
            <a:endParaRPr lang="en-US">
              <a:solidFill>
                <a:schemeClr val="bg1"/>
              </a:solidFill>
            </a:endParaRPr>
          </a:p>
        </p:txBody>
      </p:sp>
      <p:sp>
        <p:nvSpPr>
          <p:cNvPr id="81" name="Text Box 135"/>
          <p:cNvSpPr txBox="1">
            <a:spLocks noChangeArrowheads="1"/>
          </p:cNvSpPr>
          <p:nvPr/>
        </p:nvSpPr>
        <p:spPr bwMode="auto">
          <a:xfrm>
            <a:off x="5428702" y="5360516"/>
            <a:ext cx="3460749" cy="646331"/>
          </a:xfrm>
          <a:prstGeom prst="rect">
            <a:avLst/>
          </a:prstGeom>
          <a:noFill/>
          <a:ln w="9525">
            <a:noFill/>
            <a:miter lim="800000"/>
            <a:headEnd/>
            <a:tailEnd/>
          </a:ln>
          <a:effectLst/>
        </p:spPr>
        <p:txBody>
          <a:bodyPr wrap="square">
            <a:spAutoFit/>
          </a:bodyPr>
          <a:lstStyle/>
          <a:p>
            <a:pPr defTabSz="914400"/>
            <a:r>
              <a:rPr lang="en-US" sz="1200" dirty="0">
                <a:solidFill>
                  <a:schemeClr val="bg1"/>
                </a:solidFill>
              </a:rPr>
              <a:t>1. </a:t>
            </a:r>
            <a:r>
              <a:rPr lang="en-US" sz="1200" dirty="0" smtClean="0">
                <a:solidFill>
                  <a:schemeClr val="bg1"/>
                </a:solidFill>
              </a:rPr>
              <a:t>Note: GRUB can issue probes into the GPU L2 for CC writes from clients that don’t go thru the GPU L2 – e.g. sDMA.</a:t>
            </a:r>
            <a:endParaRPr lang="en-US" sz="1200" dirty="0">
              <a:solidFill>
                <a:schemeClr val="bg1"/>
              </a:solidFill>
            </a:endParaRPr>
          </a:p>
        </p:txBody>
      </p:sp>
    </p:spTree>
    <p:extLst>
      <p:ext uri="{BB962C8B-B14F-4D97-AF65-F5344CB8AC3E}">
        <p14:creationId xmlns:p14="http://schemas.microsoft.com/office/powerpoint/2010/main" val="27031701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p:txBody>
          <a:bodyPr/>
          <a:lstStyle/>
          <a:p>
            <a:r>
              <a:rPr lang="en-US" sz="2000" smtClean="0"/>
              <a:t/>
            </a:r>
            <a:br>
              <a:rPr lang="en-US" sz="2000" smtClean="0"/>
            </a:br>
            <a:r>
              <a:rPr lang="en-US" smtClean="0"/>
              <a:t>IOMMU - Usage Models</a:t>
            </a:r>
            <a:br>
              <a:rPr lang="en-US" smtClean="0"/>
            </a:br>
            <a:endParaRPr lang="en-US" smtClean="0"/>
          </a:p>
        </p:txBody>
      </p:sp>
      <p:sp>
        <p:nvSpPr>
          <p:cNvPr id="125955" name="Rectangle 3"/>
          <p:cNvSpPr>
            <a:spLocks noGrp="1"/>
          </p:cNvSpPr>
          <p:nvPr>
            <p:ph type="body" idx="1"/>
          </p:nvPr>
        </p:nvSpPr>
        <p:spPr/>
        <p:txBody>
          <a:bodyPr/>
          <a:lstStyle/>
          <a:p>
            <a:pPr>
              <a:lnSpc>
                <a:spcPct val="90000"/>
              </a:lnSpc>
            </a:pPr>
            <a:r>
              <a:rPr lang="en-US" dirty="0" smtClean="0"/>
              <a:t>IOMMUv1 (RD890)</a:t>
            </a:r>
          </a:p>
          <a:p>
            <a:pPr lvl="1">
              <a:lnSpc>
                <a:spcPct val="90000"/>
              </a:lnSpc>
            </a:pPr>
            <a:r>
              <a:rPr lang="en-US" dirty="0" smtClean="0"/>
              <a:t>RAS</a:t>
            </a:r>
          </a:p>
          <a:p>
            <a:pPr lvl="1">
              <a:lnSpc>
                <a:spcPct val="90000"/>
              </a:lnSpc>
            </a:pPr>
            <a:r>
              <a:rPr lang="en-US" dirty="0" smtClean="0"/>
              <a:t>Driver Containment</a:t>
            </a:r>
          </a:p>
          <a:p>
            <a:pPr lvl="1">
              <a:lnSpc>
                <a:spcPct val="90000"/>
              </a:lnSpc>
            </a:pPr>
            <a:r>
              <a:rPr lang="en-US" dirty="0" smtClean="0"/>
              <a:t>Virtualization</a:t>
            </a:r>
          </a:p>
          <a:p>
            <a:pPr lvl="1">
              <a:lnSpc>
                <a:spcPct val="90000"/>
              </a:lnSpc>
            </a:pPr>
            <a:r>
              <a:rPr lang="en-US" dirty="0" smtClean="0"/>
              <a:t>OS/Application Containerization</a:t>
            </a:r>
          </a:p>
          <a:p>
            <a:pPr lvl="1">
              <a:lnSpc>
                <a:spcPct val="90000"/>
              </a:lnSpc>
            </a:pPr>
            <a:r>
              <a:rPr lang="en-US" dirty="0" smtClean="0"/>
              <a:t>Interrupt Steering</a:t>
            </a:r>
          </a:p>
          <a:p>
            <a:pPr lvl="1">
              <a:lnSpc>
                <a:spcPct val="90000"/>
              </a:lnSpc>
            </a:pPr>
            <a:r>
              <a:rPr lang="en-US" dirty="0" smtClean="0"/>
              <a:t>Interrupt Denial of Service Protection</a:t>
            </a:r>
          </a:p>
          <a:p>
            <a:pPr>
              <a:lnSpc>
                <a:spcPct val="90000"/>
              </a:lnSpc>
            </a:pPr>
            <a:r>
              <a:rPr lang="en-US" dirty="0" smtClean="0"/>
              <a:t>IOMMUv2 (Trinity)</a:t>
            </a:r>
          </a:p>
          <a:p>
            <a:pPr lvl="1">
              <a:lnSpc>
                <a:spcPct val="90000"/>
              </a:lnSpc>
            </a:pPr>
            <a:r>
              <a:rPr lang="en-US" dirty="0" smtClean="0"/>
              <a:t>Hypervisor Memory Over-commit</a:t>
            </a:r>
          </a:p>
          <a:p>
            <a:pPr lvl="1">
              <a:lnSpc>
                <a:spcPct val="90000"/>
              </a:lnSpc>
            </a:pPr>
            <a:r>
              <a:rPr lang="en-US" dirty="0" smtClean="0"/>
              <a:t>User-level IO &amp; Compute Offload  	</a:t>
            </a:r>
            <a:r>
              <a:rPr lang="en-US" dirty="0" smtClean="0">
                <a:sym typeface="Wingdings" pitchFamily="2" charset="2"/>
              </a:rPr>
              <a:t> HSA MMU</a:t>
            </a:r>
            <a:endParaRPr lang="en-US" dirty="0" smtClean="0"/>
          </a:p>
          <a:p>
            <a:pPr lvl="1">
              <a:lnSpc>
                <a:spcPct val="90000"/>
              </a:lnSpc>
            </a:pPr>
            <a:r>
              <a:rPr lang="en-US" dirty="0" smtClean="0"/>
              <a:t>Direct Guest Interrupt Delivery 	</a:t>
            </a:r>
            <a:r>
              <a:rPr lang="en-US" dirty="0" smtClean="0">
                <a:sym typeface="Wingdings" pitchFamily="2" charset="2"/>
              </a:rPr>
              <a:t> AVIC</a:t>
            </a:r>
            <a:endParaRPr lang="en-US" dirty="0" smtClean="0"/>
          </a:p>
        </p:txBody>
      </p:sp>
    </p:spTree>
    <p:extLst>
      <p:ext uri="{BB962C8B-B14F-4D97-AF65-F5344CB8AC3E}">
        <p14:creationId xmlns:p14="http://schemas.microsoft.com/office/powerpoint/2010/main" val="739586292"/>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p:txBody>
          <a:bodyPr/>
          <a:lstStyle/>
          <a:p>
            <a:r>
              <a:rPr lang="en-US" sz="2000" dirty="0" smtClean="0"/>
              <a:t/>
            </a:r>
            <a:br>
              <a:rPr lang="en-US" sz="2000" dirty="0" smtClean="0"/>
            </a:br>
            <a:r>
              <a:rPr lang="en-US" dirty="0" smtClean="0"/>
              <a:t>IOMMU - TERMINOLOGY</a:t>
            </a:r>
          </a:p>
        </p:txBody>
      </p:sp>
      <p:sp>
        <p:nvSpPr>
          <p:cNvPr id="125955" name="Rectangle 3"/>
          <p:cNvSpPr>
            <a:spLocks noGrp="1"/>
          </p:cNvSpPr>
          <p:nvPr>
            <p:ph type="body" idx="1"/>
          </p:nvPr>
        </p:nvSpPr>
        <p:spPr/>
        <p:txBody>
          <a:bodyPr/>
          <a:lstStyle/>
          <a:p>
            <a:pPr>
              <a:lnSpc>
                <a:spcPct val="90000"/>
              </a:lnSpc>
            </a:pPr>
            <a:r>
              <a:rPr lang="en-US" dirty="0" smtClean="0"/>
              <a:t>IOMMU/TA</a:t>
            </a:r>
          </a:p>
          <a:p>
            <a:pPr>
              <a:lnSpc>
                <a:spcPct val="90000"/>
              </a:lnSpc>
            </a:pPr>
            <a:r>
              <a:rPr lang="en-US" dirty="0" smtClean="0"/>
              <a:t>IOTLB/ATC</a:t>
            </a:r>
          </a:p>
          <a:p>
            <a:pPr>
              <a:lnSpc>
                <a:spcPct val="90000"/>
              </a:lnSpc>
            </a:pPr>
            <a:r>
              <a:rPr lang="en-US" dirty="0" smtClean="0"/>
              <a:t>PCIe-ATS</a:t>
            </a:r>
          </a:p>
          <a:p>
            <a:pPr lvl="1">
              <a:lnSpc>
                <a:spcPct val="90000"/>
              </a:lnSpc>
            </a:pPr>
            <a:r>
              <a:rPr lang="en-US" dirty="0" smtClean="0"/>
              <a:t>Translation Request/Translation Response</a:t>
            </a:r>
          </a:p>
          <a:p>
            <a:pPr lvl="1">
              <a:lnSpc>
                <a:spcPct val="90000"/>
              </a:lnSpc>
            </a:pPr>
            <a:r>
              <a:rPr lang="en-US" dirty="0" smtClean="0"/>
              <a:t>Invalidate Request/Invalidate Response</a:t>
            </a:r>
          </a:p>
          <a:p>
            <a:pPr>
              <a:lnSpc>
                <a:spcPct val="90000"/>
              </a:lnSpc>
            </a:pPr>
            <a:r>
              <a:rPr lang="en-US" dirty="0" smtClean="0"/>
              <a:t>AT field [1:0]</a:t>
            </a:r>
          </a:p>
          <a:p>
            <a:pPr lvl="1">
              <a:lnSpc>
                <a:spcPct val="90000"/>
              </a:lnSpc>
            </a:pPr>
            <a:r>
              <a:rPr lang="en-US" dirty="0" smtClean="0"/>
              <a:t>00 = </a:t>
            </a:r>
            <a:r>
              <a:rPr lang="en-US" dirty="0" err="1" smtClean="0"/>
              <a:t>Untranslated</a:t>
            </a:r>
            <a:endParaRPr lang="en-US" dirty="0" smtClean="0"/>
          </a:p>
          <a:p>
            <a:pPr lvl="1">
              <a:lnSpc>
                <a:spcPct val="90000"/>
              </a:lnSpc>
            </a:pPr>
            <a:r>
              <a:rPr lang="en-US" dirty="0" smtClean="0"/>
              <a:t>01 = Translation Request</a:t>
            </a:r>
          </a:p>
          <a:p>
            <a:pPr lvl="1">
              <a:lnSpc>
                <a:spcPct val="90000"/>
              </a:lnSpc>
            </a:pPr>
            <a:r>
              <a:rPr lang="en-US" dirty="0" smtClean="0"/>
              <a:t>10 = Pre-translated </a:t>
            </a:r>
          </a:p>
        </p:txBody>
      </p:sp>
    </p:spTree>
    <p:extLst>
      <p:ext uri="{BB962C8B-B14F-4D97-AF65-F5344CB8AC3E}">
        <p14:creationId xmlns:p14="http://schemas.microsoft.com/office/powerpoint/2010/main" val="335163502"/>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909187" y="1347019"/>
            <a:ext cx="2871023" cy="3915968"/>
          </a:xfrm>
          <a:prstGeom prst="rect">
            <a:avLst/>
          </a:prstGeom>
          <a:solidFill>
            <a:schemeClr val="bg2"/>
          </a:solidFill>
          <a:ln w="25400" algn="ctr">
            <a:solidFill>
              <a:schemeClr val="tx2"/>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endParaRPr lang="en-US" b="1" dirty="0" smtClean="0">
              <a:solidFill>
                <a:prstClr val="white"/>
              </a:solidFill>
              <a:cs typeface="Arial" charset="0"/>
            </a:endParaRPr>
          </a:p>
        </p:txBody>
      </p:sp>
      <p:sp>
        <p:nvSpPr>
          <p:cNvPr id="2" name="Title 1"/>
          <p:cNvSpPr>
            <a:spLocks noGrp="1"/>
          </p:cNvSpPr>
          <p:nvPr>
            <p:ph type="title"/>
          </p:nvPr>
        </p:nvSpPr>
        <p:spPr/>
        <p:txBody>
          <a:bodyPr/>
          <a:lstStyle/>
          <a:p>
            <a:r>
              <a:rPr lang="en-US" dirty="0" smtClean="0"/>
              <a:t>THE IOMMUv2 Location in the system</a:t>
            </a:r>
            <a:endParaRPr lang="en-US" dirty="0"/>
          </a:p>
        </p:txBody>
      </p:sp>
      <p:sp>
        <p:nvSpPr>
          <p:cNvPr id="3" name="Content Placeholder 2"/>
          <p:cNvSpPr>
            <a:spLocks noGrp="1"/>
          </p:cNvSpPr>
          <p:nvPr>
            <p:ph idx="1"/>
          </p:nvPr>
        </p:nvSpPr>
        <p:spPr>
          <a:xfrm>
            <a:off x="320040" y="1097281"/>
            <a:ext cx="5750560" cy="1099820"/>
          </a:xfrm>
        </p:spPr>
        <p:txBody>
          <a:bodyPr/>
          <a:lstStyle/>
          <a:p>
            <a:r>
              <a:rPr lang="en-US" dirty="0" smtClean="0"/>
              <a:t>“Upstream” </a:t>
            </a:r>
            <a:r>
              <a:rPr lang="en-US" dirty="0"/>
              <a:t>of </a:t>
            </a:r>
            <a:r>
              <a:rPr lang="en-US" dirty="0" smtClean="0"/>
              <a:t>the I/O </a:t>
            </a:r>
            <a:r>
              <a:rPr lang="en-US" dirty="0"/>
              <a:t>devices</a:t>
            </a:r>
          </a:p>
          <a:p>
            <a:r>
              <a:rPr lang="en-US" dirty="0" smtClean="0"/>
              <a:t>“Downstream” </a:t>
            </a:r>
            <a:r>
              <a:rPr lang="en-US" dirty="0"/>
              <a:t>of </a:t>
            </a:r>
            <a:r>
              <a:rPr lang="en-US" dirty="0" smtClean="0"/>
              <a:t>the Memory Controller</a:t>
            </a:r>
          </a:p>
          <a:p>
            <a:r>
              <a:rPr lang="en-US" dirty="0" smtClean="0">
                <a:sym typeface="Wingdings" pitchFamily="2" charset="2"/>
              </a:rPr>
              <a:t>Therefore the IOMMUv2 can process all IO DMA operations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38638355"/>
              </p:ext>
            </p:extLst>
          </p:nvPr>
        </p:nvGraphicFramePr>
        <p:xfrm>
          <a:off x="5987845" y="1386348"/>
          <a:ext cx="2580906" cy="3658548"/>
        </p:xfrm>
        <a:graphic>
          <a:graphicData uri="http://schemas.openxmlformats.org/presentationml/2006/ole">
            <mc:AlternateContent xmlns:mc="http://schemas.openxmlformats.org/markup-compatibility/2006">
              <mc:Choice xmlns:v="urn:schemas-microsoft-com:vml" Requires="v">
                <p:oleObj spid="_x0000_s4264" name="Visio" r:id="rId3" imgW="3051810" imgH="3780473" progId="Visio.Drawing.11">
                  <p:embed/>
                </p:oleObj>
              </mc:Choice>
              <mc:Fallback>
                <p:oleObj name="Visio" r:id="rId3" imgW="3051810" imgH="3780473" progId="Visio.Drawing.11">
                  <p:embed/>
                  <p:pic>
                    <p:nvPicPr>
                      <p:cNvPr id="0" name="Picture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845" y="1386348"/>
                        <a:ext cx="2580906" cy="3658548"/>
                      </a:xfrm>
                      <a:prstGeom prst="rect">
                        <a:avLst/>
                      </a:prstGeom>
                      <a:noFill/>
                      <a:ln>
                        <a:noFill/>
                      </a:ln>
                      <a:effectLst/>
                      <a:extLst/>
                    </p:spPr>
                  </p:pic>
                </p:oleObj>
              </mc:Fallback>
            </mc:AlternateContent>
          </a:graphicData>
        </a:graphic>
      </p:graphicFrame>
      <p:sp>
        <p:nvSpPr>
          <p:cNvPr id="6" name="Rectangle 11"/>
          <p:cNvSpPr>
            <a:spLocks noChangeArrowheads="1"/>
          </p:cNvSpPr>
          <p:nvPr/>
        </p:nvSpPr>
        <p:spPr bwMode="auto">
          <a:xfrm>
            <a:off x="1060451" y="2605548"/>
            <a:ext cx="4720918" cy="3757152"/>
          </a:xfrm>
          <a:prstGeom prst="rect">
            <a:avLst/>
          </a:prstGeom>
          <a:solidFill>
            <a:schemeClr val="accent1"/>
          </a:solidFill>
          <a:ln w="12700">
            <a:solidFill>
              <a:schemeClr val="tx2"/>
            </a:solidFill>
            <a:miter lim="800000"/>
            <a:headEnd/>
            <a:tailEnd/>
          </a:ln>
          <a:effectLst/>
        </p:spPr>
        <p:txBody>
          <a:bodyPr wrap="none" anchor="ctr"/>
          <a:lstStyle/>
          <a:p>
            <a:endParaRPr lang="en-US"/>
          </a:p>
        </p:txBody>
      </p:sp>
      <p:graphicFrame>
        <p:nvGraphicFramePr>
          <p:cNvPr id="7" name="Object 12"/>
          <p:cNvGraphicFramePr>
            <a:graphicFrameLocks noChangeAspect="1"/>
          </p:cNvGraphicFramePr>
          <p:nvPr>
            <p:extLst>
              <p:ext uri="{D42A27DB-BD31-4B8C-83A1-F6EECF244321}">
                <p14:modId xmlns:p14="http://schemas.microsoft.com/office/powerpoint/2010/main" val="1857924719"/>
              </p:ext>
            </p:extLst>
          </p:nvPr>
        </p:nvGraphicFramePr>
        <p:xfrm>
          <a:off x="1262062" y="2664542"/>
          <a:ext cx="4465893" cy="3499192"/>
        </p:xfrm>
        <a:graphic>
          <a:graphicData uri="http://schemas.openxmlformats.org/presentationml/2006/ole">
            <mc:AlternateContent xmlns:mc="http://schemas.openxmlformats.org/markup-compatibility/2006">
              <mc:Choice xmlns:v="urn:schemas-microsoft-com:vml" Requires="v">
                <p:oleObj spid="_x0000_s4265" name="Visio" r:id="rId5" imgW="6432232" imgH="3780473" progId="Visio.Drawing.11">
                  <p:embed/>
                </p:oleObj>
              </mc:Choice>
              <mc:Fallback>
                <p:oleObj name="Visio" r:id="rId5" imgW="6432232" imgH="3780473" progId="Visio.Drawing.11">
                  <p:embed/>
                  <p:pic>
                    <p:nvPicPr>
                      <p:cNvPr id="0" name="Picture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2062" y="2664542"/>
                        <a:ext cx="4465893" cy="349919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80301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9410" y="953045"/>
            <a:ext cx="5607050" cy="506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8483" name="Rectangle 3"/>
          <p:cNvSpPr>
            <a:spLocks noGrp="1"/>
          </p:cNvSpPr>
          <p:nvPr>
            <p:ph type="title"/>
          </p:nvPr>
        </p:nvSpPr>
        <p:spPr/>
        <p:txBody>
          <a:bodyPr/>
          <a:lstStyle/>
          <a:p>
            <a:r>
              <a:rPr lang="en-US" sz="1800" dirty="0" smtClean="0"/>
              <a:t>IOMMUv2 – Memory Structures</a:t>
            </a:r>
          </a:p>
        </p:txBody>
      </p:sp>
      <p:sp>
        <p:nvSpPr>
          <p:cNvPr id="148484" name="Rectangle 4"/>
          <p:cNvSpPr>
            <a:spLocks noChangeArrowheads="1"/>
          </p:cNvSpPr>
          <p:nvPr/>
        </p:nvSpPr>
        <p:spPr bwMode="auto">
          <a:xfrm>
            <a:off x="6268273" y="959395"/>
            <a:ext cx="614362" cy="5057775"/>
          </a:xfrm>
          <a:prstGeom prst="rect">
            <a:avLst/>
          </a:prstGeom>
          <a:solidFill>
            <a:schemeClr val="tx2">
              <a:alpha val="25000"/>
            </a:schemeClr>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7588"/>
            <a:endParaRPr lang="en-US" sz="2000" smtClean="0">
              <a:solidFill>
                <a:srgbClr val="000000"/>
              </a:solidFill>
              <a:latin typeface="Verdana" pitchFamily="34" charset="0"/>
              <a:cs typeface="+mn-cs"/>
            </a:endParaRPr>
          </a:p>
        </p:txBody>
      </p:sp>
      <p:sp>
        <p:nvSpPr>
          <p:cNvPr id="148485" name="Rectangle 5"/>
          <p:cNvSpPr>
            <a:spLocks noChangeArrowheads="1"/>
          </p:cNvSpPr>
          <p:nvPr/>
        </p:nvSpPr>
        <p:spPr bwMode="auto">
          <a:xfrm>
            <a:off x="2709098" y="1999208"/>
            <a:ext cx="2451100" cy="1276350"/>
          </a:xfrm>
          <a:prstGeom prst="rect">
            <a:avLst/>
          </a:prstGeom>
          <a:solidFill>
            <a:schemeClr val="tx2">
              <a:alpha val="25000"/>
            </a:schemeClr>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7588"/>
            <a:endParaRPr lang="en-US" sz="2000" smtClean="0">
              <a:solidFill>
                <a:srgbClr val="000000"/>
              </a:solidFill>
              <a:latin typeface="Verdana" pitchFamily="34" charset="0"/>
              <a:cs typeface="+mn-cs"/>
            </a:endParaRPr>
          </a:p>
        </p:txBody>
      </p:sp>
      <p:sp>
        <p:nvSpPr>
          <p:cNvPr id="148486" name="Rectangle 6"/>
          <p:cNvSpPr>
            <a:spLocks noChangeArrowheads="1"/>
          </p:cNvSpPr>
          <p:nvPr/>
        </p:nvSpPr>
        <p:spPr bwMode="auto">
          <a:xfrm>
            <a:off x="7496998" y="5420270"/>
            <a:ext cx="1117600" cy="550863"/>
          </a:xfrm>
          <a:prstGeom prst="rect">
            <a:avLst/>
          </a:prstGeom>
          <a:solidFill>
            <a:schemeClr val="tx2">
              <a:alpha val="25000"/>
            </a:schemeClr>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17588"/>
            <a:r>
              <a:rPr lang="en-US" sz="1400" smtClean="0">
                <a:solidFill>
                  <a:srgbClr val="009966"/>
                </a:solidFill>
                <a:latin typeface="Verdana" pitchFamily="34" charset="0"/>
              </a:rPr>
              <a:t>IOMMUv2 </a:t>
            </a:r>
            <a:br>
              <a:rPr lang="en-US" sz="1400" smtClean="0">
                <a:solidFill>
                  <a:srgbClr val="009966"/>
                </a:solidFill>
                <a:latin typeface="Verdana" pitchFamily="34" charset="0"/>
              </a:rPr>
            </a:br>
            <a:r>
              <a:rPr lang="en-US" sz="1400" smtClean="0">
                <a:solidFill>
                  <a:srgbClr val="009966"/>
                </a:solidFill>
                <a:latin typeface="Verdana" pitchFamily="34" charset="0"/>
              </a:rPr>
              <a:t>changes </a:t>
            </a:r>
          </a:p>
        </p:txBody>
      </p:sp>
      <p:sp>
        <p:nvSpPr>
          <p:cNvPr id="148487" name="Rectangle 7"/>
          <p:cNvSpPr>
            <a:spLocks noChangeArrowheads="1"/>
          </p:cNvSpPr>
          <p:nvPr/>
        </p:nvSpPr>
        <p:spPr bwMode="auto">
          <a:xfrm>
            <a:off x="7487473" y="4864645"/>
            <a:ext cx="1117600" cy="492125"/>
          </a:xfrm>
          <a:prstGeom prst="rect">
            <a:avLst/>
          </a:prstGeom>
          <a:solidFill>
            <a:schemeClr val="bg2">
              <a:alpha val="25000"/>
            </a:schemeClr>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1017588"/>
            <a:r>
              <a:rPr lang="en-US" sz="1400" smtClean="0">
                <a:solidFill>
                  <a:srgbClr val="000000"/>
                </a:solidFill>
              </a:rPr>
              <a:t>IOMMUv1 </a:t>
            </a:r>
            <a:br>
              <a:rPr lang="en-US" sz="1400" smtClean="0">
                <a:solidFill>
                  <a:srgbClr val="000000"/>
                </a:solidFill>
              </a:rPr>
            </a:br>
            <a:r>
              <a:rPr lang="en-US" sz="1400" smtClean="0">
                <a:solidFill>
                  <a:srgbClr val="000000"/>
                </a:solidFill>
              </a:rPr>
              <a:t>base </a:t>
            </a:r>
          </a:p>
        </p:txBody>
      </p:sp>
      <p:sp>
        <p:nvSpPr>
          <p:cNvPr id="148488" name="AutoShape 8"/>
          <p:cNvSpPr>
            <a:spLocks/>
          </p:cNvSpPr>
          <p:nvPr/>
        </p:nvSpPr>
        <p:spPr bwMode="auto">
          <a:xfrm>
            <a:off x="7379523" y="2753270"/>
            <a:ext cx="1284287" cy="692150"/>
          </a:xfrm>
          <a:prstGeom prst="borderCallout2">
            <a:avLst>
              <a:gd name="adj1" fmla="val 16514"/>
              <a:gd name="adj2" fmla="val -5935"/>
              <a:gd name="adj3" fmla="val 16514"/>
              <a:gd name="adj4" fmla="val -112731"/>
              <a:gd name="adj5" fmla="val -36926"/>
              <a:gd name="adj6" fmla="val -223486"/>
            </a:avLst>
          </a:prstGeom>
          <a:solidFill>
            <a:schemeClr val="tx2">
              <a:alpha val="50000"/>
            </a:schemeClr>
          </a:solidFill>
          <a:ln w="25400">
            <a:solidFill>
              <a:schemeClr val="tx2"/>
            </a:solidFill>
            <a:miter lim="800000"/>
            <a:headEn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smtClean="0">
                <a:solidFill>
                  <a:srgbClr val="000000"/>
                </a:solidFill>
                <a:latin typeface="Courier New" pitchFamily="49" charset="0"/>
              </a:rPr>
              <a:t>AMD64 long</a:t>
            </a:r>
            <a:r>
              <a:rPr lang="en-US" sz="1400" smtClean="0">
                <a:solidFill>
                  <a:srgbClr val="000000"/>
                </a:solidFill>
              </a:rPr>
              <a:t> page tables (guest)</a:t>
            </a:r>
          </a:p>
        </p:txBody>
      </p:sp>
      <p:sp>
        <p:nvSpPr>
          <p:cNvPr id="148489" name="AutoShape 9"/>
          <p:cNvSpPr>
            <a:spLocks/>
          </p:cNvSpPr>
          <p:nvPr/>
        </p:nvSpPr>
        <p:spPr bwMode="auto">
          <a:xfrm>
            <a:off x="7362060" y="2213520"/>
            <a:ext cx="1284288" cy="461963"/>
          </a:xfrm>
          <a:prstGeom prst="borderCallout2">
            <a:avLst>
              <a:gd name="adj1" fmla="val 24741"/>
              <a:gd name="adj2" fmla="val -5935"/>
              <a:gd name="adj3" fmla="val 24741"/>
              <a:gd name="adj4" fmla="val -164773"/>
              <a:gd name="adj5" fmla="val 13060"/>
              <a:gd name="adj6" fmla="val -329542"/>
            </a:avLst>
          </a:prstGeom>
          <a:solidFill>
            <a:schemeClr val="tx2">
              <a:alpha val="50000"/>
            </a:schemeClr>
          </a:solidFill>
          <a:ln w="25400">
            <a:solidFill>
              <a:schemeClr val="tx2"/>
            </a:solidFill>
            <a:miter lim="800000"/>
            <a:headEn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smtClean="0">
                <a:solidFill>
                  <a:srgbClr val="000000"/>
                </a:solidFill>
              </a:rPr>
              <a:t>Guest CR3 table</a:t>
            </a:r>
          </a:p>
        </p:txBody>
      </p:sp>
      <p:sp>
        <p:nvSpPr>
          <p:cNvPr id="148490" name="AutoShape 10"/>
          <p:cNvSpPr>
            <a:spLocks/>
          </p:cNvSpPr>
          <p:nvPr/>
        </p:nvSpPr>
        <p:spPr bwMode="auto">
          <a:xfrm>
            <a:off x="7363648" y="1138783"/>
            <a:ext cx="1284287" cy="906462"/>
          </a:xfrm>
          <a:prstGeom prst="borderCallout2">
            <a:avLst>
              <a:gd name="adj1" fmla="val 12611"/>
              <a:gd name="adj2" fmla="val -5935"/>
              <a:gd name="adj3" fmla="val 12611"/>
              <a:gd name="adj4" fmla="val -16685"/>
              <a:gd name="adj5" fmla="val -176"/>
              <a:gd name="adj6" fmla="val -44250"/>
            </a:avLst>
          </a:prstGeom>
          <a:solidFill>
            <a:schemeClr val="tx2">
              <a:alpha val="50000"/>
            </a:schemeClr>
          </a:solidFill>
          <a:ln w="25400">
            <a:solidFill>
              <a:schemeClr val="tx2"/>
            </a:solidFill>
            <a:miter lim="800000"/>
            <a:headEn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smtClean="0">
                <a:solidFill>
                  <a:srgbClr val="000000"/>
                </a:solidFill>
              </a:rPr>
              <a:t>Peripheral page service requests (PRI)</a:t>
            </a:r>
          </a:p>
        </p:txBody>
      </p:sp>
      <p:sp>
        <p:nvSpPr>
          <p:cNvPr id="148491" name="AutoShape 11"/>
          <p:cNvSpPr>
            <a:spLocks/>
          </p:cNvSpPr>
          <p:nvPr/>
        </p:nvSpPr>
        <p:spPr bwMode="auto">
          <a:xfrm>
            <a:off x="7369998" y="3626395"/>
            <a:ext cx="1284287" cy="538163"/>
          </a:xfrm>
          <a:prstGeom prst="borderCallout2">
            <a:avLst>
              <a:gd name="adj1" fmla="val 21241"/>
              <a:gd name="adj2" fmla="val -5935"/>
              <a:gd name="adj3" fmla="val 21241"/>
              <a:gd name="adj4" fmla="val -112236"/>
              <a:gd name="adj5" fmla="val 14750"/>
              <a:gd name="adj6" fmla="val -222375"/>
            </a:avLst>
          </a:prstGeom>
          <a:solidFill>
            <a:schemeClr val="bg2">
              <a:alpha val="50000"/>
            </a:schemeClr>
          </a:solidFill>
          <a:ln w="25400">
            <a:solidFill>
              <a:schemeClr val="tx1"/>
            </a:solidFill>
            <a:miter lim="800000"/>
            <a:headEn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400" smtClean="0">
                <a:solidFill>
                  <a:srgbClr val="000000"/>
                </a:solidFill>
              </a:rPr>
              <a:t>IOMMU page tables (host)</a:t>
            </a:r>
          </a:p>
        </p:txBody>
      </p:sp>
      <p:sp>
        <p:nvSpPr>
          <p:cNvPr id="148492" name="Rectangle 12"/>
          <p:cNvSpPr>
            <a:spLocks noChangeArrowheads="1"/>
          </p:cNvSpPr>
          <p:nvPr/>
        </p:nvSpPr>
        <p:spPr bwMode="auto">
          <a:xfrm>
            <a:off x="1488310" y="2043658"/>
            <a:ext cx="493713" cy="1263650"/>
          </a:xfrm>
          <a:prstGeom prst="rect">
            <a:avLst/>
          </a:prstGeom>
          <a:solidFill>
            <a:schemeClr val="tx2">
              <a:alpha val="25000"/>
            </a:schemeClr>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7588"/>
            <a:endParaRPr lang="en-US" sz="2000" smtClean="0">
              <a:solidFill>
                <a:srgbClr val="000000"/>
              </a:solidFill>
              <a:latin typeface="Verdana" pitchFamily="34" charset="0"/>
              <a:cs typeface="+mn-cs"/>
            </a:endParaRPr>
          </a:p>
        </p:txBody>
      </p:sp>
      <p:sp>
        <p:nvSpPr>
          <p:cNvPr id="148493" name="Rectangle 13"/>
          <p:cNvSpPr>
            <a:spLocks noChangeArrowheads="1"/>
          </p:cNvSpPr>
          <p:nvPr/>
        </p:nvSpPr>
        <p:spPr bwMode="auto">
          <a:xfrm>
            <a:off x="2737673" y="975270"/>
            <a:ext cx="1016000" cy="665163"/>
          </a:xfrm>
          <a:prstGeom prst="rect">
            <a:avLst/>
          </a:prstGeom>
          <a:solidFill>
            <a:schemeClr val="tx2">
              <a:alpha val="25000"/>
            </a:schemeClr>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7588"/>
            <a:endParaRPr lang="en-US" sz="2000" smtClean="0">
              <a:solidFill>
                <a:srgbClr val="000000"/>
              </a:solidFill>
              <a:latin typeface="Verdana" pitchFamily="34" charset="0"/>
              <a:cs typeface="+mn-cs"/>
            </a:endParaRPr>
          </a:p>
        </p:txBody>
      </p:sp>
    </p:spTree>
    <p:extLst>
      <p:ext uri="{BB962C8B-B14F-4D97-AF65-F5344CB8AC3E}">
        <p14:creationId xmlns:p14="http://schemas.microsoft.com/office/powerpoint/2010/main" val="3144173505"/>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p:cNvSpPr>
          <p:nvPr>
            <p:ph type="title"/>
          </p:nvPr>
        </p:nvSpPr>
        <p:spPr/>
        <p:txBody>
          <a:bodyPr/>
          <a:lstStyle/>
          <a:p>
            <a:r>
              <a:rPr lang="en-US" dirty="0" smtClean="0"/>
              <a:t>IOMMUv2 – Guest and Host PTE </a:t>
            </a:r>
          </a:p>
        </p:txBody>
      </p:sp>
      <p:sp>
        <p:nvSpPr>
          <p:cNvPr id="203779" name="Rectangle 3"/>
          <p:cNvSpPr>
            <a:spLocks/>
          </p:cNvSpPr>
          <p:nvPr/>
        </p:nvSpPr>
        <p:spPr bwMode="auto">
          <a:xfrm>
            <a:off x="379413" y="942975"/>
            <a:ext cx="82264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2813">
              <a:lnSpc>
                <a:spcPct val="90000"/>
              </a:lnSpc>
              <a:spcBef>
                <a:spcPts val="538"/>
              </a:spcBef>
              <a:spcAft>
                <a:spcPts val="538"/>
              </a:spcAft>
              <a:buFont typeface="Arial" charset="0"/>
              <a:buNone/>
            </a:pPr>
            <a:r>
              <a:rPr lang="en-US" b="1" dirty="0"/>
              <a:t>Guest</a:t>
            </a:r>
          </a:p>
          <a:p>
            <a:pPr defTabSz="912813">
              <a:lnSpc>
                <a:spcPct val="90000"/>
              </a:lnSpc>
              <a:spcBef>
                <a:spcPts val="538"/>
              </a:spcBef>
              <a:spcAft>
                <a:spcPts val="538"/>
              </a:spcAft>
              <a:buFont typeface="Arial" charset="0"/>
              <a:buNone/>
            </a:pPr>
            <a:endParaRPr lang="en-US" b="1" dirty="0"/>
          </a:p>
          <a:p>
            <a:pPr defTabSz="912813">
              <a:lnSpc>
                <a:spcPct val="90000"/>
              </a:lnSpc>
              <a:spcBef>
                <a:spcPts val="538"/>
              </a:spcBef>
              <a:spcAft>
                <a:spcPts val="538"/>
              </a:spcAft>
              <a:buFont typeface="Arial" charset="0"/>
              <a:buNone/>
            </a:pPr>
            <a:endParaRPr lang="en-US" b="1" dirty="0"/>
          </a:p>
          <a:p>
            <a:pPr defTabSz="912813">
              <a:lnSpc>
                <a:spcPct val="90000"/>
              </a:lnSpc>
              <a:spcBef>
                <a:spcPts val="538"/>
              </a:spcBef>
              <a:spcAft>
                <a:spcPts val="538"/>
              </a:spcAft>
              <a:buFont typeface="Arial" charset="0"/>
              <a:buNone/>
            </a:pPr>
            <a:endParaRPr lang="en-US" b="1" dirty="0"/>
          </a:p>
          <a:p>
            <a:pPr defTabSz="912813">
              <a:lnSpc>
                <a:spcPct val="90000"/>
              </a:lnSpc>
              <a:spcBef>
                <a:spcPts val="538"/>
              </a:spcBef>
              <a:spcAft>
                <a:spcPts val="538"/>
              </a:spcAft>
              <a:buFont typeface="Arial" charset="0"/>
              <a:buNone/>
            </a:pPr>
            <a:r>
              <a:rPr lang="en-US" b="1" dirty="0"/>
              <a:t>Host</a:t>
            </a:r>
          </a:p>
          <a:p>
            <a:pPr defTabSz="912813">
              <a:lnSpc>
                <a:spcPct val="90000"/>
              </a:lnSpc>
              <a:spcBef>
                <a:spcPts val="538"/>
              </a:spcBef>
              <a:spcAft>
                <a:spcPts val="538"/>
              </a:spcAft>
              <a:buFont typeface="Arial" charset="0"/>
              <a:buNone/>
            </a:pPr>
            <a:endParaRPr lang="en-US" b="1" dirty="0"/>
          </a:p>
          <a:p>
            <a:pPr defTabSz="912813">
              <a:lnSpc>
                <a:spcPct val="90000"/>
              </a:lnSpc>
              <a:spcBef>
                <a:spcPts val="538"/>
              </a:spcBef>
              <a:spcAft>
                <a:spcPts val="538"/>
              </a:spcAft>
              <a:buFont typeface="Arial" charset="0"/>
              <a:buNone/>
            </a:pPr>
            <a:endParaRPr lang="en-US" b="1" dirty="0"/>
          </a:p>
          <a:p>
            <a:pPr defTabSz="912813">
              <a:lnSpc>
                <a:spcPct val="90000"/>
              </a:lnSpc>
              <a:spcBef>
                <a:spcPts val="538"/>
              </a:spcBef>
              <a:spcAft>
                <a:spcPts val="538"/>
              </a:spcAft>
              <a:buFont typeface="Arial" charset="0"/>
              <a:buNone/>
            </a:pPr>
            <a:endParaRPr lang="en-US" b="1" dirty="0"/>
          </a:p>
          <a:p>
            <a:pPr defTabSz="912813">
              <a:lnSpc>
                <a:spcPct val="90000"/>
              </a:lnSpc>
              <a:spcBef>
                <a:spcPts val="538"/>
              </a:spcBef>
              <a:spcAft>
                <a:spcPts val="538"/>
              </a:spcAft>
              <a:buFont typeface="Arial" charset="0"/>
              <a:buNone/>
            </a:pPr>
            <a:endParaRPr lang="en-US" b="1" dirty="0"/>
          </a:p>
          <a:p>
            <a:pPr defTabSz="912813">
              <a:lnSpc>
                <a:spcPct val="90000"/>
              </a:lnSpc>
              <a:spcBef>
                <a:spcPts val="538"/>
              </a:spcBef>
              <a:spcAft>
                <a:spcPts val="538"/>
              </a:spcAft>
              <a:buFont typeface="Arial" charset="0"/>
              <a:buNone/>
            </a:pPr>
            <a:r>
              <a:rPr lang="en-US" b="1" dirty="0"/>
              <a:t>Deltas</a:t>
            </a:r>
          </a:p>
          <a:p>
            <a:pPr marL="1147763" lvl="2" indent="-227013" defTabSz="912813">
              <a:lnSpc>
                <a:spcPct val="90000"/>
              </a:lnSpc>
              <a:spcBef>
                <a:spcPts val="538"/>
              </a:spcBef>
              <a:spcAft>
                <a:spcPts val="538"/>
              </a:spcAft>
              <a:buClr>
                <a:schemeClr val="bg2"/>
              </a:buClr>
              <a:buFont typeface="Verdana" pitchFamily="34" charset="0"/>
              <a:buChar char="–"/>
            </a:pPr>
            <a:endParaRPr lang="en-US" sz="1400" dirty="0" smtClean="0">
              <a:solidFill>
                <a:schemeClr val="bg1"/>
              </a:solidFill>
            </a:endParaRPr>
          </a:p>
          <a:p>
            <a:pPr marL="1147763" lvl="2" indent="-227013" defTabSz="912813">
              <a:lnSpc>
                <a:spcPct val="90000"/>
              </a:lnSpc>
              <a:spcBef>
                <a:spcPts val="538"/>
              </a:spcBef>
              <a:spcAft>
                <a:spcPts val="538"/>
              </a:spcAft>
              <a:buClr>
                <a:schemeClr val="bg2"/>
              </a:buClr>
              <a:buFont typeface="Verdana" pitchFamily="34" charset="0"/>
              <a:buChar char="–"/>
            </a:pPr>
            <a:r>
              <a:rPr lang="en-US" sz="1400" dirty="0" smtClean="0">
                <a:solidFill>
                  <a:schemeClr val="bg1"/>
                </a:solidFill>
              </a:rPr>
              <a:t>4KB, 2MB, 1GB vs. Variable </a:t>
            </a:r>
            <a:r>
              <a:rPr lang="en-US" sz="1400" dirty="0">
                <a:solidFill>
                  <a:schemeClr val="bg1"/>
                </a:solidFill>
              </a:rPr>
              <a:t>Page </a:t>
            </a:r>
            <a:r>
              <a:rPr lang="en-US" sz="1400" dirty="0" smtClean="0">
                <a:solidFill>
                  <a:schemeClr val="bg1"/>
                </a:solidFill>
              </a:rPr>
              <a:t>Sizes</a:t>
            </a:r>
            <a:endParaRPr lang="en-US" sz="1400" dirty="0">
              <a:solidFill>
                <a:schemeClr val="bg1"/>
              </a:solidFill>
            </a:endParaRPr>
          </a:p>
          <a:p>
            <a:pPr marL="1147763" lvl="2" indent="-227013" defTabSz="912813">
              <a:lnSpc>
                <a:spcPct val="90000"/>
              </a:lnSpc>
              <a:spcBef>
                <a:spcPts val="538"/>
              </a:spcBef>
              <a:spcAft>
                <a:spcPts val="538"/>
              </a:spcAft>
              <a:buClr>
                <a:schemeClr val="bg2"/>
              </a:buClr>
              <a:buFont typeface="Verdana" pitchFamily="34" charset="0"/>
              <a:buChar char="–"/>
            </a:pPr>
            <a:r>
              <a:rPr lang="en-US" sz="1400" dirty="0">
                <a:solidFill>
                  <a:schemeClr val="bg1"/>
                </a:solidFill>
              </a:rPr>
              <a:t>Level Skipping</a:t>
            </a:r>
          </a:p>
          <a:p>
            <a:pPr marL="1147763" lvl="2" indent="-227013" defTabSz="912813">
              <a:lnSpc>
                <a:spcPct val="90000"/>
              </a:lnSpc>
              <a:spcBef>
                <a:spcPts val="538"/>
              </a:spcBef>
              <a:spcAft>
                <a:spcPts val="538"/>
              </a:spcAft>
              <a:buClr>
                <a:schemeClr val="bg2"/>
              </a:buClr>
              <a:buFont typeface="Verdana" pitchFamily="34" charset="0"/>
              <a:buChar char="–"/>
            </a:pPr>
            <a:r>
              <a:rPr lang="en-US" sz="1400" dirty="0">
                <a:solidFill>
                  <a:schemeClr val="bg1"/>
                </a:solidFill>
              </a:rPr>
              <a:t>Accessed &amp; Dirty bits (requires ISOC atomics)</a:t>
            </a:r>
          </a:p>
          <a:p>
            <a:pPr marL="1147763" lvl="2" indent="-227013" defTabSz="912813">
              <a:lnSpc>
                <a:spcPct val="90000"/>
              </a:lnSpc>
              <a:spcBef>
                <a:spcPts val="538"/>
              </a:spcBef>
              <a:spcAft>
                <a:spcPts val="538"/>
              </a:spcAft>
              <a:buClr>
                <a:schemeClr val="bg2"/>
              </a:buClr>
              <a:buFont typeface="Verdana" pitchFamily="34" charset="0"/>
              <a:buChar char="–"/>
            </a:pPr>
            <a:endParaRPr lang="en-US" sz="1400" dirty="0">
              <a:solidFill>
                <a:schemeClr val="bg1"/>
              </a:solidFill>
            </a:endParaRPr>
          </a:p>
        </p:txBody>
      </p:sp>
      <p:pic>
        <p:nvPicPr>
          <p:cNvPr id="2037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63" y="1287463"/>
            <a:ext cx="7989887" cy="128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3781" name="Rectangle 5"/>
          <p:cNvSpPr>
            <a:spLocks noGrp="1"/>
          </p:cNvSpPr>
          <p:nvPr>
            <p:ph type="body" idx="1"/>
          </p:nvPr>
        </p:nvSpPr>
        <p:spPr/>
        <p:txBody>
          <a:bodyPr/>
          <a:lstStyle/>
          <a:p>
            <a:endParaRPr lang="en-US" dirty="0" smtClean="0"/>
          </a:p>
          <a:p>
            <a:endParaRPr lang="en-US" dirty="0" smtClean="0"/>
          </a:p>
          <a:p>
            <a:pPr marL="0" indent="0">
              <a:buNone/>
            </a:pPr>
            <a:endParaRPr lang="en-US" dirty="0"/>
          </a:p>
          <a:p>
            <a:pPr marL="0" indent="0">
              <a:buNone/>
            </a:pPr>
            <a:r>
              <a:rPr lang="en-US" dirty="0" smtClean="0"/>
              <a:t>                                                                                                                              Guest format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a:p>
            <a:pPr marL="0" indent="0">
              <a:buNone/>
            </a:pPr>
            <a:r>
              <a:rPr lang="en-US" dirty="0" smtClean="0"/>
              <a:t>                                                                                                                                Host format</a:t>
            </a:r>
          </a:p>
          <a:p>
            <a:endParaRPr lang="en-US" dirty="0" smtClean="0"/>
          </a:p>
        </p:txBody>
      </p:sp>
      <p:pic>
        <p:nvPicPr>
          <p:cNvPr id="20378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725" y="2906546"/>
            <a:ext cx="7956550"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048249"/>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p:cNvSpPr>
          <p:nvPr>
            <p:ph type="title"/>
          </p:nvPr>
        </p:nvSpPr>
        <p:spPr>
          <a:xfrm>
            <a:off x="307975" y="426691"/>
            <a:ext cx="8502650" cy="639762"/>
          </a:xfrm>
        </p:spPr>
        <p:txBody>
          <a:bodyPr/>
          <a:lstStyle/>
          <a:p>
            <a:r>
              <a:rPr lang="en-US" dirty="0" smtClean="0"/>
              <a:t>IOMMUv2 – Nested Paging   </a:t>
            </a:r>
          </a:p>
        </p:txBody>
      </p:sp>
      <p:sp>
        <p:nvSpPr>
          <p:cNvPr id="136195" name="Rectangle 3"/>
          <p:cNvSpPr>
            <a:spLocks noGrp="1"/>
          </p:cNvSpPr>
          <p:nvPr>
            <p:ph type="body" idx="1"/>
          </p:nvPr>
        </p:nvSpPr>
        <p:spPr>
          <a:xfrm>
            <a:off x="455613" y="1133475"/>
            <a:ext cx="8226425" cy="4752975"/>
          </a:xfrm>
        </p:spPr>
        <p:txBody>
          <a:bodyPr/>
          <a:lstStyle/>
          <a:p>
            <a:endParaRPr lang="en-US" smtClean="0"/>
          </a:p>
          <a:p>
            <a:endParaRPr lang="en-US" smtClean="0"/>
          </a:p>
        </p:txBody>
      </p:sp>
      <p:sp>
        <p:nvSpPr>
          <p:cNvPr id="13619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36196" name="Object 4"/>
          <p:cNvGraphicFramePr>
            <a:graphicFrameLocks noChangeAspect="1"/>
          </p:cNvGraphicFramePr>
          <p:nvPr>
            <p:extLst>
              <p:ext uri="{D42A27DB-BD31-4B8C-83A1-F6EECF244321}">
                <p14:modId xmlns:p14="http://schemas.microsoft.com/office/powerpoint/2010/main" val="1108635444"/>
              </p:ext>
            </p:extLst>
          </p:nvPr>
        </p:nvGraphicFramePr>
        <p:xfrm>
          <a:off x="1741550" y="960392"/>
          <a:ext cx="5660899" cy="1516874"/>
        </p:xfrm>
        <a:graphic>
          <a:graphicData uri="http://schemas.openxmlformats.org/presentationml/2006/ole">
            <mc:AlternateContent xmlns:mc="http://schemas.openxmlformats.org/markup-compatibility/2006">
              <mc:Choice xmlns:v="urn:schemas-microsoft-com:vml" Requires="v">
                <p:oleObj spid="_x0000_s7282" name="Visio" r:id="rId4" imgW="7301246" imgH="1954911" progId="Visio.Drawing.11">
                  <p:embed/>
                </p:oleObj>
              </mc:Choice>
              <mc:Fallback>
                <p:oleObj name="Visio" r:id="rId4" imgW="7301246" imgH="1954911" progId="Visio.Drawing.11">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550" y="960392"/>
                        <a:ext cx="5660899" cy="15168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19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36198" name="Object 6"/>
          <p:cNvGraphicFramePr>
            <a:graphicFrameLocks noChangeAspect="1"/>
          </p:cNvGraphicFramePr>
          <p:nvPr>
            <p:extLst>
              <p:ext uri="{D42A27DB-BD31-4B8C-83A1-F6EECF244321}">
                <p14:modId xmlns:p14="http://schemas.microsoft.com/office/powerpoint/2010/main" val="2448484815"/>
              </p:ext>
            </p:extLst>
          </p:nvPr>
        </p:nvGraphicFramePr>
        <p:xfrm>
          <a:off x="1865594" y="2770273"/>
          <a:ext cx="5244024" cy="1405478"/>
        </p:xfrm>
        <a:graphic>
          <a:graphicData uri="http://schemas.openxmlformats.org/presentationml/2006/ole">
            <mc:AlternateContent xmlns:mc="http://schemas.openxmlformats.org/markup-compatibility/2006">
              <mc:Choice xmlns:v="urn:schemas-microsoft-com:vml" Requires="v">
                <p:oleObj spid="_x0000_s7283" name="Visio" r:id="rId6" imgW="7301246" imgH="1954911" progId="Visio.Drawing.11">
                  <p:embed/>
                </p:oleObj>
              </mc:Choice>
              <mc:Fallback>
                <p:oleObj name="Visio" r:id="rId6" imgW="7301246" imgH="1954911" progId="Visio.Drawing.11">
                  <p:embed/>
                  <p:pic>
                    <p:nvPicPr>
                      <p:cNvPr id="0"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5594" y="2770273"/>
                        <a:ext cx="5244024" cy="14054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9303" y="4441175"/>
            <a:ext cx="2645393" cy="198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56554"/>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382301"/>
            <a:ext cx="8502650" cy="639762"/>
          </a:xfrm>
        </p:spPr>
        <p:txBody>
          <a:bodyPr/>
          <a:lstStyle/>
          <a:p>
            <a:r>
              <a:rPr lang="en-US" dirty="0" smtClean="0"/>
              <a:t>IOMMUv2 -Translation models</a:t>
            </a:r>
            <a:endParaRPr lang="en-US" dirty="0"/>
          </a:p>
        </p:txBody>
      </p:sp>
      <p:sp>
        <p:nvSpPr>
          <p:cNvPr id="4" name="Rectangle 3"/>
          <p:cNvSpPr/>
          <p:nvPr/>
        </p:nvSpPr>
        <p:spPr bwMode="auto">
          <a:xfrm>
            <a:off x="609600" y="2855080"/>
            <a:ext cx="1752600" cy="609600"/>
          </a:xfrm>
          <a:prstGeom prst="rect">
            <a:avLst/>
          </a:prstGeom>
          <a:solidFill>
            <a:schemeClr val="bg2">
              <a:alpha val="20000"/>
            </a:schemeClr>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dirty="0" smtClean="0">
                <a:solidFill>
                  <a:prstClr val="white"/>
                </a:solidFill>
                <a:cs typeface="Arial" charset="0"/>
              </a:rPr>
              <a:t>GVA=GPA</a:t>
            </a:r>
          </a:p>
        </p:txBody>
      </p:sp>
      <p:sp>
        <p:nvSpPr>
          <p:cNvPr id="8" name="AutoShape 14"/>
          <p:cNvSpPr>
            <a:spLocks noChangeArrowheads="1"/>
          </p:cNvSpPr>
          <p:nvPr/>
        </p:nvSpPr>
        <p:spPr bwMode="auto">
          <a:xfrm>
            <a:off x="661988" y="1407280"/>
            <a:ext cx="1647825" cy="1250950"/>
          </a:xfrm>
          <a:prstGeom prst="plus">
            <a:avLst>
              <a:gd name="adj" fmla="val 25000"/>
            </a:avLst>
          </a:prstGeom>
          <a:solidFill>
            <a:schemeClr val="tx1">
              <a:lumMod val="65000"/>
            </a:schemeClr>
          </a:solidFill>
          <a:ln w="38100">
            <a:solidFill>
              <a:schemeClr val="folHlink"/>
            </a:solidFill>
            <a:miter lim="800000"/>
            <a:headEnd/>
            <a:tailEnd/>
          </a:ln>
          <a:effectLst/>
        </p:spPr>
        <p:txBody>
          <a:bodyPr wrap="none" anchor="ctr"/>
          <a:lstStyle/>
          <a:p>
            <a:pPr algn="ctr"/>
            <a:r>
              <a:rPr lang="en-US" dirty="0" smtClean="0">
                <a:solidFill>
                  <a:schemeClr val="bg1"/>
                </a:solidFill>
              </a:rPr>
              <a:t>Peripheral A</a:t>
            </a:r>
            <a:endParaRPr lang="en-US" dirty="0">
              <a:solidFill>
                <a:schemeClr val="bg1"/>
              </a:solidFill>
            </a:endParaRPr>
          </a:p>
        </p:txBody>
      </p:sp>
      <p:cxnSp>
        <p:nvCxnSpPr>
          <p:cNvPr id="10" name="Straight Arrow Connector 9"/>
          <p:cNvCxnSpPr>
            <a:stCxn id="8" idx="2"/>
            <a:endCxn id="4" idx="0"/>
          </p:cNvCxnSpPr>
          <p:nvPr/>
        </p:nvCxnSpPr>
        <p:spPr>
          <a:xfrm rot="5400000">
            <a:off x="1387476" y="2756655"/>
            <a:ext cx="196850" cy="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09600" y="3693280"/>
            <a:ext cx="1752600" cy="609600"/>
          </a:xfrm>
          <a:prstGeom prst="rect">
            <a:avLst/>
          </a:prstGeom>
          <a:solidFill>
            <a:schemeClr val="bg2"/>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dirty="0" smtClean="0">
                <a:solidFill>
                  <a:prstClr val="white"/>
                </a:solidFill>
                <a:cs typeface="Arial" charset="0"/>
              </a:rPr>
              <a:t>GPA-to-SPA</a:t>
            </a:r>
          </a:p>
        </p:txBody>
      </p:sp>
      <p:cxnSp>
        <p:nvCxnSpPr>
          <p:cNvPr id="12" name="Straight Arrow Connector 11"/>
          <p:cNvCxnSpPr>
            <a:stCxn id="4" idx="2"/>
            <a:endCxn id="11" idx="0"/>
          </p:cNvCxnSpPr>
          <p:nvPr/>
        </p:nvCxnSpPr>
        <p:spPr>
          <a:xfrm rot="5400000">
            <a:off x="1371600" y="3578980"/>
            <a:ext cx="228600" cy="1588"/>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5" name="Bevel 14"/>
          <p:cNvSpPr/>
          <p:nvPr/>
        </p:nvSpPr>
        <p:spPr bwMode="auto">
          <a:xfrm>
            <a:off x="609600" y="4607680"/>
            <a:ext cx="1752600" cy="685800"/>
          </a:xfrm>
          <a:prstGeom prst="bevel">
            <a:avLst/>
          </a:prstGeom>
          <a:solidFill>
            <a:schemeClr val="tx1">
              <a:lumMod val="65000"/>
            </a:schemeClr>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dirty="0" smtClean="0">
                <a:solidFill>
                  <a:schemeClr val="bg1"/>
                </a:solidFill>
                <a:cs typeface="Arial" charset="0"/>
              </a:rPr>
              <a:t>System memory</a:t>
            </a:r>
          </a:p>
        </p:txBody>
      </p:sp>
      <p:cxnSp>
        <p:nvCxnSpPr>
          <p:cNvPr id="16" name="Straight Arrow Connector 15"/>
          <p:cNvCxnSpPr>
            <a:stCxn id="11" idx="2"/>
            <a:endCxn id="15" idx="6"/>
          </p:cNvCxnSpPr>
          <p:nvPr/>
        </p:nvCxnSpPr>
        <p:spPr>
          <a:xfrm rot="5400000">
            <a:off x="1333500" y="4455280"/>
            <a:ext cx="304800" cy="1588"/>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 y="5369680"/>
            <a:ext cx="2133600" cy="338554"/>
          </a:xfrm>
          <a:prstGeom prst="rect">
            <a:avLst/>
          </a:prstGeom>
          <a:noFill/>
        </p:spPr>
        <p:txBody>
          <a:bodyPr wrap="square" rtlCol="0">
            <a:spAutoFit/>
          </a:bodyPr>
          <a:lstStyle/>
          <a:p>
            <a:pPr>
              <a:buFont typeface="Arial" pitchFamily="34" charset="0"/>
              <a:buChar char="•"/>
            </a:pPr>
            <a:r>
              <a:rPr lang="en-US" sz="1600" dirty="0" smtClean="0">
                <a:solidFill>
                  <a:schemeClr val="bg1"/>
                </a:solidFill>
              </a:rPr>
              <a:t> IOMMUv1</a:t>
            </a:r>
          </a:p>
        </p:txBody>
      </p:sp>
      <p:sp>
        <p:nvSpPr>
          <p:cNvPr id="20" name="Rectangle 19"/>
          <p:cNvSpPr/>
          <p:nvPr/>
        </p:nvSpPr>
        <p:spPr bwMode="auto">
          <a:xfrm>
            <a:off x="3529012" y="2855080"/>
            <a:ext cx="1752600" cy="609600"/>
          </a:xfrm>
          <a:prstGeom prst="rect">
            <a:avLst/>
          </a:prstGeom>
          <a:solidFill>
            <a:schemeClr val="bg2"/>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dirty="0" smtClean="0">
                <a:solidFill>
                  <a:prstClr val="white"/>
                </a:solidFill>
                <a:cs typeface="Arial" charset="0"/>
              </a:rPr>
              <a:t>GVA-to-GPA</a:t>
            </a:r>
          </a:p>
        </p:txBody>
      </p:sp>
      <p:sp>
        <p:nvSpPr>
          <p:cNvPr id="21" name="AutoShape 14"/>
          <p:cNvSpPr>
            <a:spLocks noChangeArrowheads="1"/>
          </p:cNvSpPr>
          <p:nvPr/>
        </p:nvSpPr>
        <p:spPr bwMode="auto">
          <a:xfrm>
            <a:off x="3581400" y="1407280"/>
            <a:ext cx="1647825" cy="1250950"/>
          </a:xfrm>
          <a:prstGeom prst="plus">
            <a:avLst>
              <a:gd name="adj" fmla="val 25000"/>
            </a:avLst>
          </a:prstGeom>
          <a:solidFill>
            <a:schemeClr val="tx1">
              <a:lumMod val="65000"/>
            </a:schemeClr>
          </a:solidFill>
          <a:ln w="38100">
            <a:solidFill>
              <a:schemeClr val="folHlink"/>
            </a:solidFill>
            <a:miter lim="800000"/>
            <a:headEnd/>
            <a:tailEnd/>
          </a:ln>
          <a:effectLst/>
        </p:spPr>
        <p:txBody>
          <a:bodyPr wrap="none" anchor="ctr"/>
          <a:lstStyle/>
          <a:p>
            <a:pPr algn="ctr"/>
            <a:r>
              <a:rPr lang="en-US" dirty="0" smtClean="0">
                <a:solidFill>
                  <a:schemeClr val="bg1"/>
                </a:solidFill>
              </a:rPr>
              <a:t>Peripheral B</a:t>
            </a:r>
            <a:endParaRPr lang="en-US" dirty="0">
              <a:solidFill>
                <a:schemeClr val="bg1"/>
              </a:solidFill>
            </a:endParaRPr>
          </a:p>
        </p:txBody>
      </p:sp>
      <p:cxnSp>
        <p:nvCxnSpPr>
          <p:cNvPr id="22" name="Straight Arrow Connector 21"/>
          <p:cNvCxnSpPr>
            <a:stCxn id="21" idx="2"/>
            <a:endCxn id="20" idx="0"/>
          </p:cNvCxnSpPr>
          <p:nvPr/>
        </p:nvCxnSpPr>
        <p:spPr>
          <a:xfrm rot="5400000">
            <a:off x="4306888" y="2756655"/>
            <a:ext cx="196850" cy="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auto">
          <a:xfrm>
            <a:off x="3529012" y="3693280"/>
            <a:ext cx="1752600" cy="609600"/>
          </a:xfrm>
          <a:prstGeom prst="rect">
            <a:avLst/>
          </a:prstGeom>
          <a:solidFill>
            <a:schemeClr val="bg2">
              <a:alpha val="20000"/>
            </a:schemeClr>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dirty="0" smtClean="0">
                <a:solidFill>
                  <a:prstClr val="white"/>
                </a:solidFill>
                <a:cs typeface="Arial" charset="0"/>
              </a:rPr>
              <a:t>GPA=SPA</a:t>
            </a:r>
          </a:p>
        </p:txBody>
      </p:sp>
      <p:cxnSp>
        <p:nvCxnSpPr>
          <p:cNvPr id="24" name="Straight Arrow Connector 23"/>
          <p:cNvCxnSpPr>
            <a:stCxn id="20" idx="2"/>
            <a:endCxn id="23" idx="0"/>
          </p:cNvCxnSpPr>
          <p:nvPr/>
        </p:nvCxnSpPr>
        <p:spPr>
          <a:xfrm rot="5400000">
            <a:off x="4291012" y="3578980"/>
            <a:ext cx="228600" cy="1588"/>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5" name="Bevel 24"/>
          <p:cNvSpPr/>
          <p:nvPr/>
        </p:nvSpPr>
        <p:spPr bwMode="auto">
          <a:xfrm>
            <a:off x="3529012" y="4607680"/>
            <a:ext cx="1752600" cy="685800"/>
          </a:xfrm>
          <a:prstGeom prst="bevel">
            <a:avLst/>
          </a:prstGeom>
          <a:solidFill>
            <a:schemeClr val="tx1">
              <a:lumMod val="65000"/>
            </a:schemeClr>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dirty="0" smtClean="0">
                <a:solidFill>
                  <a:schemeClr val="bg1"/>
                </a:solidFill>
                <a:cs typeface="Arial" charset="0"/>
              </a:rPr>
              <a:t>System memory</a:t>
            </a:r>
          </a:p>
        </p:txBody>
      </p:sp>
      <p:cxnSp>
        <p:nvCxnSpPr>
          <p:cNvPr id="26" name="Straight Arrow Connector 25"/>
          <p:cNvCxnSpPr>
            <a:stCxn id="23" idx="2"/>
            <a:endCxn id="25" idx="6"/>
          </p:cNvCxnSpPr>
          <p:nvPr/>
        </p:nvCxnSpPr>
        <p:spPr>
          <a:xfrm rot="5400000">
            <a:off x="4252912" y="4455280"/>
            <a:ext cx="304800" cy="1588"/>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52800" y="5369680"/>
            <a:ext cx="2133600" cy="830997"/>
          </a:xfrm>
          <a:prstGeom prst="rect">
            <a:avLst/>
          </a:prstGeom>
          <a:noFill/>
        </p:spPr>
        <p:txBody>
          <a:bodyPr wrap="square" rtlCol="0">
            <a:spAutoFit/>
          </a:bodyPr>
          <a:lstStyle/>
          <a:p>
            <a:pPr>
              <a:buFont typeface="Arial" pitchFamily="34" charset="0"/>
              <a:buChar char="•"/>
            </a:pPr>
            <a:r>
              <a:rPr lang="en-US" sz="1600" dirty="0" smtClean="0">
                <a:solidFill>
                  <a:schemeClr val="bg1"/>
                </a:solidFill>
              </a:rPr>
              <a:t> OS &amp; peripheral can share x86 page tables</a:t>
            </a:r>
          </a:p>
        </p:txBody>
      </p:sp>
      <p:sp>
        <p:nvSpPr>
          <p:cNvPr id="30" name="TextBox 29"/>
          <p:cNvSpPr txBox="1"/>
          <p:nvPr/>
        </p:nvSpPr>
        <p:spPr>
          <a:xfrm>
            <a:off x="4343400" y="83403"/>
            <a:ext cx="3124200" cy="830997"/>
          </a:xfrm>
          <a:prstGeom prst="rect">
            <a:avLst/>
          </a:prstGeom>
          <a:noFill/>
          <a:ln w="28575" cmpd="thickThin">
            <a:solidFill>
              <a:schemeClr val="bg2"/>
            </a:solidFill>
          </a:ln>
        </p:spPr>
        <p:txBody>
          <a:bodyPr wrap="square" rtlCol="0">
            <a:spAutoFit/>
          </a:bodyPr>
          <a:lstStyle/>
          <a:p>
            <a:r>
              <a:rPr lang="en-US" sz="1600" dirty="0" smtClean="0">
                <a:solidFill>
                  <a:schemeClr val="bg1"/>
                </a:solidFill>
              </a:rPr>
              <a:t>GVA – guest </a:t>
            </a:r>
            <a:r>
              <a:rPr lang="en-US" sz="1600" dirty="0" err="1" smtClean="0">
                <a:solidFill>
                  <a:schemeClr val="bg1"/>
                </a:solidFill>
              </a:rPr>
              <a:t>virt</a:t>
            </a:r>
            <a:r>
              <a:rPr lang="en-US" sz="1600" dirty="0" smtClean="0">
                <a:solidFill>
                  <a:schemeClr val="bg1"/>
                </a:solidFill>
              </a:rPr>
              <a:t>. </a:t>
            </a:r>
            <a:r>
              <a:rPr lang="en-US" sz="1600" dirty="0" err="1" smtClean="0">
                <a:solidFill>
                  <a:schemeClr val="bg1"/>
                </a:solidFill>
              </a:rPr>
              <a:t>addr</a:t>
            </a:r>
            <a:endParaRPr lang="en-US" sz="1600" dirty="0" smtClean="0">
              <a:solidFill>
                <a:schemeClr val="bg1"/>
              </a:solidFill>
            </a:endParaRPr>
          </a:p>
          <a:p>
            <a:r>
              <a:rPr lang="en-US" sz="1600" dirty="0" smtClean="0">
                <a:solidFill>
                  <a:schemeClr val="bg1"/>
                </a:solidFill>
              </a:rPr>
              <a:t>GPA – guest phys. </a:t>
            </a:r>
            <a:r>
              <a:rPr lang="en-US" sz="1600" dirty="0" err="1" smtClean="0">
                <a:solidFill>
                  <a:schemeClr val="bg1"/>
                </a:solidFill>
              </a:rPr>
              <a:t>addr</a:t>
            </a:r>
            <a:endParaRPr lang="en-US" sz="1600" dirty="0" smtClean="0">
              <a:solidFill>
                <a:schemeClr val="bg1"/>
              </a:solidFill>
            </a:endParaRPr>
          </a:p>
          <a:p>
            <a:r>
              <a:rPr lang="en-US" sz="1600" dirty="0" smtClean="0">
                <a:solidFill>
                  <a:schemeClr val="bg1"/>
                </a:solidFill>
              </a:rPr>
              <a:t>SPA – system phys. </a:t>
            </a:r>
            <a:r>
              <a:rPr lang="en-US" sz="1600" dirty="0" err="1" smtClean="0">
                <a:solidFill>
                  <a:schemeClr val="bg1"/>
                </a:solidFill>
              </a:rPr>
              <a:t>addr</a:t>
            </a:r>
            <a:endParaRPr lang="en-US" sz="1600" dirty="0" smtClean="0">
              <a:solidFill>
                <a:schemeClr val="bg1"/>
              </a:solidFill>
            </a:endParaRPr>
          </a:p>
        </p:txBody>
      </p:sp>
      <p:sp>
        <p:nvSpPr>
          <p:cNvPr id="31" name="Rectangle 30"/>
          <p:cNvSpPr/>
          <p:nvPr/>
        </p:nvSpPr>
        <p:spPr bwMode="auto">
          <a:xfrm>
            <a:off x="6500812" y="2862283"/>
            <a:ext cx="1752600" cy="609600"/>
          </a:xfrm>
          <a:prstGeom prst="rect">
            <a:avLst/>
          </a:prstGeom>
          <a:solidFill>
            <a:schemeClr val="bg2"/>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dirty="0" smtClean="0">
                <a:solidFill>
                  <a:prstClr val="white"/>
                </a:solidFill>
                <a:cs typeface="Arial" charset="0"/>
              </a:rPr>
              <a:t>GVA-to-GPA</a:t>
            </a:r>
          </a:p>
        </p:txBody>
      </p:sp>
      <p:sp>
        <p:nvSpPr>
          <p:cNvPr id="32" name="AutoShape 14"/>
          <p:cNvSpPr>
            <a:spLocks noChangeArrowheads="1"/>
          </p:cNvSpPr>
          <p:nvPr/>
        </p:nvSpPr>
        <p:spPr bwMode="auto">
          <a:xfrm>
            <a:off x="6553200" y="1414483"/>
            <a:ext cx="1647825" cy="1250950"/>
          </a:xfrm>
          <a:prstGeom prst="plus">
            <a:avLst>
              <a:gd name="adj" fmla="val 25000"/>
            </a:avLst>
          </a:prstGeom>
          <a:solidFill>
            <a:schemeClr val="tx1">
              <a:lumMod val="65000"/>
            </a:schemeClr>
          </a:solidFill>
          <a:ln w="38100">
            <a:solidFill>
              <a:schemeClr val="folHlink"/>
            </a:solidFill>
            <a:miter lim="800000"/>
            <a:headEnd/>
            <a:tailEnd/>
          </a:ln>
          <a:effectLst/>
        </p:spPr>
        <p:txBody>
          <a:bodyPr wrap="none" anchor="ctr"/>
          <a:lstStyle/>
          <a:p>
            <a:pPr algn="ctr"/>
            <a:r>
              <a:rPr lang="en-US" dirty="0" smtClean="0">
                <a:solidFill>
                  <a:schemeClr val="bg1"/>
                </a:solidFill>
              </a:rPr>
              <a:t>Peripheral C</a:t>
            </a:r>
            <a:endParaRPr lang="en-US" dirty="0">
              <a:solidFill>
                <a:schemeClr val="bg1"/>
              </a:solidFill>
            </a:endParaRPr>
          </a:p>
        </p:txBody>
      </p:sp>
      <p:cxnSp>
        <p:nvCxnSpPr>
          <p:cNvPr id="33" name="Straight Arrow Connector 32"/>
          <p:cNvCxnSpPr>
            <a:stCxn id="32" idx="2"/>
            <a:endCxn id="31" idx="0"/>
          </p:cNvCxnSpPr>
          <p:nvPr/>
        </p:nvCxnSpPr>
        <p:spPr>
          <a:xfrm rot="5400000">
            <a:off x="7278688" y="2763858"/>
            <a:ext cx="196850" cy="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6500812" y="3700483"/>
            <a:ext cx="1752600" cy="609600"/>
          </a:xfrm>
          <a:prstGeom prst="rect">
            <a:avLst/>
          </a:prstGeom>
          <a:solidFill>
            <a:schemeClr val="bg2"/>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dirty="0" smtClean="0">
                <a:solidFill>
                  <a:prstClr val="white"/>
                </a:solidFill>
                <a:cs typeface="Arial" charset="0"/>
              </a:rPr>
              <a:t>GPA-to-SPA</a:t>
            </a:r>
          </a:p>
        </p:txBody>
      </p:sp>
      <p:cxnSp>
        <p:nvCxnSpPr>
          <p:cNvPr id="35" name="Straight Arrow Connector 34"/>
          <p:cNvCxnSpPr>
            <a:stCxn id="31" idx="2"/>
            <a:endCxn id="34" idx="0"/>
          </p:cNvCxnSpPr>
          <p:nvPr/>
        </p:nvCxnSpPr>
        <p:spPr>
          <a:xfrm rot="5400000">
            <a:off x="7262812" y="3586183"/>
            <a:ext cx="228600" cy="1588"/>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36" name="Bevel 35"/>
          <p:cNvSpPr/>
          <p:nvPr/>
        </p:nvSpPr>
        <p:spPr bwMode="auto">
          <a:xfrm>
            <a:off x="6500812" y="4614883"/>
            <a:ext cx="1752600" cy="685800"/>
          </a:xfrm>
          <a:prstGeom prst="bevel">
            <a:avLst/>
          </a:prstGeom>
          <a:solidFill>
            <a:schemeClr val="tx1">
              <a:lumMod val="65000"/>
            </a:schemeClr>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r>
              <a:rPr lang="en-US" dirty="0" smtClean="0">
                <a:solidFill>
                  <a:schemeClr val="bg1"/>
                </a:solidFill>
                <a:cs typeface="Arial" charset="0"/>
              </a:rPr>
              <a:t>System memory</a:t>
            </a:r>
          </a:p>
        </p:txBody>
      </p:sp>
      <p:cxnSp>
        <p:nvCxnSpPr>
          <p:cNvPr id="37" name="Straight Arrow Connector 36"/>
          <p:cNvCxnSpPr>
            <a:stCxn id="34" idx="2"/>
            <a:endCxn id="36" idx="6"/>
          </p:cNvCxnSpPr>
          <p:nvPr/>
        </p:nvCxnSpPr>
        <p:spPr>
          <a:xfrm rot="5400000">
            <a:off x="7224712" y="4462483"/>
            <a:ext cx="304800" cy="1588"/>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324600" y="5376883"/>
            <a:ext cx="2133600" cy="338554"/>
          </a:xfrm>
          <a:prstGeom prst="rect">
            <a:avLst/>
          </a:prstGeom>
          <a:noFill/>
        </p:spPr>
        <p:txBody>
          <a:bodyPr wrap="square" rtlCol="0">
            <a:spAutoFit/>
          </a:bodyPr>
          <a:lstStyle/>
          <a:p>
            <a:pPr>
              <a:buFont typeface="Arial" pitchFamily="34" charset="0"/>
              <a:buChar char="•"/>
            </a:pPr>
            <a:r>
              <a:rPr lang="en-US" sz="1600" dirty="0" smtClean="0">
                <a:solidFill>
                  <a:schemeClr val="bg1"/>
                </a:solidFill>
              </a:rPr>
              <a:t> IOMMUv2 (full)</a:t>
            </a:r>
          </a:p>
        </p:txBody>
      </p:sp>
    </p:spTree>
    <p:extLst>
      <p:ext uri="{BB962C8B-B14F-4D97-AF65-F5344CB8AC3E}">
        <p14:creationId xmlns:p14="http://schemas.microsoft.com/office/powerpoint/2010/main" val="34775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dissolv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HSA OVERVIEW</a:t>
            </a:r>
            <a:endParaRPr lang="en-US" dirty="0"/>
          </a:p>
        </p:txBody>
      </p:sp>
      <p:sp>
        <p:nvSpPr>
          <p:cNvPr id="3" name="Content Placeholder 2"/>
          <p:cNvSpPr>
            <a:spLocks noGrp="1"/>
          </p:cNvSpPr>
          <p:nvPr>
            <p:ph idx="1"/>
          </p:nvPr>
        </p:nvSpPr>
        <p:spPr>
          <a:xfrm>
            <a:off x="320675" y="1198670"/>
            <a:ext cx="8502650" cy="4754562"/>
          </a:xfrm>
        </p:spPr>
        <p:txBody>
          <a:bodyPr/>
          <a:lstStyle/>
          <a:p>
            <a:r>
              <a:rPr lang="en-US" dirty="0" smtClean="0">
                <a:solidFill>
                  <a:srgbClr val="0070C0"/>
                </a:solidFill>
              </a:rPr>
              <a:t>HSA </a:t>
            </a:r>
            <a:r>
              <a:rPr lang="en-US" dirty="0">
                <a:solidFill>
                  <a:srgbClr val="0070C0"/>
                </a:solidFill>
              </a:rPr>
              <a:t>overview</a:t>
            </a:r>
          </a:p>
          <a:p>
            <a:pPr lvl="1"/>
            <a:r>
              <a:rPr lang="en-US" dirty="0" smtClean="0">
                <a:solidFill>
                  <a:srgbClr val="0070C0"/>
                </a:solidFill>
              </a:rPr>
              <a:t>Value proposition</a:t>
            </a:r>
          </a:p>
          <a:p>
            <a:pPr lvl="1"/>
            <a:r>
              <a:rPr lang="en-US" dirty="0" smtClean="0">
                <a:solidFill>
                  <a:srgbClr val="0070C0"/>
                </a:solidFill>
              </a:rPr>
              <a:t>Example use case – Viola-Jones face recognition method</a:t>
            </a:r>
          </a:p>
          <a:p>
            <a:pPr lvl="1"/>
            <a:r>
              <a:rPr lang="en-US" dirty="0" smtClean="0">
                <a:solidFill>
                  <a:srgbClr val="0070C0"/>
                </a:solidFill>
              </a:rPr>
              <a:t>Simple “HSA program” by yours truly</a:t>
            </a:r>
            <a:endParaRPr lang="en-US" dirty="0">
              <a:solidFill>
                <a:srgbClr val="0070C0"/>
              </a:solidFill>
            </a:endParaRPr>
          </a:p>
          <a:p>
            <a:r>
              <a:rPr lang="en-US" dirty="0" smtClean="0"/>
              <a:t>HSA bit and pieces</a:t>
            </a:r>
          </a:p>
          <a:p>
            <a:pPr lvl="1"/>
            <a:r>
              <a:rPr lang="en-US" dirty="0" smtClean="0"/>
              <a:t>Software stack</a:t>
            </a:r>
          </a:p>
          <a:p>
            <a:pPr lvl="1"/>
            <a:r>
              <a:rPr lang="en-US" dirty="0" smtClean="0"/>
              <a:t>User Queues + Memory Queue Descriptor(MQD) + Hardware Queue Description(HQD) + Doorbells</a:t>
            </a:r>
          </a:p>
          <a:p>
            <a:pPr lvl="1"/>
            <a:r>
              <a:rPr lang="en-US" dirty="0" smtClean="0"/>
              <a:t>GFX </a:t>
            </a:r>
            <a:r>
              <a:rPr lang="en-US" dirty="0"/>
              <a:t>ordering + coherency model</a:t>
            </a:r>
          </a:p>
          <a:p>
            <a:pPr lvl="1"/>
            <a:r>
              <a:rPr lang="en-US" dirty="0"/>
              <a:t>HSA Kaveri (GARLIC/ONION+) vs. Carrizo (ONION3) </a:t>
            </a:r>
            <a:endParaRPr lang="en-US" dirty="0" smtClean="0"/>
          </a:p>
          <a:p>
            <a:pPr lvl="1"/>
            <a:r>
              <a:rPr lang="en-US" dirty="0" smtClean="0"/>
              <a:t>IOMMUv2 </a:t>
            </a:r>
            <a:r>
              <a:rPr lang="en-US" dirty="0"/>
              <a:t>feature set overview </a:t>
            </a:r>
            <a:r>
              <a:rPr lang="en-US" dirty="0" smtClean="0"/>
              <a:t>(memory translation, </a:t>
            </a:r>
            <a:r>
              <a:rPr lang="en-US" dirty="0"/>
              <a:t>i</a:t>
            </a:r>
            <a:r>
              <a:rPr lang="en-US" dirty="0" smtClean="0"/>
              <a:t>nterrupt </a:t>
            </a:r>
            <a:r>
              <a:rPr lang="en-US" dirty="0"/>
              <a:t>remapping)</a:t>
            </a:r>
          </a:p>
          <a:p>
            <a:pPr lvl="1"/>
            <a:r>
              <a:rPr lang="en-US" dirty="0" smtClean="0"/>
              <a:t>ATS </a:t>
            </a:r>
            <a:r>
              <a:rPr lang="en-US" dirty="0"/>
              <a:t>(and </a:t>
            </a:r>
            <a:r>
              <a:rPr lang="en-US" dirty="0" smtClean="0"/>
              <a:t>ATC/IOTLBs) overview</a:t>
            </a:r>
            <a:endParaRPr lang="en-US" dirty="0"/>
          </a:p>
          <a:p>
            <a:pPr lvl="1"/>
            <a:r>
              <a:rPr lang="en-US" dirty="0" smtClean="0"/>
              <a:t>PCIe </a:t>
            </a:r>
            <a:r>
              <a:rPr lang="en-US" dirty="0"/>
              <a:t>&amp; OpenCL atomics</a:t>
            </a:r>
          </a:p>
          <a:p>
            <a:r>
              <a:rPr lang="en-US" dirty="0" smtClean="0"/>
              <a:t>GPU HW Virtualization</a:t>
            </a:r>
          </a:p>
          <a:p>
            <a:r>
              <a:rPr lang="en-US" dirty="0" smtClean="0"/>
              <a:t>SOC15 overview </a:t>
            </a:r>
            <a:r>
              <a:rPr lang="en-US" dirty="0" smtClean="0">
                <a:sym typeface="Wingdings" pitchFamily="2" charset="2"/>
              </a:rPr>
              <a:t> another time maybe?</a:t>
            </a:r>
            <a:endParaRPr lang="en-US" dirty="0" smtClean="0"/>
          </a:p>
          <a:p>
            <a:endParaRPr lang="en-US" dirty="0"/>
          </a:p>
          <a:p>
            <a:r>
              <a:rPr lang="en-US" sz="1000" b="1" dirty="0" smtClean="0"/>
              <a:t>Caveat</a:t>
            </a:r>
            <a:r>
              <a:rPr lang="en-US" sz="1000" dirty="0" smtClean="0"/>
              <a:t>– I grabbed slides/diagrams from where I could (Phil Rogers, Mark Fowler, Bill Hughes, Andy Kegel, Mike Mantor, Ben Sander, Paul Blinzer, Jeffrey Cheng, me …) in order to try to get the various concepts across but, be aware, they’re probably out-of-date.</a:t>
            </a:r>
            <a:endParaRPr lang="en-US" sz="1000" dirty="0"/>
          </a:p>
          <a:p>
            <a:pPr marL="0" indent="0">
              <a:buNone/>
            </a:pPr>
            <a:endParaRPr lang="en-US" dirty="0"/>
          </a:p>
        </p:txBody>
      </p:sp>
    </p:spTree>
    <p:extLst>
      <p:ext uri="{BB962C8B-B14F-4D97-AF65-F5344CB8AC3E}">
        <p14:creationId xmlns:p14="http://schemas.microsoft.com/office/powerpoint/2010/main" val="39675834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814" y="433286"/>
            <a:ext cx="8502650" cy="639762"/>
          </a:xfrm>
        </p:spPr>
        <p:txBody>
          <a:bodyPr/>
          <a:lstStyle/>
          <a:p>
            <a:r>
              <a:rPr lang="en-US" dirty="0" smtClean="0"/>
              <a:t>Using it as HSA MMU</a:t>
            </a:r>
            <a:endParaRPr lang="en-US" cap="none" dirty="0"/>
          </a:p>
        </p:txBody>
      </p:sp>
      <p:sp>
        <p:nvSpPr>
          <p:cNvPr id="3" name="Content Placeholder 2"/>
          <p:cNvSpPr>
            <a:spLocks noGrp="1"/>
          </p:cNvSpPr>
          <p:nvPr>
            <p:ph idx="1"/>
          </p:nvPr>
        </p:nvSpPr>
        <p:spPr>
          <a:xfrm>
            <a:off x="320040" y="1097280"/>
            <a:ext cx="5244181" cy="5041053"/>
          </a:xfrm>
        </p:spPr>
        <p:txBody>
          <a:bodyPr/>
          <a:lstStyle/>
          <a:p>
            <a:r>
              <a:rPr lang="en-US" dirty="0" smtClean="0"/>
              <a:t>HSA MMU functionality allows system software to provide a device the same view of the user mode process address space as for the CPU</a:t>
            </a:r>
          </a:p>
          <a:p>
            <a:pPr lvl="1"/>
            <a:r>
              <a:rPr lang="en-US" dirty="0" smtClean="0"/>
              <a:t>Process page tables are shared with or mirrored by the OS</a:t>
            </a:r>
          </a:p>
          <a:p>
            <a:pPr lvl="1"/>
            <a:r>
              <a:rPr lang="en-US" dirty="0" smtClean="0"/>
              <a:t>An HSA compliant device (e.g. GPU) can execute instructions using pointers passed from the CPU and vice versa</a:t>
            </a:r>
          </a:p>
          <a:p>
            <a:pPr lvl="2"/>
            <a:r>
              <a:rPr lang="en-US" dirty="0" smtClean="0"/>
              <a:t>And access system memory with the same virtual address </a:t>
            </a:r>
            <a:endParaRPr lang="en-US" dirty="0"/>
          </a:p>
          <a:p>
            <a:pPr lvl="3"/>
            <a:r>
              <a:rPr lang="en-US" sz="1400" b="1" dirty="0" smtClean="0">
                <a:solidFill>
                  <a:srgbClr val="FF0000"/>
                </a:solidFill>
              </a:rPr>
              <a:t>“ptr-is-a-ptr”</a:t>
            </a:r>
          </a:p>
          <a:p>
            <a:r>
              <a:rPr lang="en-US" dirty="0" smtClean="0"/>
              <a:t>HSA MMU will detect and block accesses of the device outside of the address ranges allocated/granted by the system software</a:t>
            </a:r>
          </a:p>
          <a:p>
            <a:pPr lvl="1"/>
            <a:r>
              <a:rPr lang="en-US" dirty="0" smtClean="0"/>
              <a:t>System software receives a page fault if the device address is not available in memory</a:t>
            </a:r>
          </a:p>
          <a:p>
            <a:pPr lvl="2"/>
            <a:r>
              <a:rPr lang="en-US" dirty="0" smtClean="0"/>
              <a:t>If the virtual memory address is currently “paged out”, system software brings page content from storage into physical memory and the device continues</a:t>
            </a:r>
          </a:p>
          <a:p>
            <a:pPr lvl="2"/>
            <a:r>
              <a:rPr lang="en-US" dirty="0" smtClean="0"/>
              <a:t>If the virtual memory address is not allocated by the process an “access violation” error is raised, similar to what happens on the CPU</a:t>
            </a:r>
          </a:p>
          <a:p>
            <a:pPr lvl="1"/>
            <a:endParaRPr lang="en-US" dirty="0" smtClean="0"/>
          </a:p>
          <a:p>
            <a:pPr lvl="1"/>
            <a:endParaRPr lang="en-US" dirty="0" smtClean="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8501" y="590127"/>
            <a:ext cx="3278737" cy="5494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7392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Bevel 33"/>
          <p:cNvSpPr/>
          <p:nvPr/>
        </p:nvSpPr>
        <p:spPr bwMode="auto">
          <a:xfrm>
            <a:off x="2133600" y="990600"/>
            <a:ext cx="1524000" cy="4953000"/>
          </a:xfrm>
          <a:prstGeom prst="bevel">
            <a:avLst/>
          </a:prstGeom>
          <a:solidFill>
            <a:schemeClr val="tx1">
              <a:lumMod val="75000"/>
            </a:schemeClr>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b"/>
          <a:lstStyle/>
          <a:p>
            <a:pPr marL="1588" indent="-1588" algn="ctr" defTabSz="913183"/>
            <a:r>
              <a:rPr lang="en-US" b="1" dirty="0" smtClean="0">
                <a:solidFill>
                  <a:prstClr val="white"/>
                </a:solidFill>
                <a:cs typeface="Arial" charset="0"/>
              </a:rPr>
              <a:t>RAM</a:t>
            </a:r>
          </a:p>
        </p:txBody>
      </p:sp>
      <p:sp>
        <p:nvSpPr>
          <p:cNvPr id="2" name="Title 1"/>
          <p:cNvSpPr>
            <a:spLocks noGrp="1"/>
          </p:cNvSpPr>
          <p:nvPr>
            <p:ph type="title"/>
          </p:nvPr>
        </p:nvSpPr>
        <p:spPr>
          <a:xfrm>
            <a:off x="320675" y="329033"/>
            <a:ext cx="8502650" cy="639762"/>
          </a:xfrm>
        </p:spPr>
        <p:txBody>
          <a:bodyPr/>
          <a:lstStyle/>
          <a:p>
            <a:r>
              <a:rPr lang="en-US" dirty="0" smtClean="0">
                <a:solidFill>
                  <a:schemeClr val="bg1"/>
                </a:solidFill>
              </a:rPr>
              <a:t>IOMMUv2 - Peripheral page faults (PPR or PRI)</a:t>
            </a:r>
            <a:endParaRPr lang="en-US" dirty="0">
              <a:solidFill>
                <a:schemeClr val="bg1"/>
              </a:solidFill>
            </a:endParaRPr>
          </a:p>
        </p:txBody>
      </p:sp>
      <p:sp>
        <p:nvSpPr>
          <p:cNvPr id="3" name="Line 3"/>
          <p:cNvSpPr>
            <a:spLocks noChangeShapeType="1"/>
          </p:cNvSpPr>
          <p:nvPr/>
        </p:nvSpPr>
        <p:spPr bwMode="auto">
          <a:xfrm>
            <a:off x="5630863" y="1054100"/>
            <a:ext cx="30162" cy="4691063"/>
          </a:xfrm>
          <a:prstGeom prst="line">
            <a:avLst/>
          </a:prstGeom>
          <a:noFill/>
          <a:ln w="44450">
            <a:solidFill>
              <a:schemeClr val="accent4"/>
            </a:solidFill>
            <a:round/>
            <a:headEnd/>
            <a:tailEnd type="triangle" w="med" len="med"/>
          </a:ln>
          <a:effectLst/>
        </p:spPr>
        <p:txBody>
          <a:bodyPr/>
          <a:lstStyle/>
          <a:p>
            <a:endParaRPr lang="en-US">
              <a:solidFill>
                <a:schemeClr val="bg1"/>
              </a:solidFill>
            </a:endParaRPr>
          </a:p>
        </p:txBody>
      </p:sp>
      <p:sp>
        <p:nvSpPr>
          <p:cNvPr id="4" name="Text Box 4"/>
          <p:cNvSpPr txBox="1">
            <a:spLocks noChangeArrowheads="1"/>
          </p:cNvSpPr>
          <p:nvPr/>
        </p:nvSpPr>
        <p:spPr bwMode="auto">
          <a:xfrm>
            <a:off x="6823075" y="1081087"/>
            <a:ext cx="1988558" cy="369332"/>
          </a:xfrm>
          <a:prstGeom prst="rect">
            <a:avLst/>
          </a:prstGeom>
          <a:noFill/>
          <a:ln w="9525">
            <a:noFill/>
            <a:miter lim="800000"/>
            <a:headEnd/>
            <a:tailEnd/>
          </a:ln>
          <a:effectLst/>
        </p:spPr>
        <p:txBody>
          <a:bodyPr wrap="none">
            <a:spAutoFit/>
          </a:bodyPr>
          <a:lstStyle/>
          <a:p>
            <a:pPr defTabSz="914400"/>
            <a:r>
              <a:rPr lang="en-US" sz="1800" b="1" dirty="0" smtClean="0">
                <a:solidFill>
                  <a:schemeClr val="bg1"/>
                </a:solidFill>
                <a:latin typeface="Arial" charset="0"/>
                <a:cs typeface="Arial" charset="0"/>
              </a:rPr>
              <a:t>Peripheral (ATC)</a:t>
            </a:r>
            <a:endParaRPr lang="en-US" sz="1800" b="1" dirty="0">
              <a:solidFill>
                <a:schemeClr val="bg1"/>
              </a:solidFill>
              <a:latin typeface="Arial" charset="0"/>
              <a:cs typeface="Arial" charset="0"/>
            </a:endParaRPr>
          </a:p>
        </p:txBody>
      </p:sp>
      <p:sp>
        <p:nvSpPr>
          <p:cNvPr id="5" name="Text Box 5"/>
          <p:cNvSpPr txBox="1">
            <a:spLocks noChangeArrowheads="1"/>
          </p:cNvSpPr>
          <p:nvPr/>
        </p:nvSpPr>
        <p:spPr bwMode="auto">
          <a:xfrm>
            <a:off x="884797" y="994331"/>
            <a:ext cx="671979" cy="369332"/>
          </a:xfrm>
          <a:prstGeom prst="rect">
            <a:avLst/>
          </a:prstGeom>
          <a:noFill/>
          <a:ln w="9525">
            <a:noFill/>
            <a:miter lim="800000"/>
            <a:headEnd/>
            <a:tailEnd/>
          </a:ln>
          <a:effectLst/>
        </p:spPr>
        <p:txBody>
          <a:bodyPr wrap="none">
            <a:spAutoFit/>
          </a:bodyPr>
          <a:lstStyle/>
          <a:p>
            <a:pPr defTabSz="914400"/>
            <a:r>
              <a:rPr lang="en-US" sz="1800" b="1" dirty="0" smtClean="0">
                <a:solidFill>
                  <a:schemeClr val="bg1"/>
                </a:solidFill>
                <a:latin typeface="Arial" charset="0"/>
                <a:cs typeface="Arial" charset="0"/>
              </a:rPr>
              <a:t>CPU</a:t>
            </a:r>
            <a:endParaRPr lang="en-US" sz="1800" b="1" dirty="0">
              <a:solidFill>
                <a:schemeClr val="bg1"/>
              </a:solidFill>
              <a:latin typeface="Arial" charset="0"/>
              <a:cs typeface="Arial" charset="0"/>
            </a:endParaRPr>
          </a:p>
        </p:txBody>
      </p:sp>
      <p:sp>
        <p:nvSpPr>
          <p:cNvPr id="6" name="Line 6"/>
          <p:cNvSpPr>
            <a:spLocks noChangeShapeType="1"/>
          </p:cNvSpPr>
          <p:nvPr/>
        </p:nvSpPr>
        <p:spPr bwMode="auto">
          <a:xfrm flipH="1">
            <a:off x="4695825" y="1527175"/>
            <a:ext cx="1733550" cy="249238"/>
          </a:xfrm>
          <a:prstGeom prst="line">
            <a:avLst/>
          </a:prstGeom>
          <a:noFill/>
          <a:ln w="25400">
            <a:solidFill>
              <a:schemeClr val="folHlink"/>
            </a:solidFill>
            <a:round/>
            <a:headEnd/>
            <a:tailEnd type="triangle" w="med" len="med"/>
          </a:ln>
          <a:effectLst/>
        </p:spPr>
        <p:txBody>
          <a:bodyPr/>
          <a:lstStyle/>
          <a:p>
            <a:endParaRPr lang="en-US">
              <a:solidFill>
                <a:schemeClr val="bg2"/>
              </a:solidFill>
            </a:endParaRPr>
          </a:p>
        </p:txBody>
      </p:sp>
      <p:sp>
        <p:nvSpPr>
          <p:cNvPr id="7" name="Text Box 7"/>
          <p:cNvSpPr txBox="1">
            <a:spLocks noChangeArrowheads="1"/>
          </p:cNvSpPr>
          <p:nvPr/>
        </p:nvSpPr>
        <p:spPr bwMode="auto">
          <a:xfrm>
            <a:off x="4999038" y="1292225"/>
            <a:ext cx="1169987" cy="304800"/>
          </a:xfrm>
          <a:prstGeom prst="rect">
            <a:avLst/>
          </a:prstGeom>
          <a:noFill/>
          <a:ln w="9525">
            <a:noFill/>
            <a:miter lim="800000"/>
            <a:headEnd/>
            <a:tailEnd/>
          </a:ln>
          <a:effectLst/>
        </p:spPr>
        <p:txBody>
          <a:bodyPr wrap="none">
            <a:spAutoFit/>
          </a:bodyPr>
          <a:lstStyle/>
          <a:p>
            <a:pPr defTabSz="914400"/>
            <a:r>
              <a:rPr lang="en-US" sz="1400">
                <a:solidFill>
                  <a:schemeClr val="bg2"/>
                </a:solidFill>
                <a:latin typeface="Arial" charset="0"/>
                <a:cs typeface="Arial" charset="0"/>
              </a:rPr>
              <a:t>ATS request</a:t>
            </a:r>
          </a:p>
        </p:txBody>
      </p:sp>
      <p:sp>
        <p:nvSpPr>
          <p:cNvPr id="8" name="Line 8"/>
          <p:cNvSpPr>
            <a:spLocks noChangeShapeType="1"/>
          </p:cNvSpPr>
          <p:nvPr/>
        </p:nvSpPr>
        <p:spPr bwMode="auto">
          <a:xfrm>
            <a:off x="4686300" y="2181225"/>
            <a:ext cx="1747838" cy="293688"/>
          </a:xfrm>
          <a:prstGeom prst="line">
            <a:avLst/>
          </a:prstGeom>
          <a:noFill/>
          <a:ln w="25400">
            <a:solidFill>
              <a:schemeClr val="folHlink"/>
            </a:solidFill>
            <a:round/>
            <a:headEnd/>
            <a:tailEnd type="triangle" w="med" len="med"/>
          </a:ln>
          <a:effectLst/>
        </p:spPr>
        <p:txBody>
          <a:bodyPr/>
          <a:lstStyle/>
          <a:p>
            <a:endParaRPr lang="en-US">
              <a:solidFill>
                <a:schemeClr val="bg2"/>
              </a:solidFill>
            </a:endParaRPr>
          </a:p>
        </p:txBody>
      </p:sp>
      <p:sp>
        <p:nvSpPr>
          <p:cNvPr id="9" name="Text Box 9"/>
          <p:cNvSpPr txBox="1">
            <a:spLocks noChangeArrowheads="1"/>
          </p:cNvSpPr>
          <p:nvPr/>
        </p:nvSpPr>
        <p:spPr bwMode="auto">
          <a:xfrm>
            <a:off x="4981575" y="1946275"/>
            <a:ext cx="1308100" cy="304800"/>
          </a:xfrm>
          <a:prstGeom prst="rect">
            <a:avLst/>
          </a:prstGeom>
          <a:noFill/>
          <a:ln w="9525">
            <a:noFill/>
            <a:miter lim="800000"/>
            <a:headEnd/>
            <a:tailEnd/>
          </a:ln>
          <a:effectLst/>
        </p:spPr>
        <p:txBody>
          <a:bodyPr wrap="none">
            <a:spAutoFit/>
          </a:bodyPr>
          <a:lstStyle/>
          <a:p>
            <a:pPr defTabSz="914400"/>
            <a:r>
              <a:rPr lang="en-US" sz="1400">
                <a:solidFill>
                  <a:schemeClr val="bg2"/>
                </a:solidFill>
                <a:latin typeface="Arial" charset="0"/>
                <a:cs typeface="Arial" charset="0"/>
              </a:rPr>
              <a:t>ATS response</a:t>
            </a:r>
          </a:p>
        </p:txBody>
      </p:sp>
      <p:sp>
        <p:nvSpPr>
          <p:cNvPr id="10" name="Text Box 10"/>
          <p:cNvSpPr txBox="1">
            <a:spLocks noChangeArrowheads="1"/>
          </p:cNvSpPr>
          <p:nvPr/>
        </p:nvSpPr>
        <p:spPr bwMode="auto">
          <a:xfrm>
            <a:off x="4992688" y="2635250"/>
            <a:ext cx="1120775" cy="304800"/>
          </a:xfrm>
          <a:prstGeom prst="rect">
            <a:avLst/>
          </a:prstGeom>
          <a:noFill/>
          <a:ln w="9525">
            <a:noFill/>
            <a:miter lim="800000"/>
            <a:headEnd/>
            <a:tailEnd/>
          </a:ln>
          <a:effectLst/>
        </p:spPr>
        <p:txBody>
          <a:bodyPr wrap="none">
            <a:spAutoFit/>
          </a:bodyPr>
          <a:lstStyle/>
          <a:p>
            <a:pPr defTabSz="914400"/>
            <a:r>
              <a:rPr lang="en-US" sz="1400">
                <a:solidFill>
                  <a:schemeClr val="bg2"/>
                </a:solidFill>
                <a:latin typeface="Arial" charset="0"/>
                <a:cs typeface="Arial" charset="0"/>
              </a:rPr>
              <a:t>PRI request</a:t>
            </a:r>
          </a:p>
        </p:txBody>
      </p:sp>
      <p:sp>
        <p:nvSpPr>
          <p:cNvPr id="11" name="Text Box 11"/>
          <p:cNvSpPr txBox="1">
            <a:spLocks noChangeArrowheads="1"/>
          </p:cNvSpPr>
          <p:nvPr/>
        </p:nvSpPr>
        <p:spPr bwMode="auto">
          <a:xfrm>
            <a:off x="4975225" y="4043363"/>
            <a:ext cx="1258888" cy="304800"/>
          </a:xfrm>
          <a:prstGeom prst="rect">
            <a:avLst/>
          </a:prstGeom>
          <a:noFill/>
          <a:ln w="9525">
            <a:noFill/>
            <a:miter lim="800000"/>
            <a:headEnd/>
            <a:tailEnd/>
          </a:ln>
          <a:effectLst/>
        </p:spPr>
        <p:txBody>
          <a:bodyPr wrap="none">
            <a:spAutoFit/>
          </a:bodyPr>
          <a:lstStyle/>
          <a:p>
            <a:pPr defTabSz="914400"/>
            <a:r>
              <a:rPr lang="en-US" sz="1400">
                <a:solidFill>
                  <a:schemeClr val="bg2"/>
                </a:solidFill>
                <a:latin typeface="Arial" charset="0"/>
                <a:cs typeface="Arial" charset="0"/>
              </a:rPr>
              <a:t>PRI response</a:t>
            </a:r>
          </a:p>
        </p:txBody>
      </p:sp>
      <p:sp>
        <p:nvSpPr>
          <p:cNvPr id="12" name="Line 12"/>
          <p:cNvSpPr>
            <a:spLocks noChangeShapeType="1"/>
          </p:cNvSpPr>
          <p:nvPr/>
        </p:nvSpPr>
        <p:spPr bwMode="auto">
          <a:xfrm flipH="1">
            <a:off x="4689475" y="4703763"/>
            <a:ext cx="1733550" cy="249237"/>
          </a:xfrm>
          <a:prstGeom prst="line">
            <a:avLst/>
          </a:prstGeom>
          <a:noFill/>
          <a:ln w="25400">
            <a:solidFill>
              <a:schemeClr val="folHlink"/>
            </a:solidFill>
            <a:round/>
            <a:headEnd/>
            <a:tailEnd type="triangle" w="med" len="med"/>
          </a:ln>
          <a:effectLst/>
        </p:spPr>
        <p:txBody>
          <a:bodyPr/>
          <a:lstStyle/>
          <a:p>
            <a:endParaRPr lang="en-US">
              <a:solidFill>
                <a:schemeClr val="bg2"/>
              </a:solidFill>
            </a:endParaRPr>
          </a:p>
        </p:txBody>
      </p:sp>
      <p:sp>
        <p:nvSpPr>
          <p:cNvPr id="13" name="Text Box 13"/>
          <p:cNvSpPr txBox="1">
            <a:spLocks noChangeArrowheads="1"/>
          </p:cNvSpPr>
          <p:nvPr/>
        </p:nvSpPr>
        <p:spPr bwMode="auto">
          <a:xfrm>
            <a:off x="4992688" y="4468813"/>
            <a:ext cx="1169987" cy="304800"/>
          </a:xfrm>
          <a:prstGeom prst="rect">
            <a:avLst/>
          </a:prstGeom>
          <a:noFill/>
          <a:ln w="9525">
            <a:noFill/>
            <a:miter lim="800000"/>
            <a:headEnd/>
            <a:tailEnd/>
          </a:ln>
          <a:effectLst/>
        </p:spPr>
        <p:txBody>
          <a:bodyPr wrap="none">
            <a:spAutoFit/>
          </a:bodyPr>
          <a:lstStyle/>
          <a:p>
            <a:pPr defTabSz="914400"/>
            <a:r>
              <a:rPr lang="en-US" sz="1400">
                <a:solidFill>
                  <a:schemeClr val="bg2"/>
                </a:solidFill>
                <a:latin typeface="Arial" charset="0"/>
                <a:cs typeface="Arial" charset="0"/>
              </a:rPr>
              <a:t>ATS request</a:t>
            </a:r>
          </a:p>
        </p:txBody>
      </p:sp>
      <p:sp>
        <p:nvSpPr>
          <p:cNvPr id="14" name="Line 14"/>
          <p:cNvSpPr>
            <a:spLocks noChangeShapeType="1"/>
          </p:cNvSpPr>
          <p:nvPr/>
        </p:nvSpPr>
        <p:spPr bwMode="auto">
          <a:xfrm>
            <a:off x="4719638" y="5357813"/>
            <a:ext cx="1747837" cy="293687"/>
          </a:xfrm>
          <a:prstGeom prst="line">
            <a:avLst/>
          </a:prstGeom>
          <a:noFill/>
          <a:ln w="25400">
            <a:solidFill>
              <a:schemeClr val="folHlink"/>
            </a:solidFill>
            <a:round/>
            <a:headEnd/>
            <a:tailEnd type="triangle" w="med" len="med"/>
          </a:ln>
          <a:effectLst/>
        </p:spPr>
        <p:txBody>
          <a:bodyPr/>
          <a:lstStyle/>
          <a:p>
            <a:endParaRPr lang="en-US">
              <a:solidFill>
                <a:schemeClr val="bg1"/>
              </a:solidFill>
            </a:endParaRPr>
          </a:p>
        </p:txBody>
      </p:sp>
      <p:sp>
        <p:nvSpPr>
          <p:cNvPr id="15" name="Text Box 15"/>
          <p:cNvSpPr txBox="1">
            <a:spLocks noChangeArrowheads="1"/>
          </p:cNvSpPr>
          <p:nvPr/>
        </p:nvSpPr>
        <p:spPr bwMode="auto">
          <a:xfrm>
            <a:off x="4975225" y="5122863"/>
            <a:ext cx="1308100" cy="304800"/>
          </a:xfrm>
          <a:prstGeom prst="rect">
            <a:avLst/>
          </a:prstGeom>
          <a:noFill/>
          <a:ln w="9525">
            <a:noFill/>
            <a:miter lim="800000"/>
            <a:headEnd/>
            <a:tailEnd/>
          </a:ln>
          <a:effectLst/>
        </p:spPr>
        <p:txBody>
          <a:bodyPr wrap="none">
            <a:spAutoFit/>
          </a:bodyPr>
          <a:lstStyle/>
          <a:p>
            <a:pPr defTabSz="914400"/>
            <a:r>
              <a:rPr lang="en-US" sz="1400">
                <a:solidFill>
                  <a:schemeClr val="bg2"/>
                </a:solidFill>
                <a:latin typeface="Arial" charset="0"/>
                <a:cs typeface="Arial" charset="0"/>
              </a:rPr>
              <a:t>ATS response</a:t>
            </a:r>
          </a:p>
        </p:txBody>
      </p:sp>
      <p:sp>
        <p:nvSpPr>
          <p:cNvPr id="16" name="Rectangle 16"/>
          <p:cNvSpPr>
            <a:spLocks noChangeArrowheads="1"/>
          </p:cNvSpPr>
          <p:nvPr/>
        </p:nvSpPr>
        <p:spPr bwMode="auto">
          <a:xfrm>
            <a:off x="2509838" y="3014663"/>
            <a:ext cx="833437" cy="633412"/>
          </a:xfrm>
          <a:prstGeom prst="rect">
            <a:avLst/>
          </a:prstGeom>
          <a:solidFill>
            <a:srgbClr val="FFFF00"/>
          </a:solidFill>
          <a:ln w="9525">
            <a:solidFill>
              <a:schemeClr val="accent1"/>
            </a:solidFill>
            <a:miter lim="800000"/>
            <a:headEnd/>
            <a:tailEnd/>
          </a:ln>
          <a:effectLst/>
        </p:spPr>
        <p:txBody>
          <a:bodyPr wrap="none" anchor="ctr"/>
          <a:lstStyle/>
          <a:p>
            <a:pPr algn="ctr" defTabSz="914400"/>
            <a:r>
              <a:rPr lang="en-US" sz="1800">
                <a:solidFill>
                  <a:schemeClr val="bg1"/>
                </a:solidFill>
                <a:latin typeface="Arial" charset="0"/>
                <a:cs typeface="Arial" charset="0"/>
              </a:rPr>
              <a:t>PPR</a:t>
            </a:r>
            <a:br>
              <a:rPr lang="en-US" sz="1800">
                <a:solidFill>
                  <a:schemeClr val="bg1"/>
                </a:solidFill>
                <a:latin typeface="Arial" charset="0"/>
                <a:cs typeface="Arial" charset="0"/>
              </a:rPr>
            </a:br>
            <a:r>
              <a:rPr lang="en-US" sz="1800">
                <a:solidFill>
                  <a:schemeClr val="bg1"/>
                </a:solidFill>
                <a:latin typeface="Arial" charset="0"/>
                <a:cs typeface="Arial" charset="0"/>
              </a:rPr>
              <a:t>queue</a:t>
            </a:r>
          </a:p>
        </p:txBody>
      </p:sp>
      <p:sp>
        <p:nvSpPr>
          <p:cNvPr id="17" name="Line 17"/>
          <p:cNvSpPr>
            <a:spLocks noChangeShapeType="1"/>
          </p:cNvSpPr>
          <p:nvPr/>
        </p:nvSpPr>
        <p:spPr bwMode="auto">
          <a:xfrm flipH="1">
            <a:off x="3354388" y="3275013"/>
            <a:ext cx="458787" cy="66675"/>
          </a:xfrm>
          <a:prstGeom prst="line">
            <a:avLst/>
          </a:prstGeom>
          <a:noFill/>
          <a:ln w="25400">
            <a:solidFill>
              <a:schemeClr val="folHlink"/>
            </a:solidFill>
            <a:round/>
            <a:headEnd/>
            <a:tailEnd type="triangle" w="med" len="med"/>
          </a:ln>
          <a:effectLst/>
        </p:spPr>
        <p:txBody>
          <a:bodyPr/>
          <a:lstStyle/>
          <a:p>
            <a:endParaRPr lang="en-US">
              <a:solidFill>
                <a:schemeClr val="bg1"/>
              </a:solidFill>
            </a:endParaRPr>
          </a:p>
        </p:txBody>
      </p:sp>
      <p:sp>
        <p:nvSpPr>
          <p:cNvPr id="18" name="Rectangle 18"/>
          <p:cNvSpPr>
            <a:spLocks noChangeArrowheads="1"/>
          </p:cNvSpPr>
          <p:nvPr/>
        </p:nvSpPr>
        <p:spPr bwMode="auto">
          <a:xfrm>
            <a:off x="2514600" y="3743325"/>
            <a:ext cx="833438" cy="633413"/>
          </a:xfrm>
          <a:prstGeom prst="rect">
            <a:avLst/>
          </a:prstGeom>
          <a:solidFill>
            <a:srgbClr val="FFFF00"/>
          </a:solidFill>
          <a:ln w="9525">
            <a:solidFill>
              <a:schemeClr val="accent1"/>
            </a:solidFill>
            <a:miter lim="800000"/>
            <a:headEnd/>
            <a:tailEnd/>
          </a:ln>
          <a:effectLst/>
        </p:spPr>
        <p:txBody>
          <a:bodyPr wrap="none" anchor="ctr"/>
          <a:lstStyle/>
          <a:p>
            <a:pPr algn="ctr" defTabSz="914400"/>
            <a:r>
              <a:rPr lang="en-US" sz="1800" dirty="0" smtClean="0">
                <a:solidFill>
                  <a:schemeClr val="bg1"/>
                </a:solidFill>
                <a:latin typeface="Arial" charset="0"/>
                <a:cs typeface="Arial" charset="0"/>
              </a:rPr>
              <a:t>CMD</a:t>
            </a:r>
            <a:r>
              <a:rPr lang="en-US" sz="1800" dirty="0">
                <a:solidFill>
                  <a:schemeClr val="bg1"/>
                </a:solidFill>
                <a:latin typeface="Arial" charset="0"/>
                <a:cs typeface="Arial" charset="0"/>
              </a:rPr>
              <a:t/>
            </a:r>
            <a:br>
              <a:rPr lang="en-US" sz="1800" dirty="0">
                <a:solidFill>
                  <a:schemeClr val="bg1"/>
                </a:solidFill>
                <a:latin typeface="Arial" charset="0"/>
                <a:cs typeface="Arial" charset="0"/>
              </a:rPr>
            </a:br>
            <a:r>
              <a:rPr lang="en-US" sz="1800" dirty="0">
                <a:solidFill>
                  <a:schemeClr val="bg1"/>
                </a:solidFill>
                <a:latin typeface="Arial" charset="0"/>
                <a:cs typeface="Arial" charset="0"/>
              </a:rPr>
              <a:t>queue</a:t>
            </a:r>
          </a:p>
        </p:txBody>
      </p:sp>
      <p:sp>
        <p:nvSpPr>
          <p:cNvPr id="19" name="Line 19"/>
          <p:cNvSpPr>
            <a:spLocks noChangeShapeType="1"/>
          </p:cNvSpPr>
          <p:nvPr/>
        </p:nvSpPr>
        <p:spPr bwMode="auto">
          <a:xfrm>
            <a:off x="4649788" y="4233863"/>
            <a:ext cx="1778000" cy="338137"/>
          </a:xfrm>
          <a:prstGeom prst="line">
            <a:avLst/>
          </a:prstGeom>
          <a:noFill/>
          <a:ln w="25400">
            <a:solidFill>
              <a:schemeClr val="folHlink"/>
            </a:solidFill>
            <a:round/>
            <a:headEnd/>
            <a:tailEnd type="triangle" w="med" len="med"/>
          </a:ln>
          <a:effectLst/>
        </p:spPr>
        <p:txBody>
          <a:bodyPr/>
          <a:lstStyle/>
          <a:p>
            <a:endParaRPr lang="en-US">
              <a:solidFill>
                <a:schemeClr val="bg1"/>
              </a:solidFill>
            </a:endParaRPr>
          </a:p>
        </p:txBody>
      </p:sp>
      <p:sp>
        <p:nvSpPr>
          <p:cNvPr id="20" name="AutoShape 20"/>
          <p:cNvSpPr>
            <a:spLocks noChangeArrowheads="1"/>
          </p:cNvSpPr>
          <p:nvPr/>
        </p:nvSpPr>
        <p:spPr bwMode="auto">
          <a:xfrm>
            <a:off x="1976438" y="3155950"/>
            <a:ext cx="493712" cy="1114425"/>
          </a:xfrm>
          <a:prstGeom prst="curvedRightArrow">
            <a:avLst>
              <a:gd name="adj1" fmla="val 45145"/>
              <a:gd name="adj2" fmla="val 90289"/>
              <a:gd name="adj3" fmla="val 33333"/>
            </a:avLst>
          </a:prstGeom>
          <a:solidFill>
            <a:schemeClr val="accent1"/>
          </a:solidFill>
          <a:ln w="9525">
            <a:solidFill>
              <a:schemeClr val="tx1"/>
            </a:solidFill>
            <a:miter lim="800000"/>
            <a:headEnd/>
            <a:tailEnd/>
          </a:ln>
          <a:effectLst/>
        </p:spPr>
        <p:txBody>
          <a:bodyPr wrap="none" anchor="ctr"/>
          <a:lstStyle/>
          <a:p>
            <a:pPr algn="ctr" defTabSz="914400"/>
            <a:r>
              <a:rPr lang="en-US" sz="1800" dirty="0">
                <a:solidFill>
                  <a:schemeClr val="accent1"/>
                </a:solidFill>
                <a:latin typeface="Arial" charset="0"/>
                <a:cs typeface="Arial" charset="0"/>
              </a:rPr>
              <a:t>SW</a:t>
            </a:r>
          </a:p>
        </p:txBody>
      </p:sp>
      <p:sp>
        <p:nvSpPr>
          <p:cNvPr id="21" name="AutoShape 21"/>
          <p:cNvSpPr>
            <a:spLocks noChangeArrowheads="1"/>
          </p:cNvSpPr>
          <p:nvPr/>
        </p:nvSpPr>
        <p:spPr bwMode="auto">
          <a:xfrm>
            <a:off x="6421438" y="2286000"/>
            <a:ext cx="1806575" cy="809625"/>
          </a:xfrm>
          <a:prstGeom prst="flowChartDecision">
            <a:avLst/>
          </a:prstGeom>
          <a:noFill/>
          <a:ln w="9525">
            <a:solidFill>
              <a:schemeClr val="tx1"/>
            </a:solidFill>
            <a:miter lim="800000"/>
            <a:headEnd/>
            <a:tailEnd/>
          </a:ln>
          <a:effectLst/>
        </p:spPr>
        <p:txBody>
          <a:bodyPr wrap="none" anchor="ctr"/>
          <a:lstStyle/>
          <a:p>
            <a:pPr algn="ctr" defTabSz="914400"/>
            <a:r>
              <a:rPr lang="en-US" sz="1200">
                <a:solidFill>
                  <a:schemeClr val="bg1"/>
                </a:solidFill>
                <a:latin typeface="Arial" charset="0"/>
                <a:cs typeface="Arial" charset="0"/>
              </a:rPr>
              <a:t>Evaluate ATS</a:t>
            </a:r>
            <a:br>
              <a:rPr lang="en-US" sz="1200">
                <a:solidFill>
                  <a:schemeClr val="bg1"/>
                </a:solidFill>
                <a:latin typeface="Arial" charset="0"/>
                <a:cs typeface="Arial" charset="0"/>
              </a:rPr>
            </a:br>
            <a:r>
              <a:rPr lang="en-US" sz="1200">
                <a:solidFill>
                  <a:schemeClr val="bg1"/>
                </a:solidFill>
                <a:latin typeface="Arial" charset="0"/>
                <a:cs typeface="Arial" charset="0"/>
              </a:rPr>
              <a:t>response</a:t>
            </a:r>
          </a:p>
        </p:txBody>
      </p:sp>
      <p:sp>
        <p:nvSpPr>
          <p:cNvPr id="22" name="AutoShape 22"/>
          <p:cNvSpPr>
            <a:spLocks noChangeArrowheads="1"/>
          </p:cNvSpPr>
          <p:nvPr/>
        </p:nvSpPr>
        <p:spPr bwMode="auto">
          <a:xfrm>
            <a:off x="6464300" y="4214813"/>
            <a:ext cx="1806575" cy="809625"/>
          </a:xfrm>
          <a:prstGeom prst="flowChartDecision">
            <a:avLst/>
          </a:prstGeom>
          <a:noFill/>
          <a:ln w="9525">
            <a:solidFill>
              <a:schemeClr val="tx1"/>
            </a:solidFill>
            <a:miter lim="800000"/>
            <a:headEnd/>
            <a:tailEnd/>
          </a:ln>
          <a:effectLst/>
        </p:spPr>
        <p:txBody>
          <a:bodyPr wrap="none" anchor="ctr"/>
          <a:lstStyle/>
          <a:p>
            <a:pPr algn="ctr" defTabSz="914400"/>
            <a:r>
              <a:rPr lang="en-US" sz="1200">
                <a:solidFill>
                  <a:schemeClr val="bg1"/>
                </a:solidFill>
                <a:latin typeface="Arial" charset="0"/>
                <a:cs typeface="Arial" charset="0"/>
              </a:rPr>
              <a:t>Evaluate PRI</a:t>
            </a:r>
            <a:br>
              <a:rPr lang="en-US" sz="1200">
                <a:solidFill>
                  <a:schemeClr val="bg1"/>
                </a:solidFill>
                <a:latin typeface="Arial" charset="0"/>
                <a:cs typeface="Arial" charset="0"/>
              </a:rPr>
            </a:br>
            <a:r>
              <a:rPr lang="en-US" sz="1200">
                <a:solidFill>
                  <a:schemeClr val="bg1"/>
                </a:solidFill>
                <a:latin typeface="Arial" charset="0"/>
                <a:cs typeface="Arial" charset="0"/>
              </a:rPr>
              <a:t>response</a:t>
            </a:r>
          </a:p>
        </p:txBody>
      </p:sp>
      <p:sp>
        <p:nvSpPr>
          <p:cNvPr id="23" name="Text Box 23"/>
          <p:cNvSpPr txBox="1">
            <a:spLocks noChangeArrowheads="1"/>
          </p:cNvSpPr>
          <p:nvPr/>
        </p:nvSpPr>
        <p:spPr bwMode="auto">
          <a:xfrm>
            <a:off x="442913" y="2809875"/>
            <a:ext cx="1555750" cy="2569934"/>
          </a:xfrm>
          <a:prstGeom prst="rect">
            <a:avLst/>
          </a:prstGeom>
          <a:noFill/>
          <a:ln w="9525">
            <a:noFill/>
            <a:miter lim="800000"/>
            <a:headEnd/>
            <a:tailEnd/>
          </a:ln>
          <a:effectLst/>
        </p:spPr>
        <p:txBody>
          <a:bodyPr>
            <a:spAutoFit/>
          </a:bodyPr>
          <a:lstStyle/>
          <a:p>
            <a:pPr defTabSz="914400">
              <a:spcBef>
                <a:spcPct val="50000"/>
              </a:spcBef>
            </a:pPr>
            <a:r>
              <a:rPr lang="en-US" sz="1400" b="1" dirty="0" smtClean="0">
                <a:solidFill>
                  <a:schemeClr val="accent1"/>
                </a:solidFill>
                <a:latin typeface="Arial" charset="0"/>
                <a:cs typeface="Arial" charset="0"/>
              </a:rPr>
              <a:t>Software policy </a:t>
            </a:r>
          </a:p>
          <a:p>
            <a:pPr defTabSz="914400">
              <a:spcBef>
                <a:spcPct val="50000"/>
              </a:spcBef>
              <a:buFontTx/>
              <a:buChar char="•"/>
            </a:pPr>
            <a:r>
              <a:rPr lang="en-US" sz="1400" dirty="0" smtClean="0">
                <a:solidFill>
                  <a:schemeClr val="accent1"/>
                </a:solidFill>
                <a:latin typeface="Arial" charset="0"/>
                <a:cs typeface="Arial" charset="0"/>
              </a:rPr>
              <a:t> Swap </a:t>
            </a:r>
            <a:r>
              <a:rPr lang="en-US" sz="1400" dirty="0">
                <a:solidFill>
                  <a:schemeClr val="accent1"/>
                </a:solidFill>
                <a:latin typeface="Arial" charset="0"/>
                <a:cs typeface="Arial" charset="0"/>
              </a:rPr>
              <a:t>in page</a:t>
            </a:r>
          </a:p>
          <a:p>
            <a:pPr defTabSz="914400">
              <a:spcBef>
                <a:spcPct val="50000"/>
              </a:spcBef>
              <a:buFontTx/>
              <a:buChar char="•"/>
            </a:pPr>
            <a:r>
              <a:rPr lang="en-US" sz="1400" dirty="0">
                <a:solidFill>
                  <a:schemeClr val="accent1"/>
                </a:solidFill>
                <a:latin typeface="Arial" charset="0"/>
                <a:cs typeface="Arial" charset="0"/>
              </a:rPr>
              <a:t> </a:t>
            </a:r>
            <a:r>
              <a:rPr lang="en-US" sz="1400" dirty="0" err="1">
                <a:solidFill>
                  <a:schemeClr val="accent1"/>
                </a:solidFill>
                <a:latin typeface="Arial" charset="0"/>
                <a:cs typeface="Arial" charset="0"/>
              </a:rPr>
              <a:t>Alloc</a:t>
            </a:r>
            <a:r>
              <a:rPr lang="en-US" sz="1400" dirty="0">
                <a:solidFill>
                  <a:schemeClr val="accent1"/>
                </a:solidFill>
                <a:latin typeface="Arial" charset="0"/>
                <a:cs typeface="Arial" charset="0"/>
              </a:rPr>
              <a:t> new page</a:t>
            </a:r>
          </a:p>
          <a:p>
            <a:pPr defTabSz="914400">
              <a:spcBef>
                <a:spcPct val="50000"/>
              </a:spcBef>
              <a:buFontTx/>
              <a:buChar char="•"/>
            </a:pPr>
            <a:r>
              <a:rPr lang="en-US" sz="1400" dirty="0">
                <a:solidFill>
                  <a:schemeClr val="accent1"/>
                </a:solidFill>
                <a:latin typeface="Arial" charset="0"/>
                <a:cs typeface="Arial" charset="0"/>
              </a:rPr>
              <a:t> Reject request</a:t>
            </a:r>
          </a:p>
          <a:p>
            <a:pPr defTabSz="914400">
              <a:spcBef>
                <a:spcPct val="50000"/>
              </a:spcBef>
              <a:buFontTx/>
              <a:buChar char="•"/>
            </a:pPr>
            <a:r>
              <a:rPr lang="en-US" sz="1400" dirty="0">
                <a:solidFill>
                  <a:schemeClr val="accent1"/>
                </a:solidFill>
                <a:latin typeface="Arial" charset="0"/>
                <a:cs typeface="Arial" charset="0"/>
              </a:rPr>
              <a:t> Upgrade </a:t>
            </a:r>
            <a:r>
              <a:rPr lang="en-US" sz="1400" dirty="0" err="1">
                <a:solidFill>
                  <a:schemeClr val="accent1"/>
                </a:solidFill>
                <a:latin typeface="Arial" charset="0"/>
                <a:cs typeface="Arial" charset="0"/>
              </a:rPr>
              <a:t>privs</a:t>
            </a:r>
            <a:endParaRPr lang="en-US" sz="1400" dirty="0">
              <a:solidFill>
                <a:schemeClr val="accent1"/>
              </a:solidFill>
              <a:latin typeface="Arial" charset="0"/>
              <a:cs typeface="Arial" charset="0"/>
            </a:endParaRPr>
          </a:p>
          <a:p>
            <a:pPr defTabSz="914400">
              <a:spcBef>
                <a:spcPct val="50000"/>
              </a:spcBef>
              <a:buFontTx/>
              <a:buChar char="•"/>
            </a:pPr>
            <a:r>
              <a:rPr lang="en-US" sz="1400" dirty="0">
                <a:solidFill>
                  <a:schemeClr val="accent1"/>
                </a:solidFill>
                <a:latin typeface="Arial" charset="0"/>
                <a:cs typeface="Arial" charset="0"/>
              </a:rPr>
              <a:t> Copy-on-write</a:t>
            </a:r>
          </a:p>
          <a:p>
            <a:pPr defTabSz="914400">
              <a:spcBef>
                <a:spcPct val="50000"/>
              </a:spcBef>
              <a:buFontTx/>
              <a:buChar char="•"/>
            </a:pPr>
            <a:r>
              <a:rPr lang="en-US" sz="1400" dirty="0">
                <a:solidFill>
                  <a:schemeClr val="accent1"/>
                </a:solidFill>
                <a:latin typeface="Arial" charset="0"/>
                <a:cs typeface="Arial" charset="0"/>
              </a:rPr>
              <a:t> </a:t>
            </a:r>
            <a:r>
              <a:rPr lang="en-US" sz="1400" dirty="0" smtClean="0">
                <a:solidFill>
                  <a:schemeClr val="accent1"/>
                </a:solidFill>
                <a:latin typeface="Arial" charset="0"/>
                <a:cs typeface="Arial" charset="0"/>
              </a:rPr>
              <a:t>etc</a:t>
            </a:r>
            <a:r>
              <a:rPr lang="en-US" sz="1400" dirty="0">
                <a:solidFill>
                  <a:schemeClr val="accent1"/>
                </a:solidFill>
                <a:latin typeface="Arial" charset="0"/>
                <a:cs typeface="Arial" charset="0"/>
              </a:rPr>
              <a:t>.</a:t>
            </a:r>
          </a:p>
          <a:p>
            <a:pPr defTabSz="914400">
              <a:spcBef>
                <a:spcPct val="50000"/>
              </a:spcBef>
            </a:pPr>
            <a:endParaRPr lang="en-US" sz="1400" dirty="0">
              <a:solidFill>
                <a:schemeClr val="accent1"/>
              </a:solidFill>
              <a:latin typeface="Arial" charset="0"/>
              <a:cs typeface="Arial" charset="0"/>
            </a:endParaRPr>
          </a:p>
        </p:txBody>
      </p:sp>
      <p:sp>
        <p:nvSpPr>
          <p:cNvPr id="24" name="Rectangle 24"/>
          <p:cNvSpPr>
            <a:spLocks noChangeArrowheads="1"/>
          </p:cNvSpPr>
          <p:nvPr/>
        </p:nvSpPr>
        <p:spPr bwMode="auto">
          <a:xfrm>
            <a:off x="3811588" y="1363663"/>
            <a:ext cx="833437" cy="4113212"/>
          </a:xfrm>
          <a:prstGeom prst="rect">
            <a:avLst/>
          </a:prstGeom>
          <a:solidFill>
            <a:schemeClr val="hlink"/>
          </a:solidFill>
          <a:ln w="9525">
            <a:solidFill>
              <a:schemeClr val="hlink"/>
            </a:solidFill>
            <a:miter lim="800000"/>
            <a:headEnd/>
            <a:tailEnd/>
          </a:ln>
          <a:effectLst/>
        </p:spPr>
        <p:txBody>
          <a:bodyPr wrap="none" anchor="ctr"/>
          <a:lstStyle/>
          <a:p>
            <a:pPr algn="ctr" defTabSz="914400"/>
            <a:r>
              <a:rPr lang="en-US" sz="1800">
                <a:solidFill>
                  <a:schemeClr val="bg1"/>
                </a:solidFill>
                <a:latin typeface="Arial" charset="0"/>
                <a:cs typeface="Arial" charset="0"/>
              </a:rPr>
              <a:t>IOMMU</a:t>
            </a:r>
          </a:p>
        </p:txBody>
      </p:sp>
      <p:sp>
        <p:nvSpPr>
          <p:cNvPr id="25" name="Line 25"/>
          <p:cNvSpPr>
            <a:spLocks noChangeShapeType="1"/>
          </p:cNvSpPr>
          <p:nvPr/>
        </p:nvSpPr>
        <p:spPr bwMode="auto">
          <a:xfrm flipH="1">
            <a:off x="4654550" y="2879725"/>
            <a:ext cx="1785938" cy="279400"/>
          </a:xfrm>
          <a:prstGeom prst="line">
            <a:avLst/>
          </a:prstGeom>
          <a:noFill/>
          <a:ln w="25400">
            <a:solidFill>
              <a:schemeClr val="folHlink"/>
            </a:solidFill>
            <a:round/>
            <a:headEnd/>
            <a:tailEnd type="triangle" w="med" len="med"/>
          </a:ln>
          <a:effectLst/>
        </p:spPr>
        <p:txBody>
          <a:bodyPr/>
          <a:lstStyle/>
          <a:p>
            <a:endParaRPr lang="en-US">
              <a:solidFill>
                <a:schemeClr val="bg1"/>
              </a:solidFill>
            </a:endParaRPr>
          </a:p>
        </p:txBody>
      </p:sp>
      <p:sp>
        <p:nvSpPr>
          <p:cNvPr id="26" name="Line 26"/>
          <p:cNvSpPr>
            <a:spLocks noChangeShapeType="1"/>
          </p:cNvSpPr>
          <p:nvPr/>
        </p:nvSpPr>
        <p:spPr bwMode="auto">
          <a:xfrm>
            <a:off x="3346450" y="3990975"/>
            <a:ext cx="434975" cy="80963"/>
          </a:xfrm>
          <a:prstGeom prst="line">
            <a:avLst/>
          </a:prstGeom>
          <a:noFill/>
          <a:ln w="25400">
            <a:solidFill>
              <a:schemeClr val="folHlink"/>
            </a:solidFill>
            <a:round/>
            <a:headEnd/>
            <a:tailEnd type="triangle" w="med" len="med"/>
          </a:ln>
          <a:effectLst/>
        </p:spPr>
        <p:txBody>
          <a:bodyPr/>
          <a:lstStyle/>
          <a:p>
            <a:endParaRPr lang="en-US">
              <a:solidFill>
                <a:schemeClr val="bg1"/>
              </a:solidFill>
            </a:endParaRPr>
          </a:p>
        </p:txBody>
      </p:sp>
      <p:sp>
        <p:nvSpPr>
          <p:cNvPr id="27" name="TextBox 26"/>
          <p:cNvSpPr txBox="1"/>
          <p:nvPr/>
        </p:nvSpPr>
        <p:spPr>
          <a:xfrm>
            <a:off x="5257800" y="5638800"/>
            <a:ext cx="753732" cy="369332"/>
          </a:xfrm>
          <a:prstGeom prst="rect">
            <a:avLst/>
          </a:prstGeom>
          <a:noFill/>
          <a:ln>
            <a:noFill/>
          </a:ln>
        </p:spPr>
        <p:txBody>
          <a:bodyPr wrap="none" rtlCol="0">
            <a:spAutoFit/>
          </a:bodyPr>
          <a:lstStyle/>
          <a:p>
            <a:r>
              <a:rPr lang="en-US" i="1" dirty="0" smtClean="0">
                <a:solidFill>
                  <a:schemeClr val="accent4"/>
                </a:solidFill>
              </a:rPr>
              <a:t>Time</a:t>
            </a:r>
          </a:p>
        </p:txBody>
      </p:sp>
      <p:sp>
        <p:nvSpPr>
          <p:cNvPr id="28" name="AutoShape 20"/>
          <p:cNvSpPr>
            <a:spLocks noChangeArrowheads="1"/>
          </p:cNvSpPr>
          <p:nvPr/>
        </p:nvSpPr>
        <p:spPr bwMode="auto">
          <a:xfrm>
            <a:off x="4114800" y="1676400"/>
            <a:ext cx="493712" cy="685800"/>
          </a:xfrm>
          <a:prstGeom prst="curvedRightArrow">
            <a:avLst>
              <a:gd name="adj1" fmla="val 45145"/>
              <a:gd name="adj2" fmla="val 90289"/>
              <a:gd name="adj3" fmla="val 33333"/>
            </a:avLst>
          </a:prstGeom>
          <a:solidFill>
            <a:srgbClr val="0070C0"/>
          </a:solidFill>
          <a:ln w="9525">
            <a:solidFill>
              <a:schemeClr val="tx1"/>
            </a:solidFill>
            <a:miter lim="800000"/>
            <a:headEnd/>
            <a:tailEnd/>
          </a:ln>
          <a:effectLst/>
        </p:spPr>
        <p:txBody>
          <a:bodyPr wrap="none" anchor="ctr"/>
          <a:lstStyle/>
          <a:p>
            <a:pPr algn="ctr" defTabSz="914400"/>
            <a:endParaRPr lang="en-US" sz="1800" dirty="0">
              <a:solidFill>
                <a:schemeClr val="accent1"/>
              </a:solidFill>
              <a:latin typeface="Arial" charset="0"/>
              <a:cs typeface="Arial" charset="0"/>
            </a:endParaRPr>
          </a:p>
        </p:txBody>
      </p:sp>
      <p:sp>
        <p:nvSpPr>
          <p:cNvPr id="29" name="AutoShape 20"/>
          <p:cNvSpPr>
            <a:spLocks noChangeArrowheads="1"/>
          </p:cNvSpPr>
          <p:nvPr/>
        </p:nvSpPr>
        <p:spPr bwMode="auto">
          <a:xfrm>
            <a:off x="4114800" y="4800600"/>
            <a:ext cx="493712" cy="685800"/>
          </a:xfrm>
          <a:prstGeom prst="curvedRightArrow">
            <a:avLst>
              <a:gd name="adj1" fmla="val 45145"/>
              <a:gd name="adj2" fmla="val 90289"/>
              <a:gd name="adj3" fmla="val 33333"/>
            </a:avLst>
          </a:prstGeom>
          <a:solidFill>
            <a:srgbClr val="0070C0"/>
          </a:solidFill>
          <a:ln w="9525">
            <a:solidFill>
              <a:schemeClr val="tx1"/>
            </a:solidFill>
            <a:miter lim="800000"/>
            <a:headEnd/>
            <a:tailEnd/>
          </a:ln>
          <a:effectLst/>
        </p:spPr>
        <p:txBody>
          <a:bodyPr wrap="none" anchor="ctr"/>
          <a:lstStyle/>
          <a:p>
            <a:pPr algn="ctr" defTabSz="914400"/>
            <a:endParaRPr lang="en-US" sz="1800" dirty="0">
              <a:solidFill>
                <a:schemeClr val="accent1"/>
              </a:solidFill>
              <a:latin typeface="Arial" charset="0"/>
              <a:cs typeface="Arial" charset="0"/>
            </a:endParaRPr>
          </a:p>
        </p:txBody>
      </p:sp>
      <p:sp>
        <p:nvSpPr>
          <p:cNvPr id="30" name="Rectangle 16"/>
          <p:cNvSpPr>
            <a:spLocks noChangeArrowheads="1"/>
          </p:cNvSpPr>
          <p:nvPr/>
        </p:nvSpPr>
        <p:spPr bwMode="auto">
          <a:xfrm>
            <a:off x="2514600" y="4648200"/>
            <a:ext cx="833437" cy="633412"/>
          </a:xfrm>
          <a:prstGeom prst="rect">
            <a:avLst/>
          </a:prstGeom>
          <a:solidFill>
            <a:srgbClr val="FFFF00"/>
          </a:solidFill>
          <a:ln w="9525">
            <a:solidFill>
              <a:schemeClr val="accent1"/>
            </a:solidFill>
            <a:miter lim="800000"/>
            <a:headEnd/>
            <a:tailEnd/>
          </a:ln>
          <a:effectLst/>
        </p:spPr>
        <p:txBody>
          <a:bodyPr wrap="none" anchor="ctr"/>
          <a:lstStyle/>
          <a:p>
            <a:pPr algn="ctr" defTabSz="914400"/>
            <a:r>
              <a:rPr lang="en-US" sz="1800" dirty="0" smtClean="0">
                <a:solidFill>
                  <a:schemeClr val="bg1"/>
                </a:solidFill>
                <a:latin typeface="Arial" charset="0"/>
                <a:cs typeface="Arial" charset="0"/>
              </a:rPr>
              <a:t>Event</a:t>
            </a:r>
            <a:r>
              <a:rPr lang="en-US" sz="1800" dirty="0">
                <a:solidFill>
                  <a:schemeClr val="bg1"/>
                </a:solidFill>
                <a:latin typeface="Arial" charset="0"/>
                <a:cs typeface="Arial" charset="0"/>
              </a:rPr>
              <a:t/>
            </a:r>
            <a:br>
              <a:rPr lang="en-US" sz="1800" dirty="0">
                <a:solidFill>
                  <a:schemeClr val="bg1"/>
                </a:solidFill>
                <a:latin typeface="Arial" charset="0"/>
                <a:cs typeface="Arial" charset="0"/>
              </a:rPr>
            </a:br>
            <a:r>
              <a:rPr lang="en-US" sz="1800" dirty="0" smtClean="0">
                <a:solidFill>
                  <a:schemeClr val="bg1"/>
                </a:solidFill>
                <a:latin typeface="Arial" charset="0"/>
                <a:cs typeface="Arial" charset="0"/>
              </a:rPr>
              <a:t>log</a:t>
            </a:r>
            <a:endParaRPr lang="en-US" sz="1800" dirty="0">
              <a:solidFill>
                <a:schemeClr val="bg1"/>
              </a:solidFill>
              <a:latin typeface="Arial" charset="0"/>
              <a:cs typeface="Arial" charset="0"/>
            </a:endParaRPr>
          </a:p>
        </p:txBody>
      </p:sp>
      <p:sp>
        <p:nvSpPr>
          <p:cNvPr id="31" name="Line 17"/>
          <p:cNvSpPr>
            <a:spLocks noChangeShapeType="1"/>
          </p:cNvSpPr>
          <p:nvPr/>
        </p:nvSpPr>
        <p:spPr bwMode="auto">
          <a:xfrm flipH="1">
            <a:off x="3352799" y="4832350"/>
            <a:ext cx="465136" cy="120650"/>
          </a:xfrm>
          <a:prstGeom prst="line">
            <a:avLst/>
          </a:prstGeom>
          <a:noFill/>
          <a:ln w="25400">
            <a:solidFill>
              <a:srgbClr val="00B0F0"/>
            </a:solidFill>
            <a:round/>
            <a:headEnd/>
            <a:tailEnd type="triangle" w="med" len="med"/>
          </a:ln>
          <a:effectLst/>
        </p:spPr>
        <p:txBody>
          <a:bodyPr/>
          <a:lstStyle/>
          <a:p>
            <a:endParaRPr lang="en-US">
              <a:solidFill>
                <a:schemeClr val="bg1"/>
              </a:solidFill>
            </a:endParaRPr>
          </a:p>
        </p:txBody>
      </p:sp>
      <p:sp>
        <p:nvSpPr>
          <p:cNvPr id="32" name="Rectangle 16"/>
          <p:cNvSpPr>
            <a:spLocks noChangeArrowheads="1"/>
          </p:cNvSpPr>
          <p:nvPr/>
        </p:nvSpPr>
        <p:spPr bwMode="auto">
          <a:xfrm>
            <a:off x="2514600" y="1524000"/>
            <a:ext cx="833437" cy="633412"/>
          </a:xfrm>
          <a:prstGeom prst="rect">
            <a:avLst/>
          </a:prstGeom>
          <a:solidFill>
            <a:srgbClr val="FFFF00"/>
          </a:solidFill>
          <a:ln w="9525">
            <a:solidFill>
              <a:schemeClr val="accent1"/>
            </a:solidFill>
            <a:miter lim="800000"/>
            <a:headEnd/>
            <a:tailEnd/>
          </a:ln>
          <a:effectLst/>
        </p:spPr>
        <p:txBody>
          <a:bodyPr wrap="none" anchor="ctr"/>
          <a:lstStyle/>
          <a:p>
            <a:pPr algn="ctr" defTabSz="914400"/>
            <a:r>
              <a:rPr lang="en-US" sz="1800" dirty="0" smtClean="0">
                <a:solidFill>
                  <a:schemeClr val="bg1"/>
                </a:solidFill>
                <a:latin typeface="Arial" charset="0"/>
                <a:cs typeface="Arial" charset="0"/>
              </a:rPr>
              <a:t>Page</a:t>
            </a:r>
            <a:r>
              <a:rPr lang="en-US" sz="1800" dirty="0">
                <a:solidFill>
                  <a:schemeClr val="bg1"/>
                </a:solidFill>
                <a:latin typeface="Arial" charset="0"/>
                <a:cs typeface="Arial" charset="0"/>
              </a:rPr>
              <a:t/>
            </a:r>
            <a:br>
              <a:rPr lang="en-US" sz="1800" dirty="0">
                <a:solidFill>
                  <a:schemeClr val="bg1"/>
                </a:solidFill>
                <a:latin typeface="Arial" charset="0"/>
                <a:cs typeface="Arial" charset="0"/>
              </a:rPr>
            </a:br>
            <a:r>
              <a:rPr lang="en-US" sz="1800" dirty="0" smtClean="0">
                <a:solidFill>
                  <a:schemeClr val="bg1"/>
                </a:solidFill>
                <a:latin typeface="Arial" charset="0"/>
                <a:cs typeface="Arial" charset="0"/>
              </a:rPr>
              <a:t>tables</a:t>
            </a:r>
            <a:endParaRPr lang="en-US" sz="1800" dirty="0">
              <a:solidFill>
                <a:schemeClr val="bg1"/>
              </a:solidFill>
              <a:latin typeface="Arial" charset="0"/>
              <a:cs typeface="Arial" charset="0"/>
            </a:endParaRPr>
          </a:p>
        </p:txBody>
      </p:sp>
      <p:sp>
        <p:nvSpPr>
          <p:cNvPr id="33" name="Line 17"/>
          <p:cNvSpPr>
            <a:spLocks noChangeShapeType="1"/>
          </p:cNvSpPr>
          <p:nvPr/>
        </p:nvSpPr>
        <p:spPr bwMode="auto">
          <a:xfrm flipH="1" flipV="1">
            <a:off x="3352798" y="1828800"/>
            <a:ext cx="457201" cy="152400"/>
          </a:xfrm>
          <a:prstGeom prst="line">
            <a:avLst/>
          </a:prstGeom>
          <a:noFill/>
          <a:ln w="25400">
            <a:solidFill>
              <a:srgbClr val="00B0F0"/>
            </a:solidFill>
            <a:round/>
            <a:headEnd/>
            <a:tailEnd type="triangle" w="med" len="med"/>
          </a:ln>
          <a:effectLst/>
        </p:spPr>
        <p:txBody>
          <a:bodyPr/>
          <a:lstStyle/>
          <a:p>
            <a:endParaRPr lang="en-US">
              <a:solidFill>
                <a:schemeClr val="bg1"/>
              </a:solidFill>
            </a:endParaRPr>
          </a:p>
        </p:txBody>
      </p:sp>
      <p:sp>
        <p:nvSpPr>
          <p:cNvPr id="35" name="Text Box 5"/>
          <p:cNvSpPr txBox="1">
            <a:spLocks noChangeArrowheads="1"/>
          </p:cNvSpPr>
          <p:nvPr/>
        </p:nvSpPr>
        <p:spPr bwMode="auto">
          <a:xfrm>
            <a:off x="3781425" y="807244"/>
            <a:ext cx="979755" cy="369332"/>
          </a:xfrm>
          <a:prstGeom prst="rect">
            <a:avLst/>
          </a:prstGeom>
          <a:noFill/>
          <a:ln w="9525">
            <a:noFill/>
            <a:miter lim="800000"/>
            <a:headEnd/>
            <a:tailEnd/>
          </a:ln>
          <a:effectLst/>
        </p:spPr>
        <p:txBody>
          <a:bodyPr wrap="none">
            <a:spAutoFit/>
          </a:bodyPr>
          <a:lstStyle/>
          <a:p>
            <a:pPr defTabSz="914400"/>
            <a:r>
              <a:rPr lang="en-US" sz="1800" b="1" dirty="0" smtClean="0">
                <a:solidFill>
                  <a:schemeClr val="bg1"/>
                </a:solidFill>
                <a:latin typeface="Arial" charset="0"/>
                <a:cs typeface="Arial" charset="0"/>
              </a:rPr>
              <a:t>IOMMU</a:t>
            </a:r>
            <a:endParaRPr lang="en-US" sz="1800" b="1" dirty="0">
              <a:solidFill>
                <a:schemeClr val="bg1"/>
              </a:solidFill>
              <a:latin typeface="Arial" charset="0"/>
              <a:cs typeface="Arial" charset="0"/>
            </a:endParaRPr>
          </a:p>
        </p:txBody>
      </p:sp>
    </p:spTree>
    <p:extLst>
      <p:ext uri="{BB962C8B-B14F-4D97-AF65-F5344CB8AC3E}">
        <p14:creationId xmlns:p14="http://schemas.microsoft.com/office/powerpoint/2010/main" val="1028956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4797425" y="1596286"/>
            <a:ext cx="1800225" cy="1425575"/>
          </a:xfrm>
          <a:prstGeom prst="rect">
            <a:avLst/>
          </a:prstGeom>
          <a:solidFill>
            <a:schemeClr val="bg2">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42339" name="Rectangle 3"/>
          <p:cNvSpPr>
            <a:spLocks noChangeArrowheads="1"/>
          </p:cNvSpPr>
          <p:nvPr/>
        </p:nvSpPr>
        <p:spPr bwMode="auto">
          <a:xfrm>
            <a:off x="6635750" y="1597874"/>
            <a:ext cx="2022475" cy="1411287"/>
          </a:xfrm>
          <a:prstGeom prst="rect">
            <a:avLst/>
          </a:prstGeom>
          <a:solidFill>
            <a:schemeClr val="accent2">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42340" name="Title 4"/>
          <p:cNvSpPr>
            <a:spLocks noGrp="1"/>
          </p:cNvSpPr>
          <p:nvPr>
            <p:ph type="title" idx="4294967295"/>
          </p:nvPr>
        </p:nvSpPr>
        <p:spPr>
          <a:xfrm>
            <a:off x="457200" y="182563"/>
            <a:ext cx="8229600" cy="803275"/>
          </a:xfrm>
        </p:spPr>
        <p:txBody>
          <a:bodyPr/>
          <a:lstStyle/>
          <a:p>
            <a:r>
              <a:rPr lang="en-US" dirty="0" smtClean="0"/>
              <a:t>IOMMUv2 - GPU Double Copy Example</a:t>
            </a:r>
          </a:p>
        </p:txBody>
      </p:sp>
      <p:sp>
        <p:nvSpPr>
          <p:cNvPr id="7" name="Content Placeholder 6"/>
          <p:cNvSpPr>
            <a:spLocks noGrp="1"/>
          </p:cNvSpPr>
          <p:nvPr>
            <p:ph sz="half" idx="4294967295"/>
          </p:nvPr>
        </p:nvSpPr>
        <p:spPr>
          <a:xfrm>
            <a:off x="457200" y="1213699"/>
            <a:ext cx="4227513" cy="4760912"/>
          </a:xfrm>
        </p:spPr>
        <p:txBody>
          <a:bodyPr>
            <a:noAutofit/>
          </a:bodyPr>
          <a:lstStyle/>
          <a:p>
            <a:pPr>
              <a:lnSpc>
                <a:spcPct val="120000"/>
              </a:lnSpc>
            </a:pPr>
            <a:r>
              <a:rPr lang="en-US" sz="1200" b="1" smtClean="0">
                <a:solidFill>
                  <a:schemeClr val="bg1"/>
                </a:solidFill>
              </a:rPr>
              <a:t>Why?</a:t>
            </a:r>
          </a:p>
          <a:p>
            <a:pPr lvl="1" indent="-284163">
              <a:lnSpc>
                <a:spcPct val="120000"/>
              </a:lnSpc>
            </a:pPr>
            <a:r>
              <a:rPr lang="en-US" sz="1200" smtClean="0">
                <a:solidFill>
                  <a:schemeClr val="bg1"/>
                </a:solidFill>
              </a:rPr>
              <a:t>Not all GPU memory is CPU accessible</a:t>
            </a:r>
          </a:p>
          <a:p>
            <a:pPr lvl="1" indent="-284163">
              <a:lnSpc>
                <a:spcPct val="120000"/>
              </a:lnSpc>
            </a:pPr>
            <a:r>
              <a:rPr lang="en-US" sz="1200" smtClean="0">
                <a:solidFill>
                  <a:schemeClr val="bg1"/>
                </a:solidFill>
              </a:rPr>
              <a:t>Local frame buffer may not be big enough</a:t>
            </a:r>
          </a:p>
          <a:p>
            <a:pPr lvl="1" indent="-284163">
              <a:lnSpc>
                <a:spcPct val="120000"/>
              </a:lnSpc>
            </a:pPr>
            <a:r>
              <a:rPr lang="en-US" sz="1200" smtClean="0">
                <a:solidFill>
                  <a:schemeClr val="bg1"/>
                </a:solidFill>
              </a:rPr>
              <a:t>Lack of demand-paging support</a:t>
            </a:r>
          </a:p>
          <a:p>
            <a:pPr lvl="1" indent="-284163">
              <a:lnSpc>
                <a:spcPct val="120000"/>
              </a:lnSpc>
            </a:pPr>
            <a:r>
              <a:rPr lang="en-US" sz="1200" smtClean="0">
                <a:solidFill>
                  <a:schemeClr val="bg1"/>
                </a:solidFill>
              </a:rPr>
              <a:t>Alignment limitations</a:t>
            </a:r>
          </a:p>
          <a:p>
            <a:pPr>
              <a:lnSpc>
                <a:spcPct val="120000"/>
              </a:lnSpc>
            </a:pPr>
            <a:r>
              <a:rPr lang="en-US" sz="1200" b="1" smtClean="0">
                <a:solidFill>
                  <a:schemeClr val="bg1"/>
                </a:solidFill>
              </a:rPr>
              <a:t>How?</a:t>
            </a:r>
          </a:p>
          <a:p>
            <a:pPr lvl="1" indent="-284163">
              <a:lnSpc>
                <a:spcPct val="120000"/>
              </a:lnSpc>
            </a:pPr>
            <a:r>
              <a:rPr lang="en-US" sz="1200" smtClean="0">
                <a:solidFill>
                  <a:schemeClr val="bg1"/>
                </a:solidFill>
              </a:rPr>
              <a:t>Data copied from an unpinned to pinned regions</a:t>
            </a:r>
          </a:p>
          <a:p>
            <a:pPr lvl="1" indent="-284163">
              <a:lnSpc>
                <a:spcPct val="120000"/>
              </a:lnSpc>
            </a:pPr>
            <a:r>
              <a:rPr lang="en-US" sz="1200" smtClean="0">
                <a:solidFill>
                  <a:schemeClr val="bg1"/>
                </a:solidFill>
              </a:rPr>
              <a:t>GPU DMA data into a </a:t>
            </a:r>
            <a:r>
              <a:rPr lang="en-US" sz="1200" u="sng" smtClean="0">
                <a:solidFill>
                  <a:schemeClr val="bg1"/>
                </a:solidFill>
              </a:rPr>
              <a:t>larger</a:t>
            </a:r>
            <a:r>
              <a:rPr lang="en-US" sz="1200" smtClean="0">
                <a:solidFill>
                  <a:schemeClr val="bg1"/>
                </a:solidFill>
              </a:rPr>
              <a:t> frame buffer region</a:t>
            </a:r>
          </a:p>
          <a:p>
            <a:pPr>
              <a:lnSpc>
                <a:spcPct val="120000"/>
              </a:lnSpc>
            </a:pPr>
            <a:r>
              <a:rPr lang="en-US" sz="1200" b="1" smtClean="0">
                <a:solidFill>
                  <a:schemeClr val="bg1"/>
                </a:solidFill>
              </a:rPr>
              <a:t>What do we want?</a:t>
            </a:r>
          </a:p>
          <a:p>
            <a:pPr lvl="1" indent="-284163">
              <a:lnSpc>
                <a:spcPct val="120000"/>
              </a:lnSpc>
            </a:pPr>
            <a:r>
              <a:rPr lang="en-US" sz="1200" smtClean="0">
                <a:solidFill>
                  <a:schemeClr val="bg1"/>
                </a:solidFill>
              </a:rPr>
              <a:t>Eliminate CPU &amp; DMA copy operations (in both directions!!)</a:t>
            </a:r>
          </a:p>
          <a:p>
            <a:pPr lvl="1" indent="-284163">
              <a:lnSpc>
                <a:spcPct val="120000"/>
              </a:lnSpc>
            </a:pPr>
            <a:r>
              <a:rPr lang="en-US" sz="1200" smtClean="0">
                <a:solidFill>
                  <a:schemeClr val="bg1"/>
                </a:solidFill>
              </a:rPr>
              <a:t>GPU operates on unpinned region directly</a:t>
            </a:r>
          </a:p>
        </p:txBody>
      </p:sp>
      <p:sp>
        <p:nvSpPr>
          <p:cNvPr id="9" name="Rectangle 8"/>
          <p:cNvSpPr/>
          <p:nvPr/>
        </p:nvSpPr>
        <p:spPr>
          <a:xfrm>
            <a:off x="4873625" y="1704236"/>
            <a:ext cx="698500" cy="116363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93" fontAlgn="auto">
              <a:spcBef>
                <a:spcPts val="0"/>
              </a:spcBef>
              <a:spcAft>
                <a:spcPts val="0"/>
              </a:spcAft>
              <a:defRPr/>
            </a:pPr>
            <a:r>
              <a:rPr lang="en-US" sz="800" dirty="0">
                <a:solidFill>
                  <a:schemeClr val="bg1"/>
                </a:solidFill>
              </a:rPr>
              <a:t>Unpinned Memory</a:t>
            </a:r>
          </a:p>
        </p:txBody>
      </p:sp>
      <p:sp>
        <p:nvSpPr>
          <p:cNvPr id="11" name="Rectangle 10"/>
          <p:cNvSpPr/>
          <p:nvPr/>
        </p:nvSpPr>
        <p:spPr>
          <a:xfrm>
            <a:off x="5794375" y="1701061"/>
            <a:ext cx="744538" cy="11652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93" fontAlgn="auto">
              <a:spcBef>
                <a:spcPts val="0"/>
              </a:spcBef>
              <a:spcAft>
                <a:spcPts val="0"/>
              </a:spcAft>
              <a:defRPr/>
            </a:pPr>
            <a:r>
              <a:rPr lang="en-US" sz="800" dirty="0">
                <a:solidFill>
                  <a:schemeClr val="bg1"/>
                </a:solidFill>
              </a:rPr>
              <a:t>Pinned Memory</a:t>
            </a:r>
          </a:p>
        </p:txBody>
      </p:sp>
      <p:sp>
        <p:nvSpPr>
          <p:cNvPr id="12" name="Rectangle 11"/>
          <p:cNvSpPr/>
          <p:nvPr/>
        </p:nvSpPr>
        <p:spPr>
          <a:xfrm>
            <a:off x="6713538" y="1707411"/>
            <a:ext cx="739775" cy="11525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93" fontAlgn="auto">
              <a:spcBef>
                <a:spcPts val="0"/>
              </a:spcBef>
              <a:spcAft>
                <a:spcPts val="0"/>
              </a:spcAft>
              <a:defRPr/>
            </a:pPr>
            <a:r>
              <a:rPr lang="en-US" sz="800" dirty="0">
                <a:solidFill>
                  <a:schemeClr val="bg1"/>
                </a:solidFill>
              </a:rPr>
              <a:t>Local Frame Buffer</a:t>
            </a:r>
          </a:p>
        </p:txBody>
      </p:sp>
      <p:sp>
        <p:nvSpPr>
          <p:cNvPr id="142345" name="TextBox 16"/>
          <p:cNvSpPr txBox="1">
            <a:spLocks noChangeArrowheads="1"/>
          </p:cNvSpPr>
          <p:nvPr/>
        </p:nvSpPr>
        <p:spPr bwMode="auto">
          <a:xfrm>
            <a:off x="4693217" y="1174011"/>
            <a:ext cx="1735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sz="2000">
                <a:solidFill>
                  <a:schemeClr val="tx1"/>
                </a:solidFill>
                <a:latin typeface="Verdana" pitchFamily="34" charset="0"/>
              </a:defRPr>
            </a:lvl1pPr>
            <a:lvl2pPr marL="742950" indent="-285750" defTabSz="912813">
              <a:defRPr sz="2000">
                <a:solidFill>
                  <a:schemeClr val="tx1"/>
                </a:solidFill>
                <a:latin typeface="Verdana" pitchFamily="34" charset="0"/>
              </a:defRPr>
            </a:lvl2pPr>
            <a:lvl3pPr marL="1143000" indent="-228600" defTabSz="912813">
              <a:defRPr sz="2000">
                <a:solidFill>
                  <a:schemeClr val="tx1"/>
                </a:solidFill>
                <a:latin typeface="Verdana" pitchFamily="34" charset="0"/>
              </a:defRPr>
            </a:lvl3pPr>
            <a:lvl4pPr marL="1600200" indent="-228600" defTabSz="912813">
              <a:defRPr sz="2000">
                <a:solidFill>
                  <a:schemeClr val="tx1"/>
                </a:solidFill>
                <a:latin typeface="Verdana" pitchFamily="34" charset="0"/>
              </a:defRPr>
            </a:lvl4pPr>
            <a:lvl5pPr marL="2057400" indent="-228600" defTabSz="912813">
              <a:defRPr sz="2000">
                <a:solidFill>
                  <a:schemeClr val="tx1"/>
                </a:solidFill>
                <a:latin typeface="Verdana" pitchFamily="34" charset="0"/>
              </a:defRPr>
            </a:lvl5pPr>
            <a:lvl6pPr marL="2514600" indent="-228600" defTabSz="912813" fontAlgn="base">
              <a:spcBef>
                <a:spcPct val="0"/>
              </a:spcBef>
              <a:spcAft>
                <a:spcPct val="0"/>
              </a:spcAft>
              <a:defRPr sz="2000">
                <a:solidFill>
                  <a:schemeClr val="tx1"/>
                </a:solidFill>
                <a:latin typeface="Verdana" pitchFamily="34" charset="0"/>
              </a:defRPr>
            </a:lvl6pPr>
            <a:lvl7pPr marL="2971800" indent="-228600" defTabSz="912813" fontAlgn="base">
              <a:spcBef>
                <a:spcPct val="0"/>
              </a:spcBef>
              <a:spcAft>
                <a:spcPct val="0"/>
              </a:spcAft>
              <a:defRPr sz="2000">
                <a:solidFill>
                  <a:schemeClr val="tx1"/>
                </a:solidFill>
                <a:latin typeface="Verdana" pitchFamily="34" charset="0"/>
              </a:defRPr>
            </a:lvl7pPr>
            <a:lvl8pPr marL="3429000" indent="-228600" defTabSz="912813" fontAlgn="base">
              <a:spcBef>
                <a:spcPct val="0"/>
              </a:spcBef>
              <a:spcAft>
                <a:spcPct val="0"/>
              </a:spcAft>
              <a:defRPr sz="2000">
                <a:solidFill>
                  <a:schemeClr val="tx1"/>
                </a:solidFill>
                <a:latin typeface="Verdana" pitchFamily="34" charset="0"/>
              </a:defRPr>
            </a:lvl8pPr>
            <a:lvl9pPr marL="3886200" indent="-228600" defTabSz="912813" fontAlgn="base">
              <a:spcBef>
                <a:spcPct val="0"/>
              </a:spcBef>
              <a:spcAft>
                <a:spcPct val="0"/>
              </a:spcAft>
              <a:defRPr sz="2000">
                <a:solidFill>
                  <a:schemeClr val="tx1"/>
                </a:solidFill>
                <a:latin typeface="Verdana" pitchFamily="34" charset="0"/>
              </a:defRPr>
            </a:lvl9pPr>
          </a:lstStyle>
          <a:p>
            <a:pPr algn="ctr"/>
            <a:r>
              <a:rPr lang="en-US" sz="1200" dirty="0">
                <a:solidFill>
                  <a:schemeClr val="bg1"/>
                </a:solidFill>
                <a:cs typeface="Arial" charset="0"/>
              </a:rPr>
              <a:t>CPU </a:t>
            </a:r>
            <a:r>
              <a:rPr lang="en-US" sz="1200" dirty="0" smtClean="0">
                <a:solidFill>
                  <a:schemeClr val="bg1"/>
                </a:solidFill>
                <a:cs typeface="Arial" charset="0"/>
              </a:rPr>
              <a:t>Copy/OS ca</a:t>
            </a:r>
            <a:r>
              <a:rPr lang="en-US" sz="1200" dirty="0" smtClean="0">
                <a:solidFill>
                  <a:schemeClr val="bg1"/>
                </a:solidFill>
              </a:rPr>
              <a:t>ll</a:t>
            </a:r>
            <a:endParaRPr lang="en-US" sz="1200" dirty="0">
              <a:solidFill>
                <a:schemeClr val="bg1"/>
              </a:solidFill>
              <a:cs typeface="Arial" charset="0"/>
            </a:endParaRPr>
          </a:p>
        </p:txBody>
      </p:sp>
      <p:cxnSp>
        <p:nvCxnSpPr>
          <p:cNvPr id="19" name="Curved Connector 18"/>
          <p:cNvCxnSpPr>
            <a:cxnSpLocks noChangeShapeType="1"/>
            <a:stCxn id="11" idx="0"/>
            <a:endCxn id="12" idx="0"/>
          </p:cNvCxnSpPr>
          <p:nvPr/>
        </p:nvCxnSpPr>
        <p:spPr bwMode="auto">
          <a:xfrm rot="16200000" flipH="1">
            <a:off x="6621463" y="1245448"/>
            <a:ext cx="6350" cy="917575"/>
          </a:xfrm>
          <a:prstGeom prst="curvedConnector3">
            <a:avLst>
              <a:gd name="adj1" fmla="val -3968750"/>
            </a:avLst>
          </a:prstGeom>
          <a:noFill/>
          <a:ln w="9525" algn="ctr">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4" name="Curved Connector 23"/>
          <p:cNvCxnSpPr>
            <a:cxnSpLocks noChangeShapeType="1"/>
            <a:stCxn id="9" idx="0"/>
            <a:endCxn id="11" idx="0"/>
          </p:cNvCxnSpPr>
          <p:nvPr/>
        </p:nvCxnSpPr>
        <p:spPr bwMode="auto">
          <a:xfrm rot="16200000">
            <a:off x="5693569" y="1230367"/>
            <a:ext cx="3175" cy="944563"/>
          </a:xfrm>
          <a:prstGeom prst="curvedConnector3">
            <a:avLst>
              <a:gd name="adj1" fmla="val 7300000"/>
            </a:avLst>
          </a:prstGeom>
          <a:noFill/>
          <a:ln w="9525" algn="ctr">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42348" name="TextBox 28"/>
          <p:cNvSpPr txBox="1">
            <a:spLocks noChangeArrowheads="1"/>
          </p:cNvSpPr>
          <p:nvPr/>
        </p:nvSpPr>
        <p:spPr bwMode="auto">
          <a:xfrm>
            <a:off x="6237288" y="1174011"/>
            <a:ext cx="1216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000">
                <a:solidFill>
                  <a:schemeClr val="tx1"/>
                </a:solidFill>
                <a:latin typeface="Verdana" pitchFamily="34" charset="0"/>
              </a:defRPr>
            </a:lvl1pPr>
            <a:lvl2pPr marL="742950" indent="-285750" defTabSz="912813">
              <a:defRPr sz="2000">
                <a:solidFill>
                  <a:schemeClr val="tx1"/>
                </a:solidFill>
                <a:latin typeface="Verdana" pitchFamily="34" charset="0"/>
              </a:defRPr>
            </a:lvl2pPr>
            <a:lvl3pPr marL="1143000" indent="-228600" defTabSz="912813">
              <a:defRPr sz="2000">
                <a:solidFill>
                  <a:schemeClr val="tx1"/>
                </a:solidFill>
                <a:latin typeface="Verdana" pitchFamily="34" charset="0"/>
              </a:defRPr>
            </a:lvl3pPr>
            <a:lvl4pPr marL="1600200" indent="-228600" defTabSz="912813">
              <a:defRPr sz="2000">
                <a:solidFill>
                  <a:schemeClr val="tx1"/>
                </a:solidFill>
                <a:latin typeface="Verdana" pitchFamily="34" charset="0"/>
              </a:defRPr>
            </a:lvl4pPr>
            <a:lvl5pPr marL="2057400" indent="-228600" defTabSz="912813">
              <a:defRPr sz="2000">
                <a:solidFill>
                  <a:schemeClr val="tx1"/>
                </a:solidFill>
                <a:latin typeface="Verdana" pitchFamily="34" charset="0"/>
              </a:defRPr>
            </a:lvl5pPr>
            <a:lvl6pPr marL="2514600" indent="-228600" defTabSz="912813" fontAlgn="base">
              <a:spcBef>
                <a:spcPct val="0"/>
              </a:spcBef>
              <a:spcAft>
                <a:spcPct val="0"/>
              </a:spcAft>
              <a:defRPr sz="2000">
                <a:solidFill>
                  <a:schemeClr val="tx1"/>
                </a:solidFill>
                <a:latin typeface="Verdana" pitchFamily="34" charset="0"/>
              </a:defRPr>
            </a:lvl6pPr>
            <a:lvl7pPr marL="2971800" indent="-228600" defTabSz="912813" fontAlgn="base">
              <a:spcBef>
                <a:spcPct val="0"/>
              </a:spcBef>
              <a:spcAft>
                <a:spcPct val="0"/>
              </a:spcAft>
              <a:defRPr sz="2000">
                <a:solidFill>
                  <a:schemeClr val="tx1"/>
                </a:solidFill>
                <a:latin typeface="Verdana" pitchFamily="34" charset="0"/>
              </a:defRPr>
            </a:lvl7pPr>
            <a:lvl8pPr marL="3429000" indent="-228600" defTabSz="912813" fontAlgn="base">
              <a:spcBef>
                <a:spcPct val="0"/>
              </a:spcBef>
              <a:spcAft>
                <a:spcPct val="0"/>
              </a:spcAft>
              <a:defRPr sz="2000">
                <a:solidFill>
                  <a:schemeClr val="tx1"/>
                </a:solidFill>
                <a:latin typeface="Verdana" pitchFamily="34" charset="0"/>
              </a:defRPr>
            </a:lvl8pPr>
            <a:lvl9pPr marL="3886200" indent="-228600" defTabSz="912813" fontAlgn="base">
              <a:spcBef>
                <a:spcPct val="0"/>
              </a:spcBef>
              <a:spcAft>
                <a:spcPct val="0"/>
              </a:spcAft>
              <a:defRPr sz="2000">
                <a:solidFill>
                  <a:schemeClr val="tx1"/>
                </a:solidFill>
                <a:latin typeface="Verdana" pitchFamily="34" charset="0"/>
              </a:defRPr>
            </a:lvl9pPr>
          </a:lstStyle>
          <a:p>
            <a:pPr algn="ctr"/>
            <a:r>
              <a:rPr lang="en-US" sz="1200" dirty="0">
                <a:solidFill>
                  <a:schemeClr val="bg1"/>
                </a:solidFill>
                <a:cs typeface="Arial" charset="0"/>
              </a:rPr>
              <a:t>GPU DMA</a:t>
            </a:r>
          </a:p>
        </p:txBody>
      </p:sp>
      <p:sp>
        <p:nvSpPr>
          <p:cNvPr id="48" name="Rectangle 47"/>
          <p:cNvSpPr/>
          <p:nvPr/>
        </p:nvSpPr>
        <p:spPr>
          <a:xfrm>
            <a:off x="7858125" y="1704236"/>
            <a:ext cx="739775" cy="11525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93" fontAlgn="auto">
              <a:spcBef>
                <a:spcPts val="0"/>
              </a:spcBef>
              <a:spcAft>
                <a:spcPts val="0"/>
              </a:spcAft>
              <a:defRPr/>
            </a:pPr>
            <a:r>
              <a:rPr lang="en-US" sz="800" dirty="0">
                <a:solidFill>
                  <a:schemeClr val="bg1"/>
                </a:solidFill>
              </a:rPr>
              <a:t>GPU</a:t>
            </a:r>
          </a:p>
        </p:txBody>
      </p:sp>
      <p:sp>
        <p:nvSpPr>
          <p:cNvPr id="51" name="Left-Right Arrow 50"/>
          <p:cNvSpPr>
            <a:spLocks noChangeArrowheads="1"/>
          </p:cNvSpPr>
          <p:nvPr/>
        </p:nvSpPr>
        <p:spPr bwMode="auto">
          <a:xfrm>
            <a:off x="7453313" y="2196361"/>
            <a:ext cx="404812" cy="266700"/>
          </a:xfrm>
          <a:prstGeom prst="leftRightArrow">
            <a:avLst>
              <a:gd name="adj1" fmla="val 50000"/>
              <a:gd name="adj2" fmla="val 49998"/>
            </a:avLst>
          </a:prstGeom>
          <a:solidFill>
            <a:srgbClr val="7F7F7F"/>
          </a:solidFill>
          <a:ln w="25400" algn="ctr">
            <a:solidFill>
              <a:schemeClr val="tx1"/>
            </a:solidFill>
            <a:miter lim="800000"/>
            <a:headEnd/>
            <a:tailEnd/>
          </a:ln>
        </p:spPr>
        <p:txBody>
          <a:bodyPr anchor="ctr"/>
          <a:lstStyle/>
          <a:p>
            <a:pPr algn="ctr" defTabSz="914293" fontAlgn="auto">
              <a:spcBef>
                <a:spcPts val="0"/>
              </a:spcBef>
              <a:spcAft>
                <a:spcPts val="0"/>
              </a:spcAft>
              <a:defRPr/>
            </a:pPr>
            <a:endParaRPr lang="en-US" sz="1800" dirty="0">
              <a:solidFill>
                <a:schemeClr val="bg1"/>
              </a:solidFill>
              <a:latin typeface="+mn-lt"/>
            </a:endParaRPr>
          </a:p>
        </p:txBody>
      </p:sp>
      <p:sp>
        <p:nvSpPr>
          <p:cNvPr id="52" name="Rectangle 51"/>
          <p:cNvSpPr/>
          <p:nvPr/>
        </p:nvSpPr>
        <p:spPr>
          <a:xfrm>
            <a:off x="4862513" y="4056911"/>
            <a:ext cx="698500" cy="116363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93" fontAlgn="auto">
              <a:spcBef>
                <a:spcPts val="0"/>
              </a:spcBef>
              <a:spcAft>
                <a:spcPts val="0"/>
              </a:spcAft>
              <a:defRPr/>
            </a:pPr>
            <a:r>
              <a:rPr lang="en-US" sz="800" dirty="0">
                <a:solidFill>
                  <a:schemeClr val="bg1"/>
                </a:solidFill>
              </a:rPr>
              <a:t>Unpinned Memory</a:t>
            </a:r>
          </a:p>
        </p:txBody>
      </p:sp>
      <p:sp>
        <p:nvSpPr>
          <p:cNvPr id="59" name="Rectangle 58"/>
          <p:cNvSpPr/>
          <p:nvPr/>
        </p:nvSpPr>
        <p:spPr>
          <a:xfrm>
            <a:off x="7847013" y="4056911"/>
            <a:ext cx="739775" cy="11525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93" fontAlgn="auto">
              <a:spcBef>
                <a:spcPts val="0"/>
              </a:spcBef>
              <a:spcAft>
                <a:spcPts val="0"/>
              </a:spcAft>
              <a:defRPr/>
            </a:pPr>
            <a:r>
              <a:rPr lang="en-US" sz="800" dirty="0">
                <a:solidFill>
                  <a:schemeClr val="bg1"/>
                </a:solidFill>
              </a:rPr>
              <a:t>GPU</a:t>
            </a:r>
          </a:p>
        </p:txBody>
      </p:sp>
      <p:sp>
        <p:nvSpPr>
          <p:cNvPr id="60" name="Left-Right Arrow 59"/>
          <p:cNvSpPr/>
          <p:nvPr/>
        </p:nvSpPr>
        <p:spPr>
          <a:xfrm>
            <a:off x="5564188" y="4574436"/>
            <a:ext cx="2282825" cy="17462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93" fontAlgn="auto">
              <a:spcBef>
                <a:spcPts val="0"/>
              </a:spcBef>
              <a:spcAft>
                <a:spcPts val="0"/>
              </a:spcAft>
              <a:defRPr/>
            </a:pPr>
            <a:endParaRPr lang="en-US" sz="1800" dirty="0">
              <a:solidFill>
                <a:schemeClr val="bg1"/>
              </a:solidFill>
            </a:endParaRPr>
          </a:p>
        </p:txBody>
      </p:sp>
      <p:sp>
        <p:nvSpPr>
          <p:cNvPr id="142354" name="TextBox 60"/>
          <p:cNvSpPr txBox="1">
            <a:spLocks noChangeArrowheads="1"/>
          </p:cNvSpPr>
          <p:nvPr/>
        </p:nvSpPr>
        <p:spPr bwMode="auto">
          <a:xfrm>
            <a:off x="6075363" y="4337899"/>
            <a:ext cx="12160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000">
                <a:solidFill>
                  <a:schemeClr val="tx1"/>
                </a:solidFill>
                <a:latin typeface="Verdana" pitchFamily="34" charset="0"/>
              </a:defRPr>
            </a:lvl1pPr>
            <a:lvl2pPr marL="742950" indent="-285750" defTabSz="912813">
              <a:defRPr sz="2000">
                <a:solidFill>
                  <a:schemeClr val="tx1"/>
                </a:solidFill>
                <a:latin typeface="Verdana" pitchFamily="34" charset="0"/>
              </a:defRPr>
            </a:lvl2pPr>
            <a:lvl3pPr marL="1143000" indent="-228600" defTabSz="912813">
              <a:defRPr sz="2000">
                <a:solidFill>
                  <a:schemeClr val="tx1"/>
                </a:solidFill>
                <a:latin typeface="Verdana" pitchFamily="34" charset="0"/>
              </a:defRPr>
            </a:lvl3pPr>
            <a:lvl4pPr marL="1600200" indent="-228600" defTabSz="912813">
              <a:defRPr sz="2000">
                <a:solidFill>
                  <a:schemeClr val="tx1"/>
                </a:solidFill>
                <a:latin typeface="Verdana" pitchFamily="34" charset="0"/>
              </a:defRPr>
            </a:lvl4pPr>
            <a:lvl5pPr marL="2057400" indent="-228600" defTabSz="912813">
              <a:defRPr sz="2000">
                <a:solidFill>
                  <a:schemeClr val="tx1"/>
                </a:solidFill>
                <a:latin typeface="Verdana" pitchFamily="34" charset="0"/>
              </a:defRPr>
            </a:lvl5pPr>
            <a:lvl6pPr marL="2514600" indent="-228600" defTabSz="912813" fontAlgn="base">
              <a:spcBef>
                <a:spcPct val="0"/>
              </a:spcBef>
              <a:spcAft>
                <a:spcPct val="0"/>
              </a:spcAft>
              <a:defRPr sz="2000">
                <a:solidFill>
                  <a:schemeClr val="tx1"/>
                </a:solidFill>
                <a:latin typeface="Verdana" pitchFamily="34" charset="0"/>
              </a:defRPr>
            </a:lvl6pPr>
            <a:lvl7pPr marL="2971800" indent="-228600" defTabSz="912813" fontAlgn="base">
              <a:spcBef>
                <a:spcPct val="0"/>
              </a:spcBef>
              <a:spcAft>
                <a:spcPct val="0"/>
              </a:spcAft>
              <a:defRPr sz="2000">
                <a:solidFill>
                  <a:schemeClr val="tx1"/>
                </a:solidFill>
                <a:latin typeface="Verdana" pitchFamily="34" charset="0"/>
              </a:defRPr>
            </a:lvl7pPr>
            <a:lvl8pPr marL="3429000" indent="-228600" defTabSz="912813" fontAlgn="base">
              <a:spcBef>
                <a:spcPct val="0"/>
              </a:spcBef>
              <a:spcAft>
                <a:spcPct val="0"/>
              </a:spcAft>
              <a:defRPr sz="2000">
                <a:solidFill>
                  <a:schemeClr val="tx1"/>
                </a:solidFill>
                <a:latin typeface="Verdana" pitchFamily="34" charset="0"/>
              </a:defRPr>
            </a:lvl8pPr>
            <a:lvl9pPr marL="3886200" indent="-228600" defTabSz="912813" fontAlgn="base">
              <a:spcBef>
                <a:spcPct val="0"/>
              </a:spcBef>
              <a:spcAft>
                <a:spcPct val="0"/>
              </a:spcAft>
              <a:defRPr sz="2000">
                <a:solidFill>
                  <a:schemeClr val="tx1"/>
                </a:solidFill>
                <a:latin typeface="Verdana" pitchFamily="34" charset="0"/>
              </a:defRPr>
            </a:lvl9pPr>
          </a:lstStyle>
          <a:p>
            <a:pPr algn="ctr"/>
            <a:r>
              <a:rPr lang="en-US" sz="1200">
                <a:solidFill>
                  <a:schemeClr val="bg1"/>
                </a:solidFill>
                <a:cs typeface="Arial" charset="0"/>
              </a:rPr>
              <a:t>IOMMUv2</a:t>
            </a:r>
          </a:p>
        </p:txBody>
      </p:sp>
    </p:spTree>
    <p:extLst>
      <p:ext uri="{BB962C8B-B14F-4D97-AF65-F5344CB8AC3E}">
        <p14:creationId xmlns:p14="http://schemas.microsoft.com/office/powerpoint/2010/main" val="467265291"/>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p:cNvSpPr>
          <p:nvPr>
            <p:ph type="title"/>
          </p:nvPr>
        </p:nvSpPr>
        <p:spPr>
          <a:xfrm>
            <a:off x="320675" y="324077"/>
            <a:ext cx="8502650" cy="639762"/>
          </a:xfrm>
        </p:spPr>
        <p:txBody>
          <a:bodyPr/>
          <a:lstStyle/>
          <a:p>
            <a:r>
              <a:rPr lang="en-US" dirty="0" smtClean="0"/>
              <a:t>sDMA ATC </a:t>
            </a:r>
            <a:r>
              <a:rPr lang="en-US" dirty="0" err="1" smtClean="0"/>
              <a:t>exAMPLE</a:t>
            </a:r>
            <a:endParaRPr lang="en-US" dirty="0"/>
          </a:p>
        </p:txBody>
      </p:sp>
      <p:sp>
        <p:nvSpPr>
          <p:cNvPr id="429059" name="Rectangle 3"/>
          <p:cNvSpPr>
            <a:spLocks noGrp="1"/>
          </p:cNvSpPr>
          <p:nvPr>
            <p:ph type="body" idx="1"/>
          </p:nvPr>
        </p:nvSpPr>
        <p:spPr>
          <a:xfrm>
            <a:off x="457200" y="1096963"/>
            <a:ext cx="3584575" cy="4754562"/>
          </a:xfrm>
        </p:spPr>
        <p:txBody>
          <a:bodyPr/>
          <a:lstStyle/>
          <a:p>
            <a:pPr marL="419100" indent="-419100">
              <a:lnSpc>
                <a:spcPct val="90000"/>
              </a:lnSpc>
            </a:pPr>
            <a:r>
              <a:rPr lang="en-US" sz="1800" dirty="0" smtClean="0"/>
              <a:t>sDMA supports HSA</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26522696"/>
              </p:ext>
            </p:extLst>
          </p:nvPr>
        </p:nvGraphicFramePr>
        <p:xfrm>
          <a:off x="1369892" y="1612680"/>
          <a:ext cx="5867091" cy="4331329"/>
        </p:xfrm>
        <a:graphic>
          <a:graphicData uri="http://schemas.openxmlformats.org/presentationml/2006/ole">
            <mc:AlternateContent xmlns:mc="http://schemas.openxmlformats.org/markup-compatibility/2006">
              <mc:Choice xmlns:v="urn:schemas-microsoft-com:vml" Requires="v">
                <p:oleObj spid="_x0000_s6213" name="Visio" r:id="rId3" imgW="4657740" imgH="3436776" progId="Visio.Drawing.11">
                  <p:embed/>
                </p:oleObj>
              </mc:Choice>
              <mc:Fallback>
                <p:oleObj name="Visio" r:id="rId3" imgW="4657740" imgH="3436776" progId="Visio.Drawing.11">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9892" y="1612680"/>
                        <a:ext cx="5867091" cy="4331329"/>
                      </a:xfrm>
                      <a:prstGeom prst="rect">
                        <a:avLst/>
                      </a:prstGeom>
                      <a:noFill/>
                      <a:extLst/>
                    </p:spPr>
                  </p:pic>
                </p:oleObj>
              </mc:Fallback>
            </mc:AlternateContent>
          </a:graphicData>
        </a:graphic>
      </p:graphicFrame>
    </p:spTree>
    <p:extLst>
      <p:ext uri="{BB962C8B-B14F-4D97-AF65-F5344CB8AC3E}">
        <p14:creationId xmlns:p14="http://schemas.microsoft.com/office/powerpoint/2010/main" val="2562351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p:cNvSpPr>
          <p:nvPr>
            <p:ph type="title"/>
          </p:nvPr>
        </p:nvSpPr>
        <p:spPr>
          <a:xfrm>
            <a:off x="220890" y="302306"/>
            <a:ext cx="8502650" cy="639762"/>
          </a:xfrm>
        </p:spPr>
        <p:txBody>
          <a:bodyPr/>
          <a:lstStyle/>
          <a:p>
            <a:r>
              <a:rPr lang="en-US" dirty="0" smtClean="0"/>
              <a:t>CU ATC XACK/XNACK</a:t>
            </a:r>
            <a:endParaRPr lang="en-US"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6382" y="488271"/>
            <a:ext cx="3436000" cy="581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81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a:xfrm>
            <a:off x="307975" y="465592"/>
            <a:ext cx="8502650" cy="639762"/>
          </a:xfrm>
        </p:spPr>
        <p:txBody>
          <a:bodyPr/>
          <a:lstStyle/>
          <a:p>
            <a:pPr eaLnBrk="1" hangingPunct="1"/>
            <a:r>
              <a:rPr lang="en-US" dirty="0" smtClean="0"/>
              <a:t>PCIe Atomics</a:t>
            </a:r>
          </a:p>
        </p:txBody>
      </p:sp>
      <p:sp>
        <p:nvSpPr>
          <p:cNvPr id="6147" name="Rectangle 3"/>
          <p:cNvSpPr>
            <a:spLocks noGrp="1"/>
          </p:cNvSpPr>
          <p:nvPr>
            <p:ph type="body" idx="1"/>
          </p:nvPr>
        </p:nvSpPr>
        <p:spPr>
          <a:xfrm>
            <a:off x="320675" y="1268413"/>
            <a:ext cx="8502650" cy="4754562"/>
          </a:xfrm>
        </p:spPr>
        <p:txBody>
          <a:bodyPr/>
          <a:lstStyle/>
          <a:p>
            <a:pPr marL="419100" indent="-419100" eaLnBrk="1" hangingPunct="1">
              <a:lnSpc>
                <a:spcPct val="80000"/>
              </a:lnSpc>
              <a:tabLst>
                <a:tab pos="5029200" algn="l"/>
              </a:tabLst>
            </a:pPr>
            <a:r>
              <a:rPr lang="en-US" sz="1200" dirty="0" smtClean="0"/>
              <a:t>Adds 3 </a:t>
            </a:r>
            <a:r>
              <a:rPr lang="en-US" sz="1200" dirty="0" err="1" smtClean="0"/>
              <a:t>opcodes</a:t>
            </a:r>
            <a:endParaRPr lang="en-US" sz="1200" dirty="0" smtClean="0"/>
          </a:p>
          <a:p>
            <a:pPr marL="871538" lvl="1" indent="-419100" eaLnBrk="1" hangingPunct="1">
              <a:lnSpc>
                <a:spcPct val="80000"/>
              </a:lnSpc>
              <a:tabLst>
                <a:tab pos="5029200" algn="l"/>
              </a:tabLst>
            </a:pPr>
            <a:r>
              <a:rPr lang="en-US" sz="1200" b="1" dirty="0" err="1" smtClean="0"/>
              <a:t>FetchAdd</a:t>
            </a:r>
            <a:r>
              <a:rPr lang="en-US" sz="1200" dirty="0" smtClean="0"/>
              <a:t> (Fetch and Add): Request contains a single operand, the “add” value</a:t>
            </a:r>
          </a:p>
          <a:p>
            <a:pPr marL="1301750" lvl="2" indent="-381000" eaLnBrk="1" hangingPunct="1">
              <a:lnSpc>
                <a:spcPct val="80000"/>
              </a:lnSpc>
              <a:tabLst>
                <a:tab pos="5029200" algn="l"/>
              </a:tabLst>
            </a:pPr>
            <a:r>
              <a:rPr lang="en-US" dirty="0" smtClean="0"/>
              <a:t>Read the value of the target location</a:t>
            </a:r>
          </a:p>
          <a:p>
            <a:pPr marL="1301750" lvl="2" indent="-381000" eaLnBrk="1" hangingPunct="1">
              <a:lnSpc>
                <a:spcPct val="80000"/>
              </a:lnSpc>
              <a:tabLst>
                <a:tab pos="5029200" algn="l"/>
              </a:tabLst>
            </a:pPr>
            <a:r>
              <a:rPr lang="en-US" dirty="0" smtClean="0"/>
              <a:t>Add the “add” value to it using two’s complement arithmetic ignoring any carry or overflow</a:t>
            </a:r>
          </a:p>
          <a:p>
            <a:pPr marL="1301750" lvl="2" indent="-381000" eaLnBrk="1" hangingPunct="1">
              <a:lnSpc>
                <a:spcPct val="80000"/>
              </a:lnSpc>
              <a:tabLst>
                <a:tab pos="5029200" algn="l"/>
              </a:tabLst>
            </a:pPr>
            <a:r>
              <a:rPr lang="en-US" dirty="0" smtClean="0"/>
              <a:t>Write the sum back to the target location</a:t>
            </a:r>
          </a:p>
          <a:p>
            <a:pPr marL="1301750" lvl="2" indent="-381000" eaLnBrk="1" hangingPunct="1">
              <a:lnSpc>
                <a:spcPct val="80000"/>
              </a:lnSpc>
              <a:tabLst>
                <a:tab pos="5029200" algn="l"/>
              </a:tabLst>
            </a:pPr>
            <a:r>
              <a:rPr lang="en-US" dirty="0" smtClean="0"/>
              <a:t>Return the original value of the target location</a:t>
            </a:r>
          </a:p>
          <a:p>
            <a:pPr marL="871538" lvl="1" indent="-419100" eaLnBrk="1" hangingPunct="1">
              <a:lnSpc>
                <a:spcPct val="80000"/>
              </a:lnSpc>
              <a:tabLst>
                <a:tab pos="5029200" algn="l"/>
              </a:tabLst>
            </a:pPr>
            <a:r>
              <a:rPr lang="en-US" sz="1200" b="1" dirty="0" smtClean="0"/>
              <a:t>Swap</a:t>
            </a:r>
            <a:r>
              <a:rPr lang="en-US" sz="1200" dirty="0" smtClean="0"/>
              <a:t> (Unconditional Swap): Request contains a single operand, the “swap” value</a:t>
            </a:r>
          </a:p>
          <a:p>
            <a:pPr marL="1301750" lvl="2" indent="-381000" eaLnBrk="1" hangingPunct="1">
              <a:lnSpc>
                <a:spcPct val="80000"/>
              </a:lnSpc>
              <a:tabLst>
                <a:tab pos="5029200" algn="l"/>
              </a:tabLst>
            </a:pPr>
            <a:r>
              <a:rPr lang="en-US" dirty="0" smtClean="0"/>
              <a:t>Read the value of the target location</a:t>
            </a:r>
          </a:p>
          <a:p>
            <a:pPr marL="1301750" lvl="2" indent="-381000" eaLnBrk="1" hangingPunct="1">
              <a:lnSpc>
                <a:spcPct val="80000"/>
              </a:lnSpc>
              <a:tabLst>
                <a:tab pos="5029200" algn="l"/>
              </a:tabLst>
            </a:pPr>
            <a:r>
              <a:rPr lang="en-US" dirty="0" smtClean="0"/>
              <a:t>Write the “swap” value back to the target location</a:t>
            </a:r>
          </a:p>
          <a:p>
            <a:pPr marL="1301750" lvl="2" indent="-381000" eaLnBrk="1" hangingPunct="1">
              <a:lnSpc>
                <a:spcPct val="80000"/>
              </a:lnSpc>
              <a:tabLst>
                <a:tab pos="5029200" algn="l"/>
              </a:tabLst>
            </a:pPr>
            <a:r>
              <a:rPr lang="en-US" dirty="0" smtClean="0"/>
              <a:t>Return the original value of the target location</a:t>
            </a:r>
          </a:p>
          <a:p>
            <a:pPr marL="871538" lvl="1" indent="-419100" eaLnBrk="1" hangingPunct="1">
              <a:lnSpc>
                <a:spcPct val="80000"/>
              </a:lnSpc>
              <a:tabLst>
                <a:tab pos="5029200" algn="l"/>
              </a:tabLst>
            </a:pPr>
            <a:r>
              <a:rPr lang="en-US" sz="1200" b="1" dirty="0" smtClean="0"/>
              <a:t>CAS</a:t>
            </a:r>
            <a:r>
              <a:rPr lang="en-US" sz="1200" dirty="0" smtClean="0"/>
              <a:t> (Compare and Swap): Request contains 2 operands, a “compare” value and a “swap” value</a:t>
            </a:r>
          </a:p>
          <a:p>
            <a:pPr marL="1301750" lvl="2" indent="-381000" eaLnBrk="1" hangingPunct="1">
              <a:lnSpc>
                <a:spcPct val="80000"/>
              </a:lnSpc>
              <a:tabLst>
                <a:tab pos="5029200" algn="l"/>
              </a:tabLst>
            </a:pPr>
            <a:r>
              <a:rPr lang="en-US" dirty="0" smtClean="0"/>
              <a:t>Read the value of the target location</a:t>
            </a:r>
          </a:p>
          <a:p>
            <a:pPr marL="1301750" lvl="2" indent="-381000" eaLnBrk="1" hangingPunct="1">
              <a:lnSpc>
                <a:spcPct val="80000"/>
              </a:lnSpc>
              <a:tabLst>
                <a:tab pos="5029200" algn="l"/>
              </a:tabLst>
            </a:pPr>
            <a:r>
              <a:rPr lang="en-US" dirty="0" smtClean="0"/>
              <a:t>Compare that value to the “compare” value</a:t>
            </a:r>
          </a:p>
          <a:p>
            <a:pPr marL="1301750" lvl="2" indent="-381000" eaLnBrk="1" hangingPunct="1">
              <a:lnSpc>
                <a:spcPct val="80000"/>
              </a:lnSpc>
              <a:tabLst>
                <a:tab pos="5029200" algn="l"/>
              </a:tabLst>
            </a:pPr>
            <a:r>
              <a:rPr lang="en-US" dirty="0" smtClean="0"/>
              <a:t>If equal, write the “swap” value back to the target location</a:t>
            </a:r>
          </a:p>
          <a:p>
            <a:pPr marL="1301750" lvl="2" indent="-381000" eaLnBrk="1" hangingPunct="1">
              <a:lnSpc>
                <a:spcPct val="80000"/>
              </a:lnSpc>
              <a:tabLst>
                <a:tab pos="5029200" algn="l"/>
              </a:tabLst>
            </a:pPr>
            <a:r>
              <a:rPr lang="en-US" dirty="0" smtClean="0"/>
              <a:t>Return the original value of the target location</a:t>
            </a:r>
          </a:p>
          <a:p>
            <a:pPr marL="419100" indent="-419100" eaLnBrk="1" hangingPunct="1">
              <a:lnSpc>
                <a:spcPct val="80000"/>
              </a:lnSpc>
              <a:tabLst>
                <a:tab pos="5029200" algn="l"/>
              </a:tabLst>
            </a:pPr>
            <a:r>
              <a:rPr lang="en-US" sz="1200" dirty="0" smtClean="0"/>
              <a:t>Support based on operand size:</a:t>
            </a:r>
          </a:p>
          <a:p>
            <a:pPr marL="871538" lvl="1" indent="-419100" eaLnBrk="1" hangingPunct="1">
              <a:lnSpc>
                <a:spcPct val="80000"/>
              </a:lnSpc>
              <a:tabLst>
                <a:tab pos="5029200" algn="l"/>
              </a:tabLst>
            </a:pPr>
            <a:r>
              <a:rPr lang="en-US" sz="1200" dirty="0" smtClean="0"/>
              <a:t>Capability bit to indicate Completer supports FetchAdd32, Swap32, CAS32</a:t>
            </a:r>
          </a:p>
          <a:p>
            <a:pPr marL="871538" lvl="1" indent="-419100" eaLnBrk="1" hangingPunct="1">
              <a:lnSpc>
                <a:spcPct val="80000"/>
              </a:lnSpc>
              <a:tabLst>
                <a:tab pos="5029200" algn="l"/>
              </a:tabLst>
            </a:pPr>
            <a:r>
              <a:rPr lang="en-US" sz="1200" dirty="0" smtClean="0"/>
              <a:t>Capability bit to indicate Completer supports FetchAdd64, Swap64, CAS64</a:t>
            </a:r>
          </a:p>
          <a:p>
            <a:pPr marL="871538" lvl="1" indent="-419100" eaLnBrk="1" hangingPunct="1">
              <a:lnSpc>
                <a:spcPct val="80000"/>
              </a:lnSpc>
              <a:tabLst>
                <a:tab pos="5029200" algn="l"/>
              </a:tabLst>
            </a:pPr>
            <a:r>
              <a:rPr lang="en-US" sz="1200" dirty="0" smtClean="0"/>
              <a:t>Capability bit to indicate Completer supports CAS128</a:t>
            </a:r>
          </a:p>
        </p:txBody>
      </p:sp>
    </p:spTree>
    <p:extLst>
      <p:ext uri="{BB962C8B-B14F-4D97-AF65-F5344CB8AC3E}">
        <p14:creationId xmlns:p14="http://schemas.microsoft.com/office/powerpoint/2010/main" val="4049390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a:xfrm>
            <a:off x="297089" y="454706"/>
            <a:ext cx="8502650" cy="639762"/>
          </a:xfrm>
        </p:spPr>
        <p:txBody>
          <a:bodyPr/>
          <a:lstStyle/>
          <a:p>
            <a:pPr eaLnBrk="1" hangingPunct="1"/>
            <a:r>
              <a:rPr lang="en-US" dirty="0" smtClean="0"/>
              <a:t>OpenCL Base Atomics (int32)</a:t>
            </a:r>
          </a:p>
        </p:txBody>
      </p:sp>
      <p:graphicFrame>
        <p:nvGraphicFramePr>
          <p:cNvPr id="42158" name="Group 174"/>
          <p:cNvGraphicFramePr>
            <a:graphicFrameLocks noGrp="1"/>
          </p:cNvGraphicFramePr>
          <p:nvPr>
            <p:ph idx="1"/>
            <p:extLst>
              <p:ext uri="{D42A27DB-BD31-4B8C-83A1-F6EECF244321}">
                <p14:modId xmlns:p14="http://schemas.microsoft.com/office/powerpoint/2010/main" val="1635705281"/>
              </p:ext>
            </p:extLst>
          </p:nvPr>
        </p:nvGraphicFramePr>
        <p:xfrm>
          <a:off x="455613" y="1095375"/>
          <a:ext cx="8199437" cy="4811939"/>
        </p:xfrm>
        <a:graphic>
          <a:graphicData uri="http://schemas.openxmlformats.org/drawingml/2006/table">
            <a:tbl>
              <a:tblPr/>
              <a:tblGrid>
                <a:gridCol w="3617912"/>
                <a:gridCol w="2479675"/>
                <a:gridCol w="2101850"/>
              </a:tblGrid>
              <a:tr h="274284">
                <a:tc>
                  <a:txBody>
                    <a:bodyPr/>
                    <a:lstStyle/>
                    <a:p>
                      <a:pPr marL="0" marR="0" lvl="0" indent="0" algn="ctr" defTabSz="912813" rtl="0" eaLnBrk="1" fontAlgn="base" latinLnBrk="0" hangingPunct="1">
                        <a:lnSpc>
                          <a:spcPct val="100000"/>
                        </a:lnSpc>
                        <a:spcBef>
                          <a:spcPts val="538"/>
                        </a:spcBef>
                        <a:spcAft>
                          <a:spcPts val="538"/>
                        </a:spcAft>
                        <a:buClrTx/>
                        <a:buSzTx/>
                        <a:buFont typeface="Arial" charset="0"/>
                        <a:buNone/>
                        <a:tabLst/>
                      </a:pPr>
                      <a:r>
                        <a:rPr kumimoji="0" lang="en-US" sz="1200" b="1" i="0" u="none" strike="noStrike" cap="none" normalizeH="0" baseline="0" dirty="0" smtClean="0">
                          <a:ln>
                            <a:noFill/>
                          </a:ln>
                          <a:solidFill>
                            <a:schemeClr val="bg1"/>
                          </a:solidFill>
                          <a:effectLst/>
                          <a:latin typeface="Verdana" pitchFamily="34" charset="0"/>
                        </a:rPr>
                        <a:t>Function</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A4ACB4"/>
                    </a:solidFill>
                  </a:tcPr>
                </a:tc>
                <a:tc>
                  <a:txBody>
                    <a:bodyPr/>
                    <a:lstStyle/>
                    <a:p>
                      <a:pPr marL="0" marR="0" lvl="0" indent="0" algn="ctr" defTabSz="912813" rtl="0" eaLnBrk="1" fontAlgn="base" latinLnBrk="0" hangingPunct="1">
                        <a:lnSpc>
                          <a:spcPct val="100000"/>
                        </a:lnSpc>
                        <a:spcBef>
                          <a:spcPts val="538"/>
                        </a:spcBef>
                        <a:spcAft>
                          <a:spcPts val="538"/>
                        </a:spcAft>
                        <a:buClrTx/>
                        <a:buSzTx/>
                        <a:buFont typeface="Arial" charset="0"/>
                        <a:buNone/>
                        <a:tabLst/>
                      </a:pPr>
                      <a:r>
                        <a:rPr kumimoji="0" lang="en-US" sz="1200" b="1" i="0" u="none" strike="noStrike" cap="none" normalizeH="0" baseline="0" smtClean="0">
                          <a:ln>
                            <a:noFill/>
                          </a:ln>
                          <a:solidFill>
                            <a:schemeClr val="bg1"/>
                          </a:solidFill>
                          <a:effectLst/>
                          <a:latin typeface="Verdana" pitchFamily="34" charset="0"/>
                        </a:rPr>
                        <a:t>Meaning</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A4ACB4"/>
                    </a:solidFill>
                  </a:tcPr>
                </a:tc>
                <a:tc>
                  <a:txBody>
                    <a:bodyPr/>
                    <a:lstStyle/>
                    <a:p>
                      <a:pPr marL="0" marR="0" lvl="0" indent="0" algn="ctr" defTabSz="912813" rtl="0" eaLnBrk="1" fontAlgn="base" latinLnBrk="0" hangingPunct="1">
                        <a:lnSpc>
                          <a:spcPct val="100000"/>
                        </a:lnSpc>
                        <a:spcBef>
                          <a:spcPts val="538"/>
                        </a:spcBef>
                        <a:spcAft>
                          <a:spcPts val="538"/>
                        </a:spcAft>
                        <a:buClrTx/>
                        <a:buSzTx/>
                        <a:buFont typeface="Arial" charset="0"/>
                        <a:buNone/>
                        <a:tabLst/>
                      </a:pPr>
                      <a:r>
                        <a:rPr kumimoji="0" lang="en-US" sz="1200" b="1" i="0" u="none" strike="noStrike" cap="none" normalizeH="0" baseline="0" smtClean="0">
                          <a:ln>
                            <a:noFill/>
                          </a:ln>
                          <a:solidFill>
                            <a:schemeClr val="bg1"/>
                          </a:solidFill>
                          <a:effectLst/>
                          <a:latin typeface="Verdana" pitchFamily="34" charset="0"/>
                        </a:rPr>
                        <a:t>PCIe Mapping</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A4ACB4"/>
                    </a:solidFill>
                  </a:tcPr>
                </a:tc>
              </a:tr>
              <a:tr h="677773">
                <a:tc>
                  <a:txBody>
                    <a:bodyPr/>
                    <a:lstStyle/>
                    <a:p>
                      <a:pPr marL="854075" marR="0" lvl="0" indent="-854075"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atom_add(int* p, int val)</a:t>
                      </a:r>
                    </a:p>
                    <a:p>
                      <a:pPr marL="854075" marR="0" lvl="0" indent="-854075"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atom_add(unsigned int* p, unsigned int val)</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old = *p</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*p = *p + val</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return old</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FetchAdd32(p, val)</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785709">
                <a:tc>
                  <a:txBody>
                    <a:bodyPr/>
                    <a:lstStyle/>
                    <a:p>
                      <a:pPr marL="854075" marR="0" lvl="0" indent="-854075"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dirty="0" err="1" smtClean="0">
                          <a:ln>
                            <a:noFill/>
                          </a:ln>
                          <a:solidFill>
                            <a:schemeClr val="bg1"/>
                          </a:solidFill>
                          <a:effectLst/>
                          <a:latin typeface="Verdana" pitchFamily="34" charset="0"/>
                        </a:rPr>
                        <a:t>atom_sub</a:t>
                      </a:r>
                      <a:r>
                        <a:rPr kumimoji="0" lang="en-US" sz="1200" b="0" i="0" u="none" strike="noStrike" cap="none" normalizeH="0" baseline="0" dirty="0" smtClean="0">
                          <a:ln>
                            <a:noFill/>
                          </a:ln>
                          <a:solidFill>
                            <a:schemeClr val="bg1"/>
                          </a:solidFill>
                          <a:effectLst/>
                          <a:latin typeface="Verdana" pitchFamily="34" charset="0"/>
                        </a:rPr>
                        <a:t>(</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 p, </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 </a:t>
                      </a:r>
                      <a:r>
                        <a:rPr kumimoji="0" lang="en-US" sz="1200" b="0" i="0" u="none" strike="noStrike" cap="none" normalizeH="0" baseline="0" dirty="0" err="1" smtClean="0">
                          <a:ln>
                            <a:noFill/>
                          </a:ln>
                          <a:solidFill>
                            <a:schemeClr val="bg1"/>
                          </a:solidFill>
                          <a:effectLst/>
                          <a:latin typeface="Verdana" pitchFamily="34" charset="0"/>
                        </a:rPr>
                        <a:t>val</a:t>
                      </a:r>
                      <a:r>
                        <a:rPr kumimoji="0" lang="en-US" sz="1200" b="0" i="0" u="none" strike="noStrike" cap="none" normalizeH="0" baseline="0" dirty="0" smtClean="0">
                          <a:ln>
                            <a:noFill/>
                          </a:ln>
                          <a:solidFill>
                            <a:schemeClr val="bg1"/>
                          </a:solidFill>
                          <a:effectLst/>
                          <a:latin typeface="Verdana" pitchFamily="34" charset="0"/>
                        </a:rPr>
                        <a:t>)</a:t>
                      </a:r>
                    </a:p>
                    <a:p>
                      <a:pPr marL="854075" marR="0" lvl="0" indent="-854075"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dirty="0" err="1" smtClean="0">
                          <a:ln>
                            <a:noFill/>
                          </a:ln>
                          <a:solidFill>
                            <a:schemeClr val="bg1"/>
                          </a:solidFill>
                          <a:effectLst/>
                          <a:latin typeface="Verdana" pitchFamily="34" charset="0"/>
                        </a:rPr>
                        <a:t>atom_sub</a:t>
                      </a:r>
                      <a:r>
                        <a:rPr kumimoji="0" lang="en-US" sz="1200" b="0" i="0" u="none" strike="noStrike" cap="none" normalizeH="0" baseline="0" dirty="0" smtClean="0">
                          <a:ln>
                            <a:noFill/>
                          </a:ln>
                          <a:solidFill>
                            <a:schemeClr val="bg1"/>
                          </a:solidFill>
                          <a:effectLst/>
                          <a:latin typeface="Verdana" pitchFamily="34" charset="0"/>
                        </a:rPr>
                        <a:t>(unsigned </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 p, unsigned </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 </a:t>
                      </a:r>
                      <a:r>
                        <a:rPr kumimoji="0" lang="en-US" sz="1200" b="0" i="0" u="none" strike="noStrike" cap="none" normalizeH="0" baseline="0" dirty="0" err="1" smtClean="0">
                          <a:ln>
                            <a:noFill/>
                          </a:ln>
                          <a:solidFill>
                            <a:schemeClr val="bg1"/>
                          </a:solidFill>
                          <a:effectLst/>
                          <a:latin typeface="Verdana" pitchFamily="34" charset="0"/>
                        </a:rPr>
                        <a:t>val</a:t>
                      </a:r>
                      <a:r>
                        <a:rPr kumimoji="0" lang="en-US" sz="1200" b="0" i="0" u="none" strike="noStrike" cap="none" normalizeH="0" baseline="0" dirty="0" smtClean="0">
                          <a:ln>
                            <a:noFill/>
                          </a:ln>
                          <a:solidFill>
                            <a:schemeClr val="bg1"/>
                          </a:solidFill>
                          <a:effectLst/>
                          <a:latin typeface="Verdana" pitchFamily="34" charset="0"/>
                        </a:rPr>
                        <a:t>)</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old = *p</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*p = *p – val</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return old</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FetchAdd32(p, -val)</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766979">
                <a:tc>
                  <a:txBody>
                    <a:bodyPr/>
                    <a:lstStyle/>
                    <a:p>
                      <a:pPr marL="914400" marR="0" lvl="0" indent="-91440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dirty="0" err="1" smtClean="0">
                          <a:ln>
                            <a:noFill/>
                          </a:ln>
                          <a:solidFill>
                            <a:schemeClr val="bg1"/>
                          </a:solidFill>
                          <a:effectLst/>
                          <a:latin typeface="Verdana" pitchFamily="34" charset="0"/>
                        </a:rPr>
                        <a:t>atom_xchg</a:t>
                      </a:r>
                      <a:r>
                        <a:rPr kumimoji="0" lang="en-US" sz="1200" b="0" i="0" u="none" strike="noStrike" cap="none" normalizeH="0" baseline="0" dirty="0" smtClean="0">
                          <a:ln>
                            <a:noFill/>
                          </a:ln>
                          <a:solidFill>
                            <a:schemeClr val="bg1"/>
                          </a:solidFill>
                          <a:effectLst/>
                          <a:latin typeface="Verdana" pitchFamily="34" charset="0"/>
                        </a:rPr>
                        <a:t>(</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*p, </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 </a:t>
                      </a:r>
                      <a:r>
                        <a:rPr kumimoji="0" lang="en-US" sz="1200" b="0" i="0" u="none" strike="noStrike" cap="none" normalizeH="0" baseline="0" dirty="0" err="1" smtClean="0">
                          <a:ln>
                            <a:noFill/>
                          </a:ln>
                          <a:solidFill>
                            <a:schemeClr val="bg1"/>
                          </a:solidFill>
                          <a:effectLst/>
                          <a:latin typeface="Verdana" pitchFamily="34" charset="0"/>
                        </a:rPr>
                        <a:t>val</a:t>
                      </a:r>
                      <a:r>
                        <a:rPr kumimoji="0" lang="en-US" sz="1200" b="0" i="0" u="none" strike="noStrike" cap="none" normalizeH="0" baseline="0" dirty="0" smtClean="0">
                          <a:ln>
                            <a:noFill/>
                          </a:ln>
                          <a:solidFill>
                            <a:schemeClr val="bg1"/>
                          </a:solidFill>
                          <a:effectLst/>
                          <a:latin typeface="Verdana" pitchFamily="34" charset="0"/>
                        </a:rPr>
                        <a:t>)</a:t>
                      </a:r>
                    </a:p>
                    <a:p>
                      <a:pPr marL="914400" marR="0" lvl="0" indent="-91440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dirty="0" err="1" smtClean="0">
                          <a:ln>
                            <a:noFill/>
                          </a:ln>
                          <a:solidFill>
                            <a:schemeClr val="bg1"/>
                          </a:solidFill>
                          <a:effectLst/>
                          <a:latin typeface="Verdana" pitchFamily="34" charset="0"/>
                        </a:rPr>
                        <a:t>atom_xchg</a:t>
                      </a:r>
                      <a:r>
                        <a:rPr kumimoji="0" lang="en-US" sz="1200" b="0" i="0" u="none" strike="noStrike" cap="none" normalizeH="0" baseline="0" dirty="0" smtClean="0">
                          <a:ln>
                            <a:noFill/>
                          </a:ln>
                          <a:solidFill>
                            <a:schemeClr val="bg1"/>
                          </a:solidFill>
                          <a:effectLst/>
                          <a:latin typeface="Verdana" pitchFamily="34" charset="0"/>
                        </a:rPr>
                        <a:t>(unsigned </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*p,</a:t>
                      </a:r>
                      <a:br>
                        <a:rPr kumimoji="0" lang="en-US" sz="1200" b="0" i="0" u="none" strike="noStrike" cap="none" normalizeH="0" baseline="0" dirty="0" smtClean="0">
                          <a:ln>
                            <a:noFill/>
                          </a:ln>
                          <a:solidFill>
                            <a:schemeClr val="bg1"/>
                          </a:solidFill>
                          <a:effectLst/>
                          <a:latin typeface="Verdana" pitchFamily="34" charset="0"/>
                        </a:rPr>
                      </a:br>
                      <a:r>
                        <a:rPr kumimoji="0" lang="en-US" sz="1200" b="0" i="0" u="none" strike="noStrike" cap="none" normalizeH="0" baseline="0" dirty="0" smtClean="0">
                          <a:ln>
                            <a:noFill/>
                          </a:ln>
                          <a:solidFill>
                            <a:schemeClr val="bg1"/>
                          </a:solidFill>
                          <a:effectLst/>
                          <a:latin typeface="Verdana" pitchFamily="34" charset="0"/>
                        </a:rPr>
                        <a:t>unsigned </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 </a:t>
                      </a:r>
                      <a:r>
                        <a:rPr kumimoji="0" lang="en-US" sz="1200" b="0" i="0" u="none" strike="noStrike" cap="none" normalizeH="0" baseline="0" dirty="0" err="1" smtClean="0">
                          <a:ln>
                            <a:noFill/>
                          </a:ln>
                          <a:solidFill>
                            <a:schemeClr val="bg1"/>
                          </a:solidFill>
                          <a:effectLst/>
                          <a:latin typeface="Verdana" pitchFamily="34" charset="0"/>
                        </a:rPr>
                        <a:t>val</a:t>
                      </a:r>
                      <a:r>
                        <a:rPr kumimoji="0" lang="en-US" sz="1200" b="0" i="0" u="none" strike="noStrike" cap="none" normalizeH="0" baseline="0" dirty="0" smtClean="0">
                          <a:ln>
                            <a:noFill/>
                          </a:ln>
                          <a:solidFill>
                            <a:schemeClr val="bg1"/>
                          </a:solidFill>
                          <a:effectLst/>
                          <a:latin typeface="Verdana" pitchFamily="34" charset="0"/>
                        </a:rPr>
                        <a:t>)</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old = *p</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*p = val</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return old</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Swap32(p, val)</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679360">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atom_inc(int* p)</a:t>
                      </a:r>
                    </a:p>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atom_inc(unsigned int* p)</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old = *p</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*p = val + 1</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return old</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FetchAdd32(p, 1)</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677773">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dirty="0" err="1" smtClean="0">
                          <a:ln>
                            <a:noFill/>
                          </a:ln>
                          <a:solidFill>
                            <a:schemeClr val="bg1"/>
                          </a:solidFill>
                          <a:effectLst/>
                          <a:latin typeface="Verdana" pitchFamily="34" charset="0"/>
                        </a:rPr>
                        <a:t>atom_dec</a:t>
                      </a:r>
                      <a:r>
                        <a:rPr kumimoji="0" lang="en-US" sz="1200" b="0" i="0" u="none" strike="noStrike" cap="none" normalizeH="0" baseline="0" dirty="0" smtClean="0">
                          <a:ln>
                            <a:noFill/>
                          </a:ln>
                          <a:solidFill>
                            <a:schemeClr val="bg1"/>
                          </a:solidFill>
                          <a:effectLst/>
                          <a:latin typeface="Verdana" pitchFamily="34" charset="0"/>
                        </a:rPr>
                        <a:t>(</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 p)</a:t>
                      </a:r>
                    </a:p>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dirty="0" err="1" smtClean="0">
                          <a:ln>
                            <a:noFill/>
                          </a:ln>
                          <a:solidFill>
                            <a:schemeClr val="bg1"/>
                          </a:solidFill>
                          <a:effectLst/>
                          <a:latin typeface="Verdana" pitchFamily="34" charset="0"/>
                        </a:rPr>
                        <a:t>atom_dec</a:t>
                      </a:r>
                      <a:r>
                        <a:rPr kumimoji="0" lang="en-US" sz="1200" b="0" i="0" u="none" strike="noStrike" cap="none" normalizeH="0" baseline="0" dirty="0" smtClean="0">
                          <a:ln>
                            <a:noFill/>
                          </a:ln>
                          <a:solidFill>
                            <a:schemeClr val="bg1"/>
                          </a:solidFill>
                          <a:effectLst/>
                          <a:latin typeface="Verdana" pitchFamily="34" charset="0"/>
                        </a:rPr>
                        <a:t>(unsigned </a:t>
                      </a:r>
                      <a:r>
                        <a:rPr kumimoji="0" lang="en-US" sz="1200" b="0" i="0" u="none" strike="noStrike" cap="none" normalizeH="0" baseline="0" dirty="0" err="1" smtClean="0">
                          <a:ln>
                            <a:noFill/>
                          </a:ln>
                          <a:solidFill>
                            <a:schemeClr val="bg1"/>
                          </a:solidFill>
                          <a:effectLst/>
                          <a:latin typeface="Verdana" pitchFamily="34" charset="0"/>
                        </a:rPr>
                        <a:t>int</a:t>
                      </a:r>
                      <a:r>
                        <a:rPr kumimoji="0" lang="en-US" sz="1200" b="0" i="0" u="none" strike="noStrike" cap="none" normalizeH="0" baseline="0" dirty="0" smtClean="0">
                          <a:ln>
                            <a:noFill/>
                          </a:ln>
                          <a:solidFill>
                            <a:schemeClr val="bg1"/>
                          </a:solidFill>
                          <a:effectLst/>
                          <a:latin typeface="Verdana" pitchFamily="34" charset="0"/>
                        </a:rPr>
                        <a:t>* p)</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old = *p</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*p = *p – 1</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return old</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FetchAdd32(p, -1)</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949834">
                <a:tc>
                  <a:txBody>
                    <a:bodyPr/>
                    <a:lstStyle/>
                    <a:p>
                      <a:pPr marL="1198563" marR="0" lvl="0" indent="-1198563"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atom_cmpxchg(int* p, int cmp, int val)</a:t>
                      </a:r>
                    </a:p>
                    <a:p>
                      <a:pPr marL="1198563" marR="0" lvl="0" indent="-1198563"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atom_cmpxchg(unsigned int*p,</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unsigned int cmp,</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unsigned int val)</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smtClean="0">
                          <a:ln>
                            <a:noFill/>
                          </a:ln>
                          <a:solidFill>
                            <a:schemeClr val="bg1"/>
                          </a:solidFill>
                          <a:effectLst/>
                          <a:latin typeface="Verdana" pitchFamily="34" charset="0"/>
                        </a:rPr>
                        <a:t>old = *p</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*p = (old == cmp) ? val : old</a:t>
                      </a:r>
                      <a:br>
                        <a:rPr kumimoji="0" lang="en-US" sz="1200" b="0" i="0" u="none" strike="noStrike" cap="none" normalizeH="0" baseline="0" smtClean="0">
                          <a:ln>
                            <a:noFill/>
                          </a:ln>
                          <a:solidFill>
                            <a:schemeClr val="bg1"/>
                          </a:solidFill>
                          <a:effectLst/>
                          <a:latin typeface="Verdana" pitchFamily="34" charset="0"/>
                        </a:rPr>
                      </a:br>
                      <a:r>
                        <a:rPr kumimoji="0" lang="en-US" sz="1200" b="0" i="0" u="none" strike="noStrike" cap="none" normalizeH="0" baseline="0" smtClean="0">
                          <a:ln>
                            <a:noFill/>
                          </a:ln>
                          <a:solidFill>
                            <a:schemeClr val="bg1"/>
                          </a:solidFill>
                          <a:effectLst/>
                          <a:latin typeface="Verdana" pitchFamily="34" charset="0"/>
                        </a:rPr>
                        <a:t>return old</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ts val="538"/>
                        </a:spcBef>
                        <a:spcAft>
                          <a:spcPts val="538"/>
                        </a:spcAft>
                        <a:buClrTx/>
                        <a:buSzTx/>
                        <a:buFont typeface="Arial" charset="0"/>
                        <a:buNone/>
                        <a:tabLst/>
                      </a:pPr>
                      <a:r>
                        <a:rPr kumimoji="0" lang="en-US" sz="1200" b="0" i="0" u="none" strike="noStrike" cap="none" normalizeH="0" baseline="0" dirty="0" smtClean="0">
                          <a:ln>
                            <a:noFill/>
                          </a:ln>
                          <a:solidFill>
                            <a:schemeClr val="bg1"/>
                          </a:solidFill>
                          <a:effectLst/>
                          <a:latin typeface="Verdana" pitchFamily="34" charset="0"/>
                        </a:rPr>
                        <a:t>CAS32(p, </a:t>
                      </a:r>
                      <a:r>
                        <a:rPr kumimoji="0" lang="en-US" sz="1200" b="0" i="0" u="none" strike="noStrike" cap="none" normalizeH="0" baseline="0" dirty="0" err="1" smtClean="0">
                          <a:ln>
                            <a:noFill/>
                          </a:ln>
                          <a:solidFill>
                            <a:schemeClr val="bg1"/>
                          </a:solidFill>
                          <a:effectLst/>
                          <a:latin typeface="Verdana" pitchFamily="34" charset="0"/>
                        </a:rPr>
                        <a:t>cmp</a:t>
                      </a:r>
                      <a:r>
                        <a:rPr kumimoji="0" lang="en-US" sz="1200" b="0" i="0" u="none" strike="noStrike" cap="none" normalizeH="0" baseline="0" dirty="0" smtClean="0">
                          <a:ln>
                            <a:noFill/>
                          </a:ln>
                          <a:solidFill>
                            <a:schemeClr val="bg1"/>
                          </a:solidFill>
                          <a:effectLst/>
                          <a:latin typeface="Verdana" pitchFamily="34" charset="0"/>
                        </a:rPr>
                        <a:t>, </a:t>
                      </a:r>
                      <a:r>
                        <a:rPr kumimoji="0" lang="en-US" sz="1200" b="0" i="0" u="none" strike="noStrike" cap="none" normalizeH="0" baseline="0" dirty="0" err="1" smtClean="0">
                          <a:ln>
                            <a:noFill/>
                          </a:ln>
                          <a:solidFill>
                            <a:schemeClr val="bg1"/>
                          </a:solidFill>
                          <a:effectLst/>
                          <a:latin typeface="Verdana" pitchFamily="34" charset="0"/>
                        </a:rPr>
                        <a:t>val</a:t>
                      </a:r>
                      <a:r>
                        <a:rPr kumimoji="0" lang="en-US" sz="1200" b="0" i="0" u="none" strike="noStrike" cap="none" normalizeH="0" baseline="0" dirty="0" smtClean="0">
                          <a:ln>
                            <a:noFill/>
                          </a:ln>
                          <a:solidFill>
                            <a:schemeClr val="bg1"/>
                          </a:solidFill>
                          <a:effectLst/>
                          <a:latin typeface="Verdana" pitchFamily="34" charset="0"/>
                        </a:rPr>
                        <a:t>)</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87825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GPU HW VIRTUALIZATION</a:t>
            </a:r>
            <a:endParaRPr lang="en-US" dirty="0"/>
          </a:p>
        </p:txBody>
      </p:sp>
      <p:sp>
        <p:nvSpPr>
          <p:cNvPr id="3" name="Content Placeholder 2"/>
          <p:cNvSpPr>
            <a:spLocks noGrp="1"/>
          </p:cNvSpPr>
          <p:nvPr>
            <p:ph idx="1"/>
          </p:nvPr>
        </p:nvSpPr>
        <p:spPr>
          <a:xfrm>
            <a:off x="320675" y="1198670"/>
            <a:ext cx="8502650" cy="4754562"/>
          </a:xfrm>
        </p:spPr>
        <p:txBody>
          <a:bodyPr/>
          <a:lstStyle/>
          <a:p>
            <a:r>
              <a:rPr lang="en-US" dirty="0" smtClean="0"/>
              <a:t>HSA </a:t>
            </a:r>
            <a:r>
              <a:rPr lang="en-US" dirty="0"/>
              <a:t>overview</a:t>
            </a:r>
          </a:p>
          <a:p>
            <a:pPr lvl="1"/>
            <a:r>
              <a:rPr lang="en-US" dirty="0" smtClean="0"/>
              <a:t>Value proposition</a:t>
            </a:r>
          </a:p>
          <a:p>
            <a:pPr lvl="1"/>
            <a:r>
              <a:rPr lang="en-US" dirty="0" smtClean="0"/>
              <a:t>Example use case – Viola-Jones face recognition method</a:t>
            </a:r>
          </a:p>
          <a:p>
            <a:pPr lvl="1"/>
            <a:r>
              <a:rPr lang="en-US" dirty="0" smtClean="0"/>
              <a:t>Simple “HSA program” by yours truly</a:t>
            </a:r>
            <a:endParaRPr lang="en-US" dirty="0"/>
          </a:p>
          <a:p>
            <a:r>
              <a:rPr lang="en-US" dirty="0" smtClean="0"/>
              <a:t>HSA bit and pieces</a:t>
            </a:r>
          </a:p>
          <a:p>
            <a:pPr lvl="1"/>
            <a:r>
              <a:rPr lang="en-US" dirty="0" smtClean="0"/>
              <a:t>Software stack</a:t>
            </a:r>
          </a:p>
          <a:p>
            <a:pPr lvl="1"/>
            <a:r>
              <a:rPr lang="en-US" dirty="0" smtClean="0"/>
              <a:t>User Queues + Memory Queue Descriptor(MQD) + Hardware Queue Description(HQD) + Doorbells</a:t>
            </a:r>
          </a:p>
          <a:p>
            <a:pPr lvl="1"/>
            <a:r>
              <a:rPr lang="en-US" dirty="0" smtClean="0"/>
              <a:t>GFX </a:t>
            </a:r>
            <a:r>
              <a:rPr lang="en-US" dirty="0"/>
              <a:t>ordering + coherency model</a:t>
            </a:r>
          </a:p>
          <a:p>
            <a:pPr lvl="1"/>
            <a:r>
              <a:rPr lang="en-US" dirty="0"/>
              <a:t>HSA Kaveri (GARLIC/ONION+) vs. Carrizo (ONION3) </a:t>
            </a:r>
            <a:endParaRPr lang="en-US" dirty="0" smtClean="0"/>
          </a:p>
          <a:p>
            <a:pPr lvl="1"/>
            <a:r>
              <a:rPr lang="en-US" dirty="0" smtClean="0"/>
              <a:t>IOMMUv2 </a:t>
            </a:r>
            <a:r>
              <a:rPr lang="en-US" dirty="0"/>
              <a:t>feature set overview </a:t>
            </a:r>
            <a:r>
              <a:rPr lang="en-US" dirty="0" smtClean="0"/>
              <a:t>(memory translation, </a:t>
            </a:r>
            <a:r>
              <a:rPr lang="en-US" dirty="0"/>
              <a:t>i</a:t>
            </a:r>
            <a:r>
              <a:rPr lang="en-US" dirty="0" smtClean="0"/>
              <a:t>nterrupt </a:t>
            </a:r>
            <a:r>
              <a:rPr lang="en-US" dirty="0"/>
              <a:t>remapping)</a:t>
            </a:r>
          </a:p>
          <a:p>
            <a:pPr lvl="1"/>
            <a:r>
              <a:rPr lang="en-US" dirty="0" smtClean="0"/>
              <a:t>ATS </a:t>
            </a:r>
            <a:r>
              <a:rPr lang="en-US" dirty="0"/>
              <a:t>(and </a:t>
            </a:r>
            <a:r>
              <a:rPr lang="en-US" dirty="0" smtClean="0"/>
              <a:t>ATC/IOTLBs) overview</a:t>
            </a:r>
            <a:endParaRPr lang="en-US" dirty="0"/>
          </a:p>
          <a:p>
            <a:pPr lvl="1"/>
            <a:r>
              <a:rPr lang="en-US" dirty="0" smtClean="0"/>
              <a:t>PCIe </a:t>
            </a:r>
            <a:r>
              <a:rPr lang="en-US" dirty="0"/>
              <a:t>&amp; OpenCL atomics</a:t>
            </a:r>
          </a:p>
          <a:p>
            <a:r>
              <a:rPr lang="en-US" dirty="0" smtClean="0">
                <a:solidFill>
                  <a:srgbClr val="0070C0"/>
                </a:solidFill>
              </a:rPr>
              <a:t>GPU HW Virtualization</a:t>
            </a:r>
          </a:p>
          <a:p>
            <a:r>
              <a:rPr lang="en-US" dirty="0" smtClean="0"/>
              <a:t>SOC15 overview </a:t>
            </a:r>
            <a:r>
              <a:rPr lang="en-US" dirty="0" smtClean="0">
                <a:sym typeface="Wingdings" pitchFamily="2" charset="2"/>
              </a:rPr>
              <a:t> another time maybe?</a:t>
            </a:r>
            <a:endParaRPr lang="en-US" dirty="0" smtClean="0"/>
          </a:p>
          <a:p>
            <a:endParaRPr lang="en-US" dirty="0"/>
          </a:p>
        </p:txBody>
      </p:sp>
    </p:spTree>
    <p:extLst>
      <p:ext uri="{BB962C8B-B14F-4D97-AF65-F5344CB8AC3E}">
        <p14:creationId xmlns:p14="http://schemas.microsoft.com/office/powerpoint/2010/main" val="31729896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dirty="0" smtClean="0">
                <a:solidFill>
                  <a:schemeClr val="tx2"/>
                </a:solidFill>
              </a:rPr>
              <a:t>GPU Virtualization - Definitions</a:t>
            </a:r>
          </a:p>
        </p:txBody>
      </p:sp>
      <p:sp>
        <p:nvSpPr>
          <p:cNvPr id="3" name="Content Placeholder 2"/>
          <p:cNvSpPr>
            <a:spLocks noGrp="1"/>
          </p:cNvSpPr>
          <p:nvPr>
            <p:ph idx="1"/>
          </p:nvPr>
        </p:nvSpPr>
        <p:spPr>
          <a:xfrm>
            <a:off x="455614" y="1162050"/>
            <a:ext cx="4320668" cy="4667250"/>
          </a:xfrm>
        </p:spPr>
        <p:txBody>
          <a:bodyPr>
            <a:noAutofit/>
          </a:bodyPr>
          <a:lstStyle/>
          <a:p>
            <a:r>
              <a:rPr lang="en-US" sz="1050" b="1" dirty="0" smtClean="0"/>
              <a:t>SI/VM/OS</a:t>
            </a:r>
            <a:r>
              <a:rPr lang="en-US" sz="1050" dirty="0" smtClean="0"/>
              <a:t> == A software component running on a virtual system to which specific Functions, PF, and VF can be assigned. Specification of the behavior and architecture of an SI is outside the scope of this specification. Examples of SIs include guest operating systems and shared/non-shared protected domain device drivers.</a:t>
            </a:r>
          </a:p>
          <a:p>
            <a:r>
              <a:rPr lang="en-US" sz="1050" b="1" dirty="0" smtClean="0"/>
              <a:t>Virtualization Intermediary (VI/VMM/HV) </a:t>
            </a:r>
            <a:r>
              <a:rPr lang="en-US" sz="1050" dirty="0" smtClean="0"/>
              <a:t>== A software component supporting one or more SIs–colloquially known as a hypervisor or virtual machine monitor. Specification of the behavior and architecture of the VI is outside the scope of this specification.</a:t>
            </a:r>
          </a:p>
          <a:p>
            <a:r>
              <a:rPr lang="en-US" sz="1050" dirty="0" smtClean="0"/>
              <a:t> </a:t>
            </a:r>
            <a:r>
              <a:rPr lang="en-US" sz="1050" b="1" dirty="0" smtClean="0"/>
              <a:t>SR-IOV</a:t>
            </a:r>
            <a:r>
              <a:rPr lang="en-US" sz="1050" dirty="0" smtClean="0"/>
              <a:t> == The SR-IOV capability structure is used to discover and configure a PF’s virtualization capabilities. These virtualization capabilities include the number of Virtual Functions (VF) the PCIe Device will associate with a PF and the type of BAR mechanism supported by those VFs. </a:t>
            </a:r>
            <a:r>
              <a:rPr lang="en-US" sz="1050" dirty="0" smtClean="0">
                <a:solidFill>
                  <a:srgbClr val="0000FF"/>
                </a:solidFill>
              </a:rPr>
              <a:t>Example device: Intel 82576 1GbE NIC</a:t>
            </a:r>
          </a:p>
          <a:p>
            <a:r>
              <a:rPr lang="en-US" sz="1050" b="1" dirty="0" smtClean="0"/>
              <a:t>SR-PCIM</a:t>
            </a:r>
            <a:r>
              <a:rPr lang="en-US" sz="1050" dirty="0" smtClean="0"/>
              <a:t> == Single Root-PCI Manager </a:t>
            </a:r>
            <a:r>
              <a:rPr lang="en-US" sz="1050" dirty="0" smtClean="0">
                <a:sym typeface="Wingdings" pitchFamily="2" charset="2"/>
              </a:rPr>
              <a:t></a:t>
            </a:r>
            <a:r>
              <a:rPr lang="en-US" sz="1050" dirty="0" smtClean="0"/>
              <a:t> Software responsible for configuration and management the SR-IOV capability and PF/VF as well as dealing with associated error handling. </a:t>
            </a:r>
          </a:p>
          <a:p>
            <a:r>
              <a:rPr lang="en-US" sz="1050" b="1" dirty="0" smtClean="0"/>
              <a:t>PF </a:t>
            </a:r>
            <a:r>
              <a:rPr lang="en-US" sz="1050" dirty="0" smtClean="0"/>
              <a:t>== Physical Function </a:t>
            </a:r>
            <a:r>
              <a:rPr lang="en-US" sz="1050" dirty="0" smtClean="0">
                <a:sym typeface="Wingdings" pitchFamily="2" charset="2"/>
              </a:rPr>
              <a:t></a:t>
            </a:r>
            <a:r>
              <a:rPr lang="en-US" sz="1050" dirty="0" smtClean="0"/>
              <a:t> A PCI Function that supports the SR-IOV capabilities defined in this specification. A PF contains the SR-IOV capability structure</a:t>
            </a:r>
          </a:p>
          <a:p>
            <a:r>
              <a:rPr lang="en-US" sz="1050" b="1" dirty="0" smtClean="0"/>
              <a:t>VF</a:t>
            </a:r>
            <a:r>
              <a:rPr lang="en-US" sz="1050" dirty="0" smtClean="0"/>
              <a:t> == Virtual Function </a:t>
            </a:r>
            <a:r>
              <a:rPr lang="en-US" sz="1050" dirty="0" smtClean="0">
                <a:sym typeface="Wingdings" pitchFamily="2" charset="2"/>
              </a:rPr>
              <a:t></a:t>
            </a:r>
            <a:r>
              <a:rPr lang="en-US" sz="1050" dirty="0" smtClean="0"/>
              <a:t> A “light-weight” function that is associated with a Physical Function. A VF shares one or more physical resources, such as a Link, with the Physical Function and other VFs that are associated with the same PF.</a:t>
            </a:r>
          </a:p>
          <a:p>
            <a:r>
              <a:rPr lang="en-US" sz="1050" b="1" dirty="0" smtClean="0"/>
              <a:t>RemoteFX</a:t>
            </a:r>
            <a:r>
              <a:rPr lang="en-US" sz="1050" dirty="0" smtClean="0"/>
              <a:t> == RemoteFX </a:t>
            </a:r>
            <a:r>
              <a:rPr lang="en-US" sz="1050" dirty="0"/>
              <a:t>delivers a full-fidelity user experience for Virtual Desktop Infrastructure (VDI) by providing a 3D virtual adapter, intelligent CODECs, and the ability to redirect USB devices in virtual machines. </a:t>
            </a:r>
            <a:endParaRPr lang="en-US" sz="1050" dirty="0" smtClean="0"/>
          </a:p>
        </p:txBody>
      </p:sp>
      <p:pic>
        <p:nvPicPr>
          <p:cNvPr id="1026" name="Picture 2"/>
          <p:cNvPicPr>
            <a:picLocks noChangeAspect="1" noChangeArrowheads="1"/>
          </p:cNvPicPr>
          <p:nvPr/>
        </p:nvPicPr>
        <p:blipFill>
          <a:blip r:embed="rId2" cstate="print"/>
          <a:srcRect/>
          <a:stretch>
            <a:fillRect/>
          </a:stretch>
        </p:blipFill>
        <p:spPr bwMode="auto">
          <a:xfrm>
            <a:off x="5873177" y="407222"/>
            <a:ext cx="2726074" cy="3226988"/>
          </a:xfrm>
          <a:prstGeom prst="rect">
            <a:avLst/>
          </a:prstGeom>
          <a:noFill/>
          <a:ln w="9525">
            <a:noFill/>
            <a:miter lim="800000"/>
            <a:headEnd/>
            <a:tailEnd/>
          </a:ln>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8296" y="3852153"/>
            <a:ext cx="4077956" cy="232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767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Title 1"/>
          <p:cNvSpPr>
            <a:spLocks noGrp="1"/>
          </p:cNvSpPr>
          <p:nvPr>
            <p:ph type="title"/>
          </p:nvPr>
        </p:nvSpPr>
        <p:spPr>
          <a:xfrm>
            <a:off x="297090" y="487363"/>
            <a:ext cx="8502650" cy="639762"/>
          </a:xfrm>
        </p:spPr>
        <p:txBody>
          <a:bodyPr/>
          <a:lstStyle/>
          <a:p>
            <a:r>
              <a:rPr lang="en-CA" dirty="0" smtClean="0">
                <a:solidFill>
                  <a:schemeClr val="tx2"/>
                </a:solidFill>
              </a:rPr>
              <a:t>GPU Virtualization - Use Cases</a:t>
            </a:r>
            <a:endParaRPr lang="en-CA" sz="1400" b="0" i="1" dirty="0" smtClean="0">
              <a:solidFill>
                <a:schemeClr val="tx2"/>
              </a:solidFill>
            </a:endParaRPr>
          </a:p>
        </p:txBody>
      </p:sp>
      <p:sp>
        <p:nvSpPr>
          <p:cNvPr id="4" name="Content Placeholder 3"/>
          <p:cNvSpPr>
            <a:spLocks noGrp="1"/>
          </p:cNvSpPr>
          <p:nvPr>
            <p:ph idx="1"/>
          </p:nvPr>
        </p:nvSpPr>
        <p:spPr>
          <a:xfrm>
            <a:off x="387519" y="1027278"/>
            <a:ext cx="7715621" cy="4752975"/>
          </a:xfrm>
        </p:spPr>
        <p:txBody>
          <a:bodyPr/>
          <a:lstStyle/>
          <a:p>
            <a:pPr lvl="0">
              <a:spcBef>
                <a:spcPts val="200"/>
              </a:spcBef>
            </a:pPr>
            <a:r>
              <a:rPr lang="en-US" sz="1600" dirty="0" smtClean="0"/>
              <a:t>Client virtualization</a:t>
            </a:r>
          </a:p>
          <a:p>
            <a:pPr lvl="1">
              <a:spcBef>
                <a:spcPts val="200"/>
              </a:spcBef>
            </a:pPr>
            <a:r>
              <a:rPr lang="en-US" sz="1600" dirty="0" smtClean="0"/>
              <a:t>XenClient: may be possible, pending DCE PRS decisions and customer acceptance due to lack of video acceleration. Support 1:1 </a:t>
            </a:r>
            <a:r>
              <a:rPr lang="en-US" sz="1600" dirty="0" err="1" smtClean="0"/>
              <a:t>passthru</a:t>
            </a:r>
            <a:r>
              <a:rPr lang="en-US" sz="1600" dirty="0" smtClean="0"/>
              <a:t> today</a:t>
            </a:r>
          </a:p>
          <a:p>
            <a:pPr lvl="1">
              <a:spcBef>
                <a:spcPts val="200"/>
              </a:spcBef>
            </a:pPr>
            <a:r>
              <a:rPr lang="en-US" sz="1600" dirty="0" smtClean="0"/>
              <a:t>Scenario:</a:t>
            </a:r>
          </a:p>
          <a:p>
            <a:pPr lvl="2">
              <a:spcBef>
                <a:spcPts val="200"/>
              </a:spcBef>
            </a:pPr>
            <a:r>
              <a:rPr lang="en-US" sz="1200" dirty="0" smtClean="0"/>
              <a:t>BYOC </a:t>
            </a:r>
            <a:r>
              <a:rPr lang="en-US" sz="1200" dirty="0" smtClean="0">
                <a:sym typeface="Wingdings" pitchFamily="2" charset="2"/>
              </a:rPr>
              <a:t> “bring you own computer” to work. Hypervisor w/ corporate + personal VM and possibly a development VM</a:t>
            </a:r>
            <a:endParaRPr lang="en-US" sz="1200" dirty="0" smtClean="0"/>
          </a:p>
          <a:p>
            <a:pPr>
              <a:spcBef>
                <a:spcPts val="200"/>
              </a:spcBef>
            </a:pPr>
            <a:r>
              <a:rPr lang="en-US" sz="1600" dirty="0" smtClean="0"/>
              <a:t>Server Virtualization (today, RemoteFX, VMware – both are SW abstractions)</a:t>
            </a:r>
          </a:p>
          <a:p>
            <a:pPr lvl="1">
              <a:spcBef>
                <a:spcPts val="200"/>
              </a:spcBef>
            </a:pPr>
            <a:r>
              <a:rPr lang="en-US" sz="1600" dirty="0" smtClean="0"/>
              <a:t>XenServer, Amazon EC2 cloud server, Microsoft Azure cloud server</a:t>
            </a:r>
          </a:p>
          <a:p>
            <a:pPr lvl="1">
              <a:spcBef>
                <a:spcPts val="200"/>
              </a:spcBef>
            </a:pPr>
            <a:r>
              <a:rPr lang="en-US" sz="1600" dirty="0" smtClean="0"/>
              <a:t>Scenarios:</a:t>
            </a:r>
          </a:p>
          <a:p>
            <a:pPr lvl="2">
              <a:spcBef>
                <a:spcPts val="200"/>
              </a:spcBef>
              <a:spcAft>
                <a:spcPts val="0"/>
              </a:spcAft>
            </a:pPr>
            <a:r>
              <a:rPr lang="en-US" sz="1200" dirty="0" smtClean="0"/>
              <a:t>Cloud server</a:t>
            </a:r>
          </a:p>
          <a:p>
            <a:pPr lvl="2">
              <a:spcBef>
                <a:spcPts val="200"/>
              </a:spcBef>
              <a:spcAft>
                <a:spcPts val="0"/>
              </a:spcAft>
            </a:pPr>
            <a:r>
              <a:rPr lang="en-US" sz="1200" dirty="0" smtClean="0"/>
              <a:t>High Performance Computing (HPC)</a:t>
            </a:r>
          </a:p>
          <a:p>
            <a:pPr lvl="2">
              <a:spcBef>
                <a:spcPts val="200"/>
              </a:spcBef>
              <a:spcAft>
                <a:spcPts val="0"/>
              </a:spcAft>
            </a:pPr>
            <a:r>
              <a:rPr lang="en-US" sz="1200" dirty="0" smtClean="0"/>
              <a:t>Remote desktop for knowledge workers (VDI)</a:t>
            </a:r>
          </a:p>
          <a:p>
            <a:pPr lvl="2">
              <a:spcBef>
                <a:spcPts val="200"/>
              </a:spcBef>
              <a:spcAft>
                <a:spcPts val="0"/>
              </a:spcAft>
            </a:pPr>
            <a:r>
              <a:rPr lang="en-US" sz="1200" dirty="0" smtClean="0"/>
              <a:t>Gaming server</a:t>
            </a:r>
          </a:p>
          <a:p>
            <a:pPr lvl="2">
              <a:spcBef>
                <a:spcPts val="200"/>
              </a:spcBef>
              <a:spcAft>
                <a:spcPts val="0"/>
              </a:spcAft>
            </a:pPr>
            <a:r>
              <a:rPr lang="en-US" sz="1200" dirty="0" smtClean="0"/>
              <a:t>Workstation server consolidation</a:t>
            </a:r>
          </a:p>
          <a:p>
            <a:pPr lvl="2">
              <a:spcBef>
                <a:spcPts val="200"/>
              </a:spcBef>
              <a:spcAft>
                <a:spcPts val="0"/>
              </a:spcAft>
            </a:pPr>
            <a:r>
              <a:rPr lang="en-US" sz="1200" dirty="0" smtClean="0"/>
              <a:t>Possibly others</a:t>
            </a:r>
          </a:p>
          <a:p>
            <a:pPr lvl="1">
              <a:spcBef>
                <a:spcPts val="200"/>
              </a:spcBef>
              <a:spcAft>
                <a:spcPts val="0"/>
              </a:spcAft>
            </a:pPr>
            <a:r>
              <a:rPr lang="en-US" sz="1600" dirty="0" smtClean="0">
                <a:sym typeface="Wingdings" pitchFamily="2" charset="2"/>
              </a:rPr>
              <a:t>delta  </a:t>
            </a:r>
            <a:r>
              <a:rPr lang="en-US" sz="1600" dirty="0">
                <a:sym typeface="Wingdings" pitchFamily="2" charset="2"/>
              </a:rPr>
              <a:t>d</a:t>
            </a:r>
            <a:r>
              <a:rPr lang="en-US" sz="1600" dirty="0" smtClean="0"/>
              <a:t>ensity of users</a:t>
            </a:r>
          </a:p>
          <a:p>
            <a:pPr lvl="1">
              <a:spcBef>
                <a:spcPts val="200"/>
              </a:spcBef>
              <a:spcAft>
                <a:spcPts val="0"/>
              </a:spcAft>
            </a:pPr>
            <a:endParaRPr lang="en-US" sz="1600" dirty="0" smtClean="0"/>
          </a:p>
          <a:p>
            <a:pPr>
              <a:spcBef>
                <a:spcPts val="200"/>
              </a:spcBef>
              <a:spcAft>
                <a:spcPts val="0"/>
              </a:spcAft>
            </a:pPr>
            <a:r>
              <a:rPr lang="en-US" sz="1600" dirty="0" smtClean="0"/>
              <a:t>Client vs. Server delta </a:t>
            </a:r>
            <a:r>
              <a:rPr lang="en-US" sz="1600" dirty="0" smtClean="0">
                <a:sym typeface="Wingdings" pitchFamily="2" charset="2"/>
              </a:rPr>
              <a:t> display virtualization</a:t>
            </a:r>
            <a:endParaRPr lang="en-US" sz="1600" dirty="0" smtClean="0"/>
          </a:p>
        </p:txBody>
      </p:sp>
    </p:spTree>
    <p:extLst>
      <p:ext uri="{BB962C8B-B14F-4D97-AF65-F5344CB8AC3E}">
        <p14:creationId xmlns:p14="http://schemas.microsoft.com/office/powerpoint/2010/main" val="629571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75" y="150813"/>
            <a:ext cx="8502650" cy="639762"/>
          </a:xfrm>
        </p:spPr>
        <p:txBody>
          <a:bodyPr/>
          <a:lstStyle/>
          <a:p>
            <a:pPr eaLnBrk="1" hangingPunct="1">
              <a:defRPr/>
            </a:pPr>
            <a:r>
              <a:rPr smtClean="0"/>
              <a:t>HSA Value PROPOSITION</a:t>
            </a:r>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931071022"/>
              </p:ext>
            </p:extLst>
          </p:nvPr>
        </p:nvGraphicFramePr>
        <p:xfrm>
          <a:off x="-2100912" y="1151174"/>
          <a:ext cx="12726648" cy="3609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25928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Why Hardware Solution?</a:t>
            </a:r>
            <a:endParaRPr lang="en-US" dirty="0">
              <a:solidFill>
                <a:schemeClr val="tx2"/>
              </a:solidFill>
            </a:endParaRPr>
          </a:p>
        </p:txBody>
      </p:sp>
      <p:sp>
        <p:nvSpPr>
          <p:cNvPr id="3" name="Content Placeholder 2"/>
          <p:cNvSpPr>
            <a:spLocks noGrp="1"/>
          </p:cNvSpPr>
          <p:nvPr>
            <p:ph idx="1"/>
          </p:nvPr>
        </p:nvSpPr>
        <p:spPr/>
        <p:txBody>
          <a:bodyPr/>
          <a:lstStyle/>
          <a:p>
            <a:r>
              <a:rPr lang="en-US" sz="2000" dirty="0" smtClean="0"/>
              <a:t>Software solutions exist, restrictions abound</a:t>
            </a:r>
          </a:p>
          <a:p>
            <a:pPr lvl="1"/>
            <a:r>
              <a:rPr lang="en-US" sz="2000" dirty="0" smtClean="0"/>
              <a:t>Limited performance, feature set, security</a:t>
            </a:r>
          </a:p>
          <a:p>
            <a:pPr lvl="1"/>
            <a:endParaRPr lang="en-US" sz="2000" dirty="0"/>
          </a:p>
          <a:p>
            <a:r>
              <a:rPr lang="en-US" sz="2000" dirty="0" smtClean="0"/>
              <a:t>Software solutions are not economically scalable</a:t>
            </a:r>
          </a:p>
          <a:p>
            <a:pPr lvl="1"/>
            <a:r>
              <a:rPr lang="en-US" sz="2000" dirty="0" smtClean="0"/>
              <a:t>Proliferation of virtualization systems and operating systems all need specific software development</a:t>
            </a:r>
          </a:p>
          <a:p>
            <a:pPr lvl="1"/>
            <a:r>
              <a:rPr lang="en-US" sz="2000" dirty="0" smtClean="0"/>
              <a:t>(Virtualization architectures) × (</a:t>
            </a:r>
            <a:r>
              <a:rPr lang="en-US" sz="2000" dirty="0"/>
              <a:t>O</a:t>
            </a:r>
            <a:r>
              <a:rPr lang="en-US" sz="2000" dirty="0" smtClean="0"/>
              <a:t>perating systems) = a very large number</a:t>
            </a:r>
            <a:endParaRPr lang="en-US" sz="2000" dirty="0"/>
          </a:p>
        </p:txBody>
      </p:sp>
    </p:spTree>
    <p:extLst>
      <p:ext uri="{BB962C8B-B14F-4D97-AF65-F5344CB8AC3E}">
        <p14:creationId xmlns:p14="http://schemas.microsoft.com/office/powerpoint/2010/main" val="4175599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Title 1"/>
          <p:cNvSpPr>
            <a:spLocks noGrp="1"/>
          </p:cNvSpPr>
          <p:nvPr>
            <p:ph type="title"/>
          </p:nvPr>
        </p:nvSpPr>
        <p:spPr>
          <a:xfrm>
            <a:off x="230154" y="347933"/>
            <a:ext cx="8502650" cy="639762"/>
          </a:xfrm>
        </p:spPr>
        <p:txBody>
          <a:bodyPr/>
          <a:lstStyle/>
          <a:p>
            <a:r>
              <a:rPr lang="en-CA" dirty="0" smtClean="0">
                <a:solidFill>
                  <a:schemeClr val="tx2"/>
                </a:solidFill>
              </a:rPr>
              <a:t>GPU Virtualization - SW Architecture</a:t>
            </a:r>
            <a:endParaRPr lang="en-CA" sz="1400" b="0" i="1" dirty="0" smtClean="0">
              <a:solidFill>
                <a:schemeClr val="tx2"/>
              </a:solidFill>
            </a:endParaRPr>
          </a:p>
        </p:txBody>
      </p:sp>
      <p:sp>
        <p:nvSpPr>
          <p:cNvPr id="4" name="Content Placeholder 3"/>
          <p:cNvSpPr>
            <a:spLocks noGrp="1"/>
          </p:cNvSpPr>
          <p:nvPr>
            <p:ph idx="1"/>
          </p:nvPr>
        </p:nvSpPr>
        <p:spPr>
          <a:xfrm>
            <a:off x="455613" y="987907"/>
            <a:ext cx="7842081" cy="4752975"/>
          </a:xfrm>
        </p:spPr>
        <p:txBody>
          <a:bodyPr/>
          <a:lstStyle/>
          <a:p>
            <a:pPr lvl="0"/>
            <a:r>
              <a:rPr lang="en-US" sz="1800" dirty="0" smtClean="0"/>
              <a:t> </a:t>
            </a:r>
            <a:r>
              <a:rPr lang="en-US" sz="1500" dirty="0" smtClean="0"/>
              <a:t>Hypervisor + privileged Host VM + multiple Guest VM’s</a:t>
            </a:r>
          </a:p>
          <a:p>
            <a:pPr lvl="0"/>
            <a:r>
              <a:rPr lang="en-US" sz="1500" dirty="0" smtClean="0"/>
              <a:t> </a:t>
            </a:r>
            <a:r>
              <a:rPr lang="en-US" sz="1500" b="1" dirty="0" smtClean="0"/>
              <a:t>VBIOS </a:t>
            </a:r>
            <a:r>
              <a:rPr lang="en-US" sz="1500" dirty="0" smtClean="0"/>
              <a:t>is responsible for GPU initialization to run HV and Guest VMs.</a:t>
            </a:r>
          </a:p>
          <a:p>
            <a:pPr lvl="0"/>
            <a:r>
              <a:rPr lang="en-US" sz="1500" dirty="0" smtClean="0"/>
              <a:t> The </a:t>
            </a:r>
            <a:r>
              <a:rPr lang="en-US" sz="1500" b="1" dirty="0" smtClean="0"/>
              <a:t>HV</a:t>
            </a:r>
            <a:r>
              <a:rPr lang="en-US" sz="1500" dirty="0" smtClean="0"/>
              <a:t> is 3</a:t>
            </a:r>
            <a:r>
              <a:rPr lang="en-US" sz="1500" baseline="30000" dirty="0" smtClean="0"/>
              <a:t>rd</a:t>
            </a:r>
            <a:r>
              <a:rPr lang="en-US" sz="1500" dirty="0" smtClean="0"/>
              <a:t> party software (XenClient, Hyper-V, VMware ESX …) so, limit exposure to vendor-specific code. HV uses GPU PCIe config space to control basic GPU functions (e.g. GPU resource allocation, world switch)</a:t>
            </a:r>
          </a:p>
          <a:p>
            <a:pPr lvl="0"/>
            <a:r>
              <a:rPr lang="en-US" sz="1500" dirty="0" smtClean="0"/>
              <a:t> </a:t>
            </a:r>
            <a:r>
              <a:rPr lang="en-US" sz="1500" b="1" dirty="0" smtClean="0"/>
              <a:t>Host VM </a:t>
            </a:r>
            <a:r>
              <a:rPr lang="en-US" sz="1500" dirty="0" smtClean="0"/>
              <a:t>– a privileged partition. May/may not contain a full gfx driver. Whole virtualization system must run without a host VM driver.  If host VM has a driver, additional functionality such as desktop composition may be supported.  If loaded with a driver, host VM would be assigned to the PF where its driver accesses the GPU via MMIO thru the PF BAR. If supported, the compositing task is a separate thread in the Host VM</a:t>
            </a:r>
          </a:p>
          <a:p>
            <a:pPr lvl="0"/>
            <a:r>
              <a:rPr lang="en-US" sz="1500" dirty="0" smtClean="0"/>
              <a:t> </a:t>
            </a:r>
            <a:r>
              <a:rPr lang="en-US" sz="1500" b="1" dirty="0" smtClean="0"/>
              <a:t>Guest VM </a:t>
            </a:r>
            <a:r>
              <a:rPr lang="en-US" sz="1500" dirty="0" smtClean="0"/>
              <a:t>– HV (via SR-PCIM) assigns a VF to each VM, </a:t>
            </a:r>
            <a:r>
              <a:rPr lang="en-US" sz="1500" dirty="0" err="1" smtClean="0"/>
              <a:t>upto</a:t>
            </a:r>
            <a:r>
              <a:rPr lang="en-US" sz="1500" dirty="0" smtClean="0"/>
              <a:t> the # of VF’s supported by the GPU. Additional VM’s are supported. These additional VM’s are either a) not accelerated or b) swapped in/out under HV control. </a:t>
            </a:r>
            <a:r>
              <a:rPr lang="en-US" sz="1500" dirty="0"/>
              <a:t>Contains a full gfx driver that is mostly unaware of virtualization environment.</a:t>
            </a:r>
            <a:r>
              <a:rPr lang="en-US" sz="1500" dirty="0" smtClean="0"/>
              <a:t> </a:t>
            </a:r>
          </a:p>
          <a:p>
            <a:pPr lvl="0"/>
            <a:endParaRPr lang="en-US" sz="1600" dirty="0" smtClean="0"/>
          </a:p>
          <a:p>
            <a:pPr lvl="0"/>
            <a:r>
              <a:rPr lang="en-US" sz="1600" b="1" dirty="0">
                <a:solidFill>
                  <a:srgbClr val="FF0000"/>
                </a:solidFill>
              </a:rPr>
              <a:t> </a:t>
            </a:r>
            <a:r>
              <a:rPr lang="en-US" sz="1600" b="1" dirty="0" smtClean="0">
                <a:solidFill>
                  <a:srgbClr val="FF0000"/>
                </a:solidFill>
              </a:rPr>
              <a:t>VMs </a:t>
            </a:r>
            <a:r>
              <a:rPr lang="en-US" sz="1600" b="1" dirty="0" smtClean="0">
                <a:solidFill>
                  <a:srgbClr val="FF0000"/>
                </a:solidFill>
              </a:rPr>
              <a:t>have simultaneous access to FB &amp; doorbell ranges. Register range/MMIO access is limited to one VM (Host VM or Guest </a:t>
            </a:r>
            <a:r>
              <a:rPr lang="en-US" sz="1600" b="1" dirty="0" smtClean="0">
                <a:solidFill>
                  <a:srgbClr val="FF0000"/>
                </a:solidFill>
              </a:rPr>
              <a:t>VMs</a:t>
            </a:r>
            <a:r>
              <a:rPr lang="en-US" sz="1600" b="1" dirty="0" smtClean="0">
                <a:solidFill>
                  <a:srgbClr val="FF0000"/>
                </a:solidFill>
              </a:rPr>
              <a:t>) at any one time, we use CPU MMU/IOMMU to control access (map/</a:t>
            </a:r>
            <a:r>
              <a:rPr lang="en-US" sz="1600" b="1" dirty="0" err="1" smtClean="0">
                <a:solidFill>
                  <a:srgbClr val="FF0000"/>
                </a:solidFill>
              </a:rPr>
              <a:t>unmap</a:t>
            </a:r>
            <a:r>
              <a:rPr lang="en-US" sz="1600" b="1" dirty="0" smtClean="0">
                <a:solidFill>
                  <a:srgbClr val="FF0000"/>
                </a:solidFill>
              </a:rPr>
              <a:t> </a:t>
            </a:r>
            <a:r>
              <a:rPr lang="en-US" sz="1600" b="1" dirty="0" smtClean="0">
                <a:solidFill>
                  <a:srgbClr val="FF0000"/>
                </a:solidFill>
                <a:sym typeface="Wingdings" pitchFamily="2" charset="2"/>
              </a:rPr>
              <a:t> page faults</a:t>
            </a:r>
            <a:r>
              <a:rPr lang="en-US" sz="1600" b="1" dirty="0" smtClean="0">
                <a:solidFill>
                  <a:srgbClr val="FF0000"/>
                </a:solidFill>
              </a:rPr>
              <a:t>). </a:t>
            </a:r>
          </a:p>
        </p:txBody>
      </p:sp>
    </p:spTree>
    <p:extLst>
      <p:ext uri="{BB962C8B-B14F-4D97-AF65-F5344CB8AC3E}">
        <p14:creationId xmlns:p14="http://schemas.microsoft.com/office/powerpoint/2010/main" val="32060623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065" y="406299"/>
            <a:ext cx="8502650" cy="639762"/>
          </a:xfrm>
        </p:spPr>
        <p:txBody>
          <a:bodyPr/>
          <a:lstStyle/>
          <a:p>
            <a:r>
              <a:rPr lang="en-CA" sz="1800" dirty="0" smtClean="0"/>
              <a:t>SR–IOV Support</a:t>
            </a:r>
            <a:endParaRPr lang="en-CA" sz="1800" dirty="0"/>
          </a:p>
        </p:txBody>
      </p:sp>
      <p:sp>
        <p:nvSpPr>
          <p:cNvPr id="3" name="Content Placeholder 2"/>
          <p:cNvSpPr>
            <a:spLocks noGrp="1"/>
          </p:cNvSpPr>
          <p:nvPr>
            <p:ph idx="1"/>
          </p:nvPr>
        </p:nvSpPr>
        <p:spPr>
          <a:xfrm>
            <a:off x="496111" y="995464"/>
            <a:ext cx="8229600" cy="5467350"/>
          </a:xfrm>
        </p:spPr>
        <p:txBody>
          <a:bodyPr/>
          <a:lstStyle/>
          <a:p>
            <a:pPr>
              <a:spcBef>
                <a:spcPts val="0"/>
              </a:spcBef>
              <a:spcAft>
                <a:spcPts val="600"/>
              </a:spcAft>
              <a:buFont typeface="Arial" pitchFamily="34" charset="0"/>
              <a:buChar char="•"/>
            </a:pPr>
            <a:r>
              <a:rPr lang="en-CA" sz="1600" b="1" dirty="0" smtClean="0"/>
              <a:t>ASIC - </a:t>
            </a:r>
            <a:r>
              <a:rPr lang="en-CA" sz="1600" dirty="0" smtClean="0"/>
              <a:t>Tonga</a:t>
            </a:r>
          </a:p>
          <a:p>
            <a:pPr lvl="1">
              <a:spcBef>
                <a:spcPts val="0"/>
              </a:spcBef>
              <a:spcAft>
                <a:spcPts val="600"/>
              </a:spcAft>
              <a:buFont typeface="Arial" pitchFamily="34" charset="0"/>
              <a:buChar char="•"/>
            </a:pPr>
            <a:r>
              <a:rPr lang="en-CA" sz="1600" dirty="0" smtClean="0"/>
              <a:t>Support </a:t>
            </a:r>
            <a:r>
              <a:rPr lang="en-CA" sz="1600" dirty="0"/>
              <a:t>for </a:t>
            </a:r>
            <a:r>
              <a:rPr lang="en-CA" sz="1600" dirty="0" smtClean="0"/>
              <a:t>16 guest VF/VMs + 1 PF – GPU HW acceleration</a:t>
            </a:r>
          </a:p>
          <a:p>
            <a:pPr lvl="1">
              <a:spcBef>
                <a:spcPts val="0"/>
              </a:spcBef>
              <a:spcAft>
                <a:spcPts val="600"/>
              </a:spcAft>
              <a:buFont typeface="Arial" pitchFamily="34" charset="0"/>
              <a:buChar char="•"/>
            </a:pPr>
            <a:r>
              <a:rPr lang="en-CA" sz="1600" dirty="0" smtClean="0"/>
              <a:t>Moderate-Density 3D(compute) - only Virtualization</a:t>
            </a:r>
          </a:p>
          <a:p>
            <a:pPr lvl="1">
              <a:spcBef>
                <a:spcPts val="0"/>
              </a:spcBef>
              <a:spcAft>
                <a:spcPts val="600"/>
              </a:spcAft>
              <a:buFont typeface="Arial" pitchFamily="34" charset="0"/>
              <a:buChar char="•"/>
            </a:pPr>
            <a:r>
              <a:rPr lang="en-US" sz="1600" dirty="0"/>
              <a:t>Same </a:t>
            </a:r>
            <a:r>
              <a:rPr lang="en-US" sz="1600" dirty="0" err="1"/>
              <a:t>Gfx</a:t>
            </a:r>
            <a:r>
              <a:rPr lang="en-US" sz="1600" dirty="0"/>
              <a:t> Driver for both PF and </a:t>
            </a:r>
            <a:r>
              <a:rPr lang="en-US" sz="1600" dirty="0" smtClean="0"/>
              <a:t>VF#</a:t>
            </a:r>
          </a:p>
          <a:p>
            <a:pPr lvl="1">
              <a:spcBef>
                <a:spcPts val="0"/>
              </a:spcBef>
              <a:spcAft>
                <a:spcPts val="600"/>
              </a:spcAft>
              <a:buFont typeface="Arial" pitchFamily="34" charset="0"/>
              <a:buChar char="•"/>
            </a:pPr>
            <a:r>
              <a:rPr lang="en-US" sz="1600" dirty="0" smtClean="0"/>
              <a:t>3D </a:t>
            </a:r>
            <a:r>
              <a:rPr lang="en-US" sz="1600" dirty="0"/>
              <a:t>Engine </a:t>
            </a:r>
            <a:r>
              <a:rPr lang="en-US" sz="1600" dirty="0" smtClean="0"/>
              <a:t>usage – one VM </a:t>
            </a:r>
            <a:r>
              <a:rPr lang="en-US" sz="1600" dirty="0"/>
              <a:t>at one time</a:t>
            </a:r>
          </a:p>
          <a:p>
            <a:pPr>
              <a:spcBef>
                <a:spcPts val="0"/>
              </a:spcBef>
              <a:spcAft>
                <a:spcPts val="600"/>
              </a:spcAft>
              <a:buFont typeface="Arial" pitchFamily="34" charset="0"/>
              <a:buChar char="•"/>
            </a:pPr>
            <a:r>
              <a:rPr lang="en-CA" sz="1600" b="1" dirty="0" smtClean="0"/>
              <a:t>Features</a:t>
            </a:r>
            <a:endParaRPr lang="en-CA" sz="1600" b="1" dirty="0"/>
          </a:p>
          <a:p>
            <a:pPr lvl="1">
              <a:spcBef>
                <a:spcPts val="0"/>
              </a:spcBef>
              <a:spcAft>
                <a:spcPts val="600"/>
              </a:spcAft>
            </a:pPr>
            <a:r>
              <a:rPr lang="en-CA" sz="1600" dirty="0" smtClean="0"/>
              <a:t>Multimedia – All multimedia </a:t>
            </a:r>
            <a:r>
              <a:rPr lang="en-CA" sz="1600" dirty="0"/>
              <a:t>content goes to </a:t>
            </a:r>
            <a:r>
              <a:rPr lang="en-CA" sz="1600" dirty="0" smtClean="0"/>
              <a:t>CPU</a:t>
            </a:r>
          </a:p>
          <a:p>
            <a:pPr lvl="2">
              <a:spcBef>
                <a:spcPts val="0"/>
              </a:spcBef>
              <a:spcAft>
                <a:spcPts val="600"/>
              </a:spcAft>
            </a:pPr>
            <a:r>
              <a:rPr lang="en-CA" sz="1600" dirty="0" smtClean="0"/>
              <a:t> </a:t>
            </a:r>
            <a:r>
              <a:rPr lang="en-CA" sz="1600" dirty="0"/>
              <a:t>Support non-DRM content only</a:t>
            </a:r>
          </a:p>
          <a:p>
            <a:pPr lvl="1">
              <a:spcBef>
                <a:spcPts val="0"/>
              </a:spcBef>
              <a:spcAft>
                <a:spcPts val="600"/>
              </a:spcAft>
            </a:pPr>
            <a:r>
              <a:rPr lang="en-CA" sz="1600" dirty="0"/>
              <a:t>Power Management</a:t>
            </a:r>
          </a:p>
          <a:p>
            <a:pPr lvl="2">
              <a:spcBef>
                <a:spcPts val="0"/>
              </a:spcBef>
              <a:spcAft>
                <a:spcPts val="600"/>
              </a:spcAft>
            </a:pPr>
            <a:r>
              <a:rPr lang="en-CA" sz="1600" dirty="0"/>
              <a:t>Basic thermal protection</a:t>
            </a:r>
          </a:p>
          <a:p>
            <a:pPr lvl="2">
              <a:spcBef>
                <a:spcPts val="0"/>
              </a:spcBef>
              <a:spcAft>
                <a:spcPts val="600"/>
              </a:spcAft>
            </a:pPr>
            <a:r>
              <a:rPr lang="en-CA" sz="1600" dirty="0"/>
              <a:t>Basic DPM – not optimized</a:t>
            </a:r>
          </a:p>
          <a:p>
            <a:pPr lvl="2">
              <a:spcBef>
                <a:spcPts val="0"/>
              </a:spcBef>
              <a:spcAft>
                <a:spcPts val="600"/>
              </a:spcAft>
            </a:pPr>
            <a:r>
              <a:rPr lang="en-CA" sz="1600" dirty="0"/>
              <a:t>Some feature restrictions (e.g. FBC, ABM)</a:t>
            </a:r>
          </a:p>
          <a:p>
            <a:pPr lvl="2">
              <a:spcBef>
                <a:spcPts val="0"/>
              </a:spcBef>
              <a:spcAft>
                <a:spcPts val="600"/>
              </a:spcAft>
            </a:pPr>
            <a:r>
              <a:rPr lang="en-CA" sz="1600" dirty="0" smtClean="0"/>
              <a:t>VDDGFX -&gt; TDB; relies on auto-scheduling mode</a:t>
            </a:r>
            <a:endParaRPr lang="en-CA" sz="1600" dirty="0"/>
          </a:p>
          <a:p>
            <a:pPr lvl="1">
              <a:spcBef>
                <a:spcPts val="0"/>
              </a:spcBef>
              <a:spcAft>
                <a:spcPts val="600"/>
              </a:spcAft>
            </a:pPr>
            <a:r>
              <a:rPr lang="en-CA" sz="1600" dirty="0" smtClean="0"/>
              <a:t>Display – No HW support – SW simulation – mailbox?</a:t>
            </a:r>
            <a:endParaRPr lang="en-CA" sz="1600" dirty="0"/>
          </a:p>
          <a:p>
            <a:pPr lvl="2">
              <a:spcBef>
                <a:spcPts val="0"/>
              </a:spcBef>
              <a:spcAft>
                <a:spcPts val="600"/>
              </a:spcAft>
            </a:pPr>
            <a:r>
              <a:rPr lang="en-CA" sz="1600" dirty="0" smtClean="0"/>
              <a:t>Multi-VM </a:t>
            </a:r>
            <a:r>
              <a:rPr lang="en-CA" sz="1600" dirty="0"/>
              <a:t>full screen </a:t>
            </a:r>
            <a:r>
              <a:rPr lang="en-CA" sz="1600" dirty="0" smtClean="0"/>
              <a:t>switching - TBD</a:t>
            </a:r>
            <a:endParaRPr lang="en-CA" sz="1600" dirty="0"/>
          </a:p>
          <a:p>
            <a:pPr lvl="2">
              <a:spcBef>
                <a:spcPts val="0"/>
              </a:spcBef>
              <a:spcAft>
                <a:spcPts val="600"/>
              </a:spcAft>
            </a:pPr>
            <a:r>
              <a:rPr lang="en-CA" sz="1600" dirty="0" smtClean="0"/>
              <a:t>Multi-VM </a:t>
            </a:r>
            <a:r>
              <a:rPr lang="en-CA" sz="1600" dirty="0"/>
              <a:t>desktop </a:t>
            </a:r>
            <a:r>
              <a:rPr lang="en-CA" sz="1600" dirty="0" smtClean="0"/>
              <a:t>composition - TBD</a:t>
            </a:r>
            <a:endParaRPr lang="en-CA" sz="1600" dirty="0"/>
          </a:p>
        </p:txBody>
      </p:sp>
    </p:spTree>
    <p:extLst>
      <p:ext uri="{BB962C8B-B14F-4D97-AF65-F5344CB8AC3E}">
        <p14:creationId xmlns:p14="http://schemas.microsoft.com/office/powerpoint/2010/main" val="33899611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Elbow Connector 25"/>
          <p:cNvCxnSpPr>
            <a:stCxn id="22" idx="2"/>
            <a:endCxn id="25" idx="0"/>
          </p:cNvCxnSpPr>
          <p:nvPr/>
        </p:nvCxnSpPr>
        <p:spPr>
          <a:xfrm rot="5400000">
            <a:off x="6310222" y="2699311"/>
            <a:ext cx="858746" cy="1"/>
          </a:xfrm>
          <a:prstGeom prst="bentConnector3">
            <a:avLst/>
          </a:prstGeom>
          <a:ln w="190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3" idx="2"/>
          </p:cNvCxnSpPr>
          <p:nvPr/>
        </p:nvCxnSpPr>
        <p:spPr>
          <a:xfrm rot="5400000">
            <a:off x="7220139" y="2347819"/>
            <a:ext cx="865097" cy="696634"/>
          </a:xfrm>
          <a:prstGeom prst="bentConnector3">
            <a:avLst>
              <a:gd name="adj1" fmla="val 50000"/>
            </a:avLst>
          </a:prstGeom>
          <a:ln w="190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31" idx="2"/>
          </p:cNvCxnSpPr>
          <p:nvPr/>
        </p:nvCxnSpPr>
        <p:spPr>
          <a:xfrm rot="16200000" flipH="1">
            <a:off x="5409269" y="2363134"/>
            <a:ext cx="865096" cy="666003"/>
          </a:xfrm>
          <a:prstGeom prst="bentConnector3">
            <a:avLst>
              <a:gd name="adj1" fmla="val 50000"/>
            </a:avLst>
          </a:prstGeom>
          <a:ln w="190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167269" y="115656"/>
            <a:ext cx="8425560" cy="639762"/>
          </a:xfrm>
        </p:spPr>
        <p:txBody>
          <a:bodyPr/>
          <a:lstStyle/>
          <a:p>
            <a:r>
              <a:rPr lang="en-US" dirty="0" smtClean="0">
                <a:solidFill>
                  <a:schemeClr val="bg1"/>
                </a:solidFill>
              </a:rPr>
              <a:t>Context </a:t>
            </a:r>
            <a:r>
              <a:rPr lang="en-US" dirty="0">
                <a:solidFill>
                  <a:schemeClr val="bg1"/>
                </a:solidFill>
              </a:rPr>
              <a:t>H</a:t>
            </a:r>
            <a:r>
              <a:rPr lang="en-US" dirty="0" smtClean="0">
                <a:solidFill>
                  <a:schemeClr val="bg1"/>
                </a:solidFill>
              </a:rPr>
              <a:t>ierarchy in a Native Environment</a:t>
            </a:r>
            <a:endParaRPr lang="en-US" sz="1400" dirty="0">
              <a:solidFill>
                <a:schemeClr val="bg1"/>
              </a:solidFill>
            </a:endParaRPr>
          </a:p>
        </p:txBody>
      </p:sp>
      <p:sp>
        <p:nvSpPr>
          <p:cNvPr id="5" name="Flowchart: Internal Storage 4"/>
          <p:cNvSpPr/>
          <p:nvPr/>
        </p:nvSpPr>
        <p:spPr bwMode="auto">
          <a:xfrm>
            <a:off x="1781863" y="1600200"/>
            <a:ext cx="1129553" cy="669738"/>
          </a:xfrm>
          <a:prstGeom prst="flowChartInternalStorage">
            <a:avLst/>
          </a:prstGeom>
          <a:ln>
            <a:solidFill>
              <a:schemeClr val="bg1"/>
            </a:solidFill>
            <a:headEnd/>
            <a:tailEnd/>
          </a:ln>
        </p:spPr>
        <p:style>
          <a:lnRef idx="1">
            <a:schemeClr val="accent2"/>
          </a:lnRef>
          <a:fillRef idx="2">
            <a:schemeClr val="accent2"/>
          </a:fillRef>
          <a:effectRef idx="1">
            <a:schemeClr val="accent2"/>
          </a:effectRef>
          <a:fontRef idx="minor">
            <a:schemeClr val="dk1"/>
          </a:fontRef>
        </p:style>
        <p:txBody>
          <a:bodyPr lIns="91440" tIns="45714" rIns="91440" bIns="45714" rtlCol="0" anchor="ctr"/>
          <a:lstStyle/>
          <a:p>
            <a:pPr marL="1588" indent="-1588" defTabSz="913183"/>
            <a:r>
              <a:rPr lang="en-US" sz="1200" dirty="0">
                <a:solidFill>
                  <a:schemeClr val="bg1"/>
                </a:solidFill>
                <a:cs typeface="Arial" charset="0"/>
              </a:rPr>
              <a:t>p</a:t>
            </a:r>
            <a:r>
              <a:rPr lang="en-US" sz="1200" dirty="0" smtClean="0">
                <a:solidFill>
                  <a:schemeClr val="bg1"/>
                </a:solidFill>
                <a:cs typeface="Arial" charset="0"/>
              </a:rPr>
              <a:t>er-process context</a:t>
            </a:r>
          </a:p>
        </p:txBody>
      </p:sp>
      <p:sp>
        <p:nvSpPr>
          <p:cNvPr id="6" name="Flowchart: Internal Storage 5"/>
          <p:cNvSpPr/>
          <p:nvPr/>
        </p:nvSpPr>
        <p:spPr bwMode="auto">
          <a:xfrm>
            <a:off x="3043272" y="1600199"/>
            <a:ext cx="1129553" cy="663389"/>
          </a:xfrm>
          <a:prstGeom prst="flowChartInternalStorage">
            <a:avLst/>
          </a:prstGeom>
          <a:ln>
            <a:solidFill>
              <a:schemeClr val="bg1"/>
            </a:solidFill>
            <a:headEnd/>
            <a:tailEnd/>
          </a:ln>
        </p:spPr>
        <p:style>
          <a:lnRef idx="1">
            <a:schemeClr val="accent2"/>
          </a:lnRef>
          <a:fillRef idx="2">
            <a:schemeClr val="accent2"/>
          </a:fillRef>
          <a:effectRef idx="1">
            <a:schemeClr val="accent2"/>
          </a:effectRef>
          <a:fontRef idx="minor">
            <a:schemeClr val="dk1"/>
          </a:fontRef>
        </p:style>
        <p:txBody>
          <a:bodyPr lIns="91440" tIns="45714" rIns="91440" bIns="45714" rtlCol="0" anchor="ctr"/>
          <a:lstStyle/>
          <a:p>
            <a:pPr marL="1588" indent="-1588" defTabSz="913183"/>
            <a:r>
              <a:rPr lang="en-US" sz="1200" dirty="0">
                <a:solidFill>
                  <a:schemeClr val="bg1"/>
                </a:solidFill>
                <a:cs typeface="Arial" charset="0"/>
              </a:rPr>
              <a:t>p</a:t>
            </a:r>
            <a:r>
              <a:rPr lang="en-US" sz="1200" dirty="0" smtClean="0">
                <a:solidFill>
                  <a:schemeClr val="bg1"/>
                </a:solidFill>
                <a:cs typeface="Arial" charset="0"/>
              </a:rPr>
              <a:t>er-process context</a:t>
            </a:r>
          </a:p>
        </p:txBody>
      </p:sp>
      <p:sp>
        <p:nvSpPr>
          <p:cNvPr id="7" name="Flowchart: Internal Storage 6"/>
          <p:cNvSpPr/>
          <p:nvPr/>
        </p:nvSpPr>
        <p:spPr bwMode="auto">
          <a:xfrm>
            <a:off x="1781862" y="3128684"/>
            <a:ext cx="1129553" cy="605116"/>
          </a:xfrm>
          <a:prstGeom prst="flowChartInternalStorage">
            <a:avLst/>
          </a:prstGeom>
          <a:ln>
            <a:solidFill>
              <a:schemeClr val="bg1"/>
            </a:solidFill>
            <a:headEnd/>
            <a:tailEnd/>
          </a:ln>
        </p:spPr>
        <p:style>
          <a:lnRef idx="1">
            <a:schemeClr val="accent5"/>
          </a:lnRef>
          <a:fillRef idx="1003">
            <a:schemeClr val="dk2"/>
          </a:fillRef>
          <a:effectRef idx="1">
            <a:schemeClr val="accent5"/>
          </a:effectRef>
          <a:fontRef idx="minor">
            <a:schemeClr val="dk1"/>
          </a:fontRef>
        </p:style>
        <p:txBody>
          <a:bodyPr lIns="91440" tIns="45714" rIns="91440" bIns="45714" rtlCol="0" anchor="ctr"/>
          <a:lstStyle/>
          <a:p>
            <a:pPr marL="1588" indent="-1588" defTabSz="913183"/>
            <a:r>
              <a:rPr lang="en-US" sz="1200" dirty="0" smtClean="0">
                <a:solidFill>
                  <a:schemeClr val="bg1"/>
                </a:solidFill>
                <a:cs typeface="Arial" charset="0"/>
              </a:rPr>
              <a:t>global context</a:t>
            </a:r>
          </a:p>
        </p:txBody>
      </p:sp>
      <p:cxnSp>
        <p:nvCxnSpPr>
          <p:cNvPr id="9" name="Elbow Connector 8"/>
          <p:cNvCxnSpPr>
            <a:stCxn id="5" idx="2"/>
            <a:endCxn id="7" idx="0"/>
          </p:cNvCxnSpPr>
          <p:nvPr/>
        </p:nvCxnSpPr>
        <p:spPr>
          <a:xfrm rot="5400000">
            <a:off x="1917267" y="2699311"/>
            <a:ext cx="858746" cy="1"/>
          </a:xfrm>
          <a:prstGeom prst="bentConnector3">
            <a:avLst/>
          </a:prstGeom>
          <a:ln w="190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6" idx="2"/>
          </p:cNvCxnSpPr>
          <p:nvPr/>
        </p:nvCxnSpPr>
        <p:spPr>
          <a:xfrm rot="5400000">
            <a:off x="2827184" y="2347819"/>
            <a:ext cx="865097" cy="696634"/>
          </a:xfrm>
          <a:prstGeom prst="bentConnector3">
            <a:avLst>
              <a:gd name="adj1" fmla="val 50000"/>
            </a:avLst>
          </a:prstGeom>
          <a:ln w="190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Flowchart: Internal Storage 12"/>
          <p:cNvSpPr/>
          <p:nvPr/>
        </p:nvSpPr>
        <p:spPr bwMode="auto">
          <a:xfrm>
            <a:off x="551084" y="1600200"/>
            <a:ext cx="1129553" cy="663388"/>
          </a:xfrm>
          <a:prstGeom prst="flowChartInternalStorage">
            <a:avLst/>
          </a:prstGeom>
          <a:ln>
            <a:solidFill>
              <a:schemeClr val="bg1"/>
            </a:solidFill>
            <a:headEnd/>
            <a:tailEnd/>
          </a:ln>
        </p:spPr>
        <p:style>
          <a:lnRef idx="1">
            <a:schemeClr val="accent2"/>
          </a:lnRef>
          <a:fillRef idx="2">
            <a:schemeClr val="accent2"/>
          </a:fillRef>
          <a:effectRef idx="1">
            <a:schemeClr val="accent2"/>
          </a:effectRef>
          <a:fontRef idx="minor">
            <a:schemeClr val="dk1"/>
          </a:fontRef>
        </p:style>
        <p:txBody>
          <a:bodyPr lIns="91440" tIns="45714" rIns="91440" bIns="45714" rtlCol="0" anchor="ctr"/>
          <a:lstStyle/>
          <a:p>
            <a:pPr marL="1588" indent="-1588" defTabSz="913183"/>
            <a:r>
              <a:rPr lang="en-US" sz="1200" dirty="0">
                <a:solidFill>
                  <a:schemeClr val="bg1"/>
                </a:solidFill>
                <a:cs typeface="Arial" charset="0"/>
              </a:rPr>
              <a:t>p</a:t>
            </a:r>
            <a:r>
              <a:rPr lang="en-US" sz="1200" dirty="0" smtClean="0">
                <a:solidFill>
                  <a:schemeClr val="bg1"/>
                </a:solidFill>
                <a:cs typeface="Arial" charset="0"/>
              </a:rPr>
              <a:t>er-process context</a:t>
            </a:r>
          </a:p>
        </p:txBody>
      </p:sp>
      <p:cxnSp>
        <p:nvCxnSpPr>
          <p:cNvPr id="20" name="Elbow Connector 19"/>
          <p:cNvCxnSpPr>
            <a:stCxn id="13" idx="2"/>
          </p:cNvCxnSpPr>
          <p:nvPr/>
        </p:nvCxnSpPr>
        <p:spPr>
          <a:xfrm rot="16200000" flipH="1">
            <a:off x="1016313" y="2363135"/>
            <a:ext cx="865096" cy="666001"/>
          </a:xfrm>
          <a:prstGeom prst="bentConnector3">
            <a:avLst>
              <a:gd name="adj1" fmla="val 50000"/>
            </a:avLst>
          </a:prstGeom>
          <a:ln w="190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8" name="Left Bracket 47"/>
          <p:cNvSpPr/>
          <p:nvPr/>
        </p:nvSpPr>
        <p:spPr>
          <a:xfrm rot="5400000">
            <a:off x="1500458" y="758289"/>
            <a:ext cx="397518" cy="1211544"/>
          </a:xfrm>
          <a:prstGeom prst="leftBracket">
            <a:avLst>
              <a:gd name="adj" fmla="val 150970"/>
            </a:avLst>
          </a:prstGeom>
          <a:ln w="1905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txBody>
          <a:bodyPr vert="vert270" rtlCol="0" anchor="b" anchorCtr="0"/>
          <a:lstStyle/>
          <a:p>
            <a:pPr algn="ctr"/>
            <a:r>
              <a:rPr lang="en-US" sz="1200" b="1" dirty="0">
                <a:solidFill>
                  <a:schemeClr val="bg1"/>
                </a:solidFill>
              </a:rPr>
              <a:t>c</a:t>
            </a:r>
            <a:r>
              <a:rPr lang="en-US" sz="1200" b="1" dirty="0" smtClean="0">
                <a:solidFill>
                  <a:schemeClr val="bg1"/>
                </a:solidFill>
              </a:rPr>
              <a:t>ontext switch</a:t>
            </a:r>
            <a:endParaRPr lang="en-US" sz="1200" b="1" dirty="0">
              <a:solidFill>
                <a:schemeClr val="bg1"/>
              </a:solidFill>
            </a:endParaRPr>
          </a:p>
        </p:txBody>
      </p:sp>
      <p:sp>
        <p:nvSpPr>
          <p:cNvPr id="49" name="Left Bracket 48"/>
          <p:cNvSpPr/>
          <p:nvPr/>
        </p:nvSpPr>
        <p:spPr>
          <a:xfrm rot="5400000">
            <a:off x="2802860" y="758289"/>
            <a:ext cx="397518" cy="1211544"/>
          </a:xfrm>
          <a:prstGeom prst="leftBracket">
            <a:avLst>
              <a:gd name="adj" fmla="val 150970"/>
            </a:avLst>
          </a:prstGeom>
          <a:ln w="1905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txBody>
          <a:bodyPr vert="vert270" rtlCol="0" anchor="b" anchorCtr="0"/>
          <a:lstStyle/>
          <a:p>
            <a:pPr algn="ctr"/>
            <a:r>
              <a:rPr lang="en-US" sz="1200" b="1" dirty="0">
                <a:solidFill>
                  <a:schemeClr val="bg1"/>
                </a:solidFill>
              </a:rPr>
              <a:t>c</a:t>
            </a:r>
            <a:r>
              <a:rPr lang="en-US" sz="1200" b="1" dirty="0" smtClean="0">
                <a:solidFill>
                  <a:schemeClr val="bg1"/>
                </a:solidFill>
              </a:rPr>
              <a:t>ontext switch</a:t>
            </a:r>
            <a:endParaRPr lang="en-US" sz="1200" b="1" dirty="0">
              <a:solidFill>
                <a:schemeClr val="bg1"/>
              </a:solidFill>
            </a:endParaRPr>
          </a:p>
        </p:txBody>
      </p:sp>
      <p:sp>
        <p:nvSpPr>
          <p:cNvPr id="19" name="Rounded Rectangle 18"/>
          <p:cNvSpPr/>
          <p:nvPr/>
        </p:nvSpPr>
        <p:spPr bwMode="auto">
          <a:xfrm>
            <a:off x="152400" y="914400"/>
            <a:ext cx="4343400" cy="3571502"/>
          </a:xfrm>
          <a:prstGeom prst="roundRect">
            <a:avLst/>
          </a:prstGeom>
          <a:noFill/>
          <a:ln>
            <a:solidFill>
              <a:srgbClr val="FF9900"/>
            </a:solidFill>
            <a:headEnd/>
            <a:tailEnd/>
          </a:ln>
        </p:spPr>
        <p:style>
          <a:lnRef idx="2">
            <a:schemeClr val="accent3"/>
          </a:lnRef>
          <a:fillRef idx="1">
            <a:schemeClr val="lt1"/>
          </a:fillRef>
          <a:effectRef idx="0">
            <a:schemeClr val="accent3"/>
          </a:effectRef>
          <a:fontRef idx="minor">
            <a:schemeClr val="dk1"/>
          </a:fontRef>
        </p:style>
        <p:txBody>
          <a:bodyPr lIns="228600" tIns="45714" rIns="228600" bIns="45714" rtlCol="0" anchor="ctr"/>
          <a:lstStyle/>
          <a:p>
            <a:pPr marL="1588" indent="-1588" algn="ctr" defTabSz="913183"/>
            <a:endParaRPr lang="en-US" b="1" dirty="0" smtClean="0">
              <a:solidFill>
                <a:schemeClr val="bg1"/>
              </a:solidFill>
              <a:cs typeface="Arial" charset="0"/>
            </a:endParaRPr>
          </a:p>
        </p:txBody>
      </p:sp>
      <p:sp>
        <p:nvSpPr>
          <p:cNvPr id="21" name="TextBox 20"/>
          <p:cNvSpPr txBox="1"/>
          <p:nvPr/>
        </p:nvSpPr>
        <p:spPr>
          <a:xfrm>
            <a:off x="3532506" y="3963331"/>
            <a:ext cx="659155" cy="369332"/>
          </a:xfrm>
          <a:prstGeom prst="rect">
            <a:avLst/>
          </a:prstGeom>
          <a:noFill/>
          <a:ln>
            <a:solidFill>
              <a:schemeClr val="bg1"/>
            </a:solidFill>
          </a:ln>
        </p:spPr>
        <p:txBody>
          <a:bodyPr wrap="none" rtlCol="0">
            <a:spAutoFit/>
          </a:bodyPr>
          <a:lstStyle/>
          <a:p>
            <a:r>
              <a:rPr lang="en-US" b="1" dirty="0" smtClean="0">
                <a:solidFill>
                  <a:schemeClr val="bg1"/>
                </a:solidFill>
              </a:rPr>
              <a:t>VM1</a:t>
            </a:r>
          </a:p>
        </p:txBody>
      </p:sp>
      <p:sp>
        <p:nvSpPr>
          <p:cNvPr id="22" name="Flowchart: Internal Storage 21"/>
          <p:cNvSpPr/>
          <p:nvPr/>
        </p:nvSpPr>
        <p:spPr bwMode="auto">
          <a:xfrm>
            <a:off x="6174818" y="1600200"/>
            <a:ext cx="1129553" cy="669738"/>
          </a:xfrm>
          <a:prstGeom prst="flowChartInternalStorage">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lIns="91440" tIns="45714" rIns="91440" bIns="45714" rtlCol="0" anchor="ctr"/>
          <a:lstStyle/>
          <a:p>
            <a:pPr marL="1588" indent="-1588" defTabSz="913183"/>
            <a:r>
              <a:rPr lang="en-US" sz="1200" dirty="0">
                <a:solidFill>
                  <a:schemeClr val="bg1"/>
                </a:solidFill>
                <a:cs typeface="Arial" charset="0"/>
              </a:rPr>
              <a:t>p</a:t>
            </a:r>
            <a:r>
              <a:rPr lang="en-US" sz="1200" dirty="0" smtClean="0">
                <a:solidFill>
                  <a:schemeClr val="bg1"/>
                </a:solidFill>
                <a:cs typeface="Arial" charset="0"/>
              </a:rPr>
              <a:t>er-process context</a:t>
            </a:r>
          </a:p>
        </p:txBody>
      </p:sp>
      <p:sp>
        <p:nvSpPr>
          <p:cNvPr id="23" name="Flowchart: Internal Storage 22"/>
          <p:cNvSpPr/>
          <p:nvPr/>
        </p:nvSpPr>
        <p:spPr bwMode="auto">
          <a:xfrm>
            <a:off x="7436227" y="1600199"/>
            <a:ext cx="1129553" cy="663389"/>
          </a:xfrm>
          <a:prstGeom prst="flowChartInternalStorage">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lIns="91440" tIns="45714" rIns="91440" bIns="45714" rtlCol="0" anchor="ctr"/>
          <a:lstStyle/>
          <a:p>
            <a:pPr marL="1588" indent="-1588" defTabSz="913183"/>
            <a:r>
              <a:rPr lang="en-US" sz="1200" dirty="0">
                <a:solidFill>
                  <a:schemeClr val="bg1"/>
                </a:solidFill>
                <a:cs typeface="Arial" charset="0"/>
              </a:rPr>
              <a:t>p</a:t>
            </a:r>
            <a:r>
              <a:rPr lang="en-US" sz="1200" dirty="0" smtClean="0">
                <a:solidFill>
                  <a:schemeClr val="bg1"/>
                </a:solidFill>
                <a:cs typeface="Arial" charset="0"/>
              </a:rPr>
              <a:t>er-process context</a:t>
            </a:r>
          </a:p>
        </p:txBody>
      </p:sp>
      <p:sp>
        <p:nvSpPr>
          <p:cNvPr id="25" name="Flowchart: Internal Storage 24"/>
          <p:cNvSpPr/>
          <p:nvPr/>
        </p:nvSpPr>
        <p:spPr bwMode="auto">
          <a:xfrm>
            <a:off x="6174817" y="3128684"/>
            <a:ext cx="1129553" cy="605116"/>
          </a:xfrm>
          <a:prstGeom prst="flowChartInternalStorage">
            <a:avLst/>
          </a:prstGeom>
          <a:ln>
            <a:solidFill>
              <a:schemeClr val="bg1"/>
            </a:solidFill>
            <a:headEnd/>
            <a:tailEnd/>
          </a:ln>
        </p:spPr>
        <p:style>
          <a:lnRef idx="1">
            <a:schemeClr val="accent5"/>
          </a:lnRef>
          <a:fillRef idx="1001">
            <a:schemeClr val="dk2"/>
          </a:fillRef>
          <a:effectRef idx="1">
            <a:schemeClr val="accent5"/>
          </a:effectRef>
          <a:fontRef idx="minor">
            <a:schemeClr val="dk1"/>
          </a:fontRef>
        </p:style>
        <p:txBody>
          <a:bodyPr lIns="91440" tIns="45714" rIns="91440" bIns="45714" rtlCol="0" anchor="ctr"/>
          <a:lstStyle/>
          <a:p>
            <a:pPr marL="1588" indent="-1588" defTabSz="913183"/>
            <a:r>
              <a:rPr lang="en-US" sz="1200" dirty="0" smtClean="0">
                <a:solidFill>
                  <a:schemeClr val="bg1"/>
                </a:solidFill>
                <a:cs typeface="Arial" charset="0"/>
              </a:rPr>
              <a:t>global context</a:t>
            </a:r>
          </a:p>
        </p:txBody>
      </p:sp>
      <p:sp>
        <p:nvSpPr>
          <p:cNvPr id="31" name="Flowchart: Internal Storage 30"/>
          <p:cNvSpPr/>
          <p:nvPr/>
        </p:nvSpPr>
        <p:spPr bwMode="auto">
          <a:xfrm>
            <a:off x="4944039" y="1600200"/>
            <a:ext cx="1129553" cy="663388"/>
          </a:xfrm>
          <a:prstGeom prst="flowChartInternalStorage">
            <a:avLst/>
          </a:prstGeom>
          <a:ln>
            <a:solidFill>
              <a:schemeClr val="bg1"/>
            </a:solidFill>
            <a:headEnd/>
            <a:tailEnd/>
          </a:ln>
        </p:spPr>
        <p:style>
          <a:lnRef idx="1">
            <a:schemeClr val="dk1"/>
          </a:lnRef>
          <a:fillRef idx="2">
            <a:schemeClr val="dk1"/>
          </a:fillRef>
          <a:effectRef idx="1">
            <a:schemeClr val="dk1"/>
          </a:effectRef>
          <a:fontRef idx="minor">
            <a:schemeClr val="dk1"/>
          </a:fontRef>
        </p:style>
        <p:txBody>
          <a:bodyPr lIns="91440" tIns="45714" rIns="91440" bIns="45714" rtlCol="0" anchor="ctr"/>
          <a:lstStyle/>
          <a:p>
            <a:pPr marL="1588" indent="-1588" defTabSz="913183"/>
            <a:r>
              <a:rPr lang="en-US" sz="1200" dirty="0">
                <a:solidFill>
                  <a:schemeClr val="bg1"/>
                </a:solidFill>
                <a:cs typeface="Arial" charset="0"/>
              </a:rPr>
              <a:t>p</a:t>
            </a:r>
            <a:r>
              <a:rPr lang="en-US" sz="1200" dirty="0" smtClean="0">
                <a:solidFill>
                  <a:schemeClr val="bg1"/>
                </a:solidFill>
                <a:cs typeface="Arial" charset="0"/>
              </a:rPr>
              <a:t>er-process context</a:t>
            </a:r>
          </a:p>
        </p:txBody>
      </p:sp>
      <p:sp>
        <p:nvSpPr>
          <p:cNvPr id="36" name="Left Bracket 35"/>
          <p:cNvSpPr/>
          <p:nvPr/>
        </p:nvSpPr>
        <p:spPr>
          <a:xfrm rot="5400000">
            <a:off x="5893413" y="758289"/>
            <a:ext cx="397518" cy="1211544"/>
          </a:xfrm>
          <a:prstGeom prst="leftBracket">
            <a:avLst>
              <a:gd name="adj" fmla="val 150970"/>
            </a:avLst>
          </a:prstGeom>
          <a:ln w="1905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txBody>
          <a:bodyPr vert="vert270" rtlCol="0" anchor="b" anchorCtr="0"/>
          <a:lstStyle/>
          <a:p>
            <a:pPr algn="ctr"/>
            <a:r>
              <a:rPr lang="en-US" sz="1200" b="1" dirty="0">
                <a:solidFill>
                  <a:schemeClr val="bg1"/>
                </a:solidFill>
              </a:rPr>
              <a:t>c</a:t>
            </a:r>
            <a:r>
              <a:rPr lang="en-US" sz="1200" b="1" dirty="0" smtClean="0">
                <a:solidFill>
                  <a:schemeClr val="bg1"/>
                </a:solidFill>
              </a:rPr>
              <a:t>ontext switch</a:t>
            </a:r>
            <a:endParaRPr lang="en-US" sz="1200" b="1" dirty="0">
              <a:solidFill>
                <a:schemeClr val="bg1"/>
              </a:solidFill>
            </a:endParaRPr>
          </a:p>
        </p:txBody>
      </p:sp>
      <p:sp>
        <p:nvSpPr>
          <p:cNvPr id="38" name="Left Bracket 37"/>
          <p:cNvSpPr/>
          <p:nvPr/>
        </p:nvSpPr>
        <p:spPr>
          <a:xfrm rot="5400000">
            <a:off x="7195815" y="758289"/>
            <a:ext cx="397518" cy="1211544"/>
          </a:xfrm>
          <a:prstGeom prst="leftBracket">
            <a:avLst>
              <a:gd name="adj" fmla="val 150970"/>
            </a:avLst>
          </a:prstGeom>
          <a:ln w="1905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txBody>
          <a:bodyPr vert="vert270" rtlCol="0" anchor="b" anchorCtr="0"/>
          <a:lstStyle/>
          <a:p>
            <a:pPr algn="ctr"/>
            <a:r>
              <a:rPr lang="en-US" sz="1200" b="1" dirty="0">
                <a:solidFill>
                  <a:schemeClr val="bg1"/>
                </a:solidFill>
              </a:rPr>
              <a:t>c</a:t>
            </a:r>
            <a:r>
              <a:rPr lang="en-US" sz="1200" b="1" dirty="0" smtClean="0">
                <a:solidFill>
                  <a:schemeClr val="bg1"/>
                </a:solidFill>
              </a:rPr>
              <a:t>ontext switch</a:t>
            </a:r>
            <a:endParaRPr lang="en-US" sz="1200" b="1" dirty="0">
              <a:solidFill>
                <a:schemeClr val="bg1"/>
              </a:solidFill>
            </a:endParaRPr>
          </a:p>
        </p:txBody>
      </p:sp>
      <p:sp>
        <p:nvSpPr>
          <p:cNvPr id="40" name="Rounded Rectangle 39"/>
          <p:cNvSpPr/>
          <p:nvPr/>
        </p:nvSpPr>
        <p:spPr bwMode="auto">
          <a:xfrm>
            <a:off x="4572000" y="914400"/>
            <a:ext cx="4343400" cy="3571502"/>
          </a:xfrm>
          <a:prstGeom prst="roundRect">
            <a:avLst/>
          </a:prstGeom>
          <a:noFill/>
          <a:ln>
            <a:solidFill>
              <a:srgbClr val="FF9900"/>
            </a:solidFill>
            <a:headEnd/>
            <a:tailEnd/>
          </a:ln>
        </p:spPr>
        <p:style>
          <a:lnRef idx="2">
            <a:schemeClr val="accent3"/>
          </a:lnRef>
          <a:fillRef idx="1">
            <a:schemeClr val="lt1"/>
          </a:fillRef>
          <a:effectRef idx="0">
            <a:schemeClr val="accent3"/>
          </a:effectRef>
          <a:fontRef idx="minor">
            <a:schemeClr val="dk1"/>
          </a:fontRef>
        </p:style>
        <p:txBody>
          <a:bodyPr lIns="228600" tIns="45714" rIns="228600" bIns="45714" rtlCol="0" anchor="ctr"/>
          <a:lstStyle/>
          <a:p>
            <a:pPr marL="1588" indent="-1588" algn="ctr" defTabSz="913183"/>
            <a:endParaRPr lang="en-US" b="1" dirty="0" smtClean="0">
              <a:solidFill>
                <a:schemeClr val="bg1"/>
              </a:solidFill>
              <a:cs typeface="Arial" charset="0"/>
            </a:endParaRPr>
          </a:p>
        </p:txBody>
      </p:sp>
      <p:sp>
        <p:nvSpPr>
          <p:cNvPr id="41" name="TextBox 40"/>
          <p:cNvSpPr txBox="1"/>
          <p:nvPr/>
        </p:nvSpPr>
        <p:spPr>
          <a:xfrm>
            <a:off x="4871190" y="3963331"/>
            <a:ext cx="659155" cy="369332"/>
          </a:xfrm>
          <a:prstGeom prst="rect">
            <a:avLst/>
          </a:prstGeom>
          <a:noFill/>
          <a:ln>
            <a:solidFill>
              <a:schemeClr val="bg1"/>
            </a:solidFill>
          </a:ln>
        </p:spPr>
        <p:txBody>
          <a:bodyPr wrap="none" rtlCol="0">
            <a:spAutoFit/>
          </a:bodyPr>
          <a:lstStyle/>
          <a:p>
            <a:r>
              <a:rPr lang="en-US" b="1" dirty="0" smtClean="0">
                <a:solidFill>
                  <a:schemeClr val="bg1"/>
                </a:solidFill>
              </a:rPr>
              <a:t>VM2</a:t>
            </a:r>
          </a:p>
        </p:txBody>
      </p:sp>
      <p:sp>
        <p:nvSpPr>
          <p:cNvPr id="42" name="Rounded Rectangle 41"/>
          <p:cNvSpPr/>
          <p:nvPr/>
        </p:nvSpPr>
        <p:spPr bwMode="auto">
          <a:xfrm>
            <a:off x="2524897" y="4724400"/>
            <a:ext cx="4028303" cy="1547253"/>
          </a:xfrm>
          <a:prstGeom prst="roundRect">
            <a:avLst/>
          </a:prstGeom>
          <a:noFill/>
          <a:ln>
            <a:solidFill>
              <a:srgbClr val="FF9900"/>
            </a:solidFill>
            <a:headEnd/>
            <a:tailEnd/>
          </a:ln>
        </p:spPr>
        <p:style>
          <a:lnRef idx="2">
            <a:schemeClr val="accent3"/>
          </a:lnRef>
          <a:fillRef idx="1">
            <a:schemeClr val="lt1"/>
          </a:fillRef>
          <a:effectRef idx="0">
            <a:schemeClr val="accent3"/>
          </a:effectRef>
          <a:fontRef idx="minor">
            <a:schemeClr val="dk1"/>
          </a:fontRef>
        </p:style>
        <p:txBody>
          <a:bodyPr lIns="228600" tIns="45714" rIns="228600" bIns="45714" rtlCol="0" anchor="ctr"/>
          <a:lstStyle/>
          <a:p>
            <a:pPr marL="1588" indent="-1588" algn="ctr" defTabSz="913183"/>
            <a:endParaRPr lang="en-US" b="1" dirty="0" smtClean="0">
              <a:solidFill>
                <a:schemeClr val="bg1"/>
              </a:solidFill>
              <a:cs typeface="Arial" charset="0"/>
            </a:endParaRPr>
          </a:p>
        </p:txBody>
      </p:sp>
      <p:sp>
        <p:nvSpPr>
          <p:cNvPr id="43" name="TextBox 42"/>
          <p:cNvSpPr txBox="1"/>
          <p:nvPr/>
        </p:nvSpPr>
        <p:spPr>
          <a:xfrm>
            <a:off x="5088345" y="5812163"/>
            <a:ext cx="1364476" cy="369332"/>
          </a:xfrm>
          <a:prstGeom prst="rect">
            <a:avLst/>
          </a:prstGeom>
          <a:noFill/>
          <a:ln>
            <a:solidFill>
              <a:schemeClr val="bg1"/>
            </a:solidFill>
          </a:ln>
        </p:spPr>
        <p:txBody>
          <a:bodyPr wrap="none" rtlCol="0">
            <a:spAutoFit/>
          </a:bodyPr>
          <a:lstStyle/>
          <a:p>
            <a:r>
              <a:rPr lang="en-US" b="1" dirty="0" smtClean="0">
                <a:solidFill>
                  <a:schemeClr val="bg1"/>
                </a:solidFill>
              </a:rPr>
              <a:t>hypervisor</a:t>
            </a:r>
          </a:p>
        </p:txBody>
      </p:sp>
      <p:sp>
        <p:nvSpPr>
          <p:cNvPr id="52" name="Line Callout 1 51"/>
          <p:cNvSpPr/>
          <p:nvPr/>
        </p:nvSpPr>
        <p:spPr bwMode="auto">
          <a:xfrm>
            <a:off x="279499" y="2514600"/>
            <a:ext cx="642280" cy="457199"/>
          </a:xfrm>
          <a:prstGeom prst="borderCallout1">
            <a:avLst>
              <a:gd name="adj1" fmla="val 73868"/>
              <a:gd name="adj2" fmla="val 111041"/>
              <a:gd name="adj3" fmla="val 44344"/>
              <a:gd name="adj4" fmla="val 203039"/>
            </a:avLst>
          </a:prstGeom>
          <a:ln>
            <a:solidFill>
              <a:schemeClr val="bg1"/>
            </a:solidFill>
            <a:headEnd/>
            <a:tailEnd/>
          </a:ln>
        </p:spPr>
        <p:style>
          <a:lnRef idx="2">
            <a:schemeClr val="accent6"/>
          </a:lnRef>
          <a:fillRef idx="1">
            <a:schemeClr val="lt1"/>
          </a:fillRef>
          <a:effectRef idx="0">
            <a:schemeClr val="accent6"/>
          </a:effectRef>
          <a:fontRef idx="minor">
            <a:schemeClr val="dk1"/>
          </a:fontRef>
        </p:style>
        <p:txBody>
          <a:bodyPr lIns="91440" tIns="45714" rIns="91440" bIns="45714" rtlCol="0" anchor="ctr"/>
          <a:lstStyle/>
          <a:p>
            <a:pPr marL="1588" indent="-1588" algn="ctr" defTabSz="913183"/>
            <a:r>
              <a:rPr lang="en-US" sz="1000" dirty="0" smtClean="0">
                <a:solidFill>
                  <a:schemeClr val="bg1"/>
                </a:solidFill>
                <a:cs typeface="Arial" charset="0"/>
              </a:rPr>
              <a:t>app launch</a:t>
            </a:r>
          </a:p>
        </p:txBody>
      </p:sp>
      <p:sp>
        <p:nvSpPr>
          <p:cNvPr id="53" name="Line Callout 1 52"/>
          <p:cNvSpPr/>
          <p:nvPr/>
        </p:nvSpPr>
        <p:spPr bwMode="auto">
          <a:xfrm>
            <a:off x="8181680" y="2514600"/>
            <a:ext cx="642280" cy="457199"/>
          </a:xfrm>
          <a:prstGeom prst="borderCallout1">
            <a:avLst>
              <a:gd name="adj1" fmla="val 79750"/>
              <a:gd name="adj2" fmla="val -13182"/>
              <a:gd name="adj3" fmla="val 48266"/>
              <a:gd name="adj4" fmla="val -106820"/>
            </a:avLst>
          </a:prstGeom>
          <a:ln>
            <a:solidFill>
              <a:schemeClr val="bg1"/>
            </a:solidFill>
            <a:headEnd/>
            <a:tailEnd/>
          </a:ln>
        </p:spPr>
        <p:style>
          <a:lnRef idx="2">
            <a:schemeClr val="accent6"/>
          </a:lnRef>
          <a:fillRef idx="1">
            <a:schemeClr val="lt1"/>
          </a:fillRef>
          <a:effectRef idx="0">
            <a:schemeClr val="accent6"/>
          </a:effectRef>
          <a:fontRef idx="minor">
            <a:schemeClr val="dk1"/>
          </a:fontRef>
        </p:style>
        <p:txBody>
          <a:bodyPr lIns="91440" tIns="45714" rIns="91440" bIns="45714" rtlCol="0" anchor="ctr"/>
          <a:lstStyle/>
          <a:p>
            <a:pPr marL="1588" indent="-1588" algn="ctr" defTabSz="913183"/>
            <a:r>
              <a:rPr lang="en-US" sz="1000" dirty="0" smtClean="0">
                <a:solidFill>
                  <a:schemeClr val="bg1"/>
                </a:solidFill>
                <a:cs typeface="Arial" charset="0"/>
              </a:rPr>
              <a:t>app launch</a:t>
            </a:r>
          </a:p>
        </p:txBody>
      </p:sp>
      <p:sp>
        <p:nvSpPr>
          <p:cNvPr id="58" name="Rounded Rectangle 57"/>
          <p:cNvSpPr/>
          <p:nvPr/>
        </p:nvSpPr>
        <p:spPr bwMode="auto">
          <a:xfrm>
            <a:off x="76200" y="914400"/>
            <a:ext cx="8915400" cy="2138084"/>
          </a:xfrm>
          <a:prstGeom prst="roundRect">
            <a:avLst>
              <a:gd name="adj" fmla="val 11636"/>
            </a:avLst>
          </a:prstGeom>
          <a:noFill/>
          <a:ln w="25400" algn="ctr">
            <a:solidFill>
              <a:srgbClr val="FFFF00"/>
            </a:solidFill>
            <a:prstDash val="sysDash"/>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endParaRPr lang="en-US" b="1" dirty="0" smtClean="0">
              <a:solidFill>
                <a:schemeClr val="bg1"/>
              </a:solidFill>
              <a:cs typeface="Arial" charset="0"/>
            </a:endParaRPr>
          </a:p>
        </p:txBody>
      </p:sp>
      <p:sp>
        <p:nvSpPr>
          <p:cNvPr id="60" name="TextBox 59"/>
          <p:cNvSpPr txBox="1"/>
          <p:nvPr/>
        </p:nvSpPr>
        <p:spPr>
          <a:xfrm>
            <a:off x="6781800" y="628925"/>
            <a:ext cx="1930337" cy="276999"/>
          </a:xfrm>
          <a:prstGeom prst="rect">
            <a:avLst/>
          </a:prstGeom>
          <a:noFill/>
        </p:spPr>
        <p:txBody>
          <a:bodyPr wrap="none" rtlCol="0">
            <a:spAutoFit/>
          </a:bodyPr>
          <a:lstStyle/>
          <a:p>
            <a:r>
              <a:rPr lang="en-US" sz="1200" b="1" dirty="0" smtClean="0">
                <a:solidFill>
                  <a:schemeClr val="bg1"/>
                </a:solidFill>
              </a:rPr>
              <a:t>runtime switching cycle</a:t>
            </a:r>
          </a:p>
        </p:txBody>
      </p:sp>
      <p:cxnSp>
        <p:nvCxnSpPr>
          <p:cNvPr id="44" name="Elbow Connector 43"/>
          <p:cNvCxnSpPr>
            <a:stCxn id="7" idx="1"/>
            <a:endCxn id="45" idx="3"/>
          </p:cNvCxnSpPr>
          <p:nvPr/>
        </p:nvCxnSpPr>
        <p:spPr>
          <a:xfrm rot="10800000" flipV="1">
            <a:off x="1510552" y="3431241"/>
            <a:ext cx="271311" cy="118315"/>
          </a:xfrm>
          <a:prstGeom prst="bentConnector3">
            <a:avLst>
              <a:gd name="adj1" fmla="val 50000"/>
            </a:avLst>
          </a:prstGeom>
          <a:ln w="190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bwMode="auto">
          <a:xfrm>
            <a:off x="381000" y="3365315"/>
            <a:ext cx="1129551" cy="368484"/>
          </a:xfrm>
          <a:prstGeom prst="roundRect">
            <a:avLst/>
          </a:prstGeom>
          <a:ln>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91440" tIns="45714" rIns="91440" bIns="45714" rtlCol="0" anchor="ctr"/>
          <a:lstStyle/>
          <a:p>
            <a:pPr marL="1588" indent="-1588" algn="ctr" defTabSz="913183"/>
            <a:r>
              <a:rPr lang="en-US" sz="1200" dirty="0" smtClean="0">
                <a:solidFill>
                  <a:schemeClr val="bg1"/>
                </a:solidFill>
                <a:cs typeface="Arial" charset="0"/>
              </a:rPr>
              <a:t>base driver 1</a:t>
            </a:r>
          </a:p>
        </p:txBody>
      </p:sp>
      <p:sp>
        <p:nvSpPr>
          <p:cNvPr id="46" name="TextBox 45"/>
          <p:cNvSpPr txBox="1"/>
          <p:nvPr/>
        </p:nvSpPr>
        <p:spPr>
          <a:xfrm>
            <a:off x="401827" y="4142601"/>
            <a:ext cx="838200" cy="276999"/>
          </a:xfrm>
          <a:prstGeom prst="borderCallout1">
            <a:avLst>
              <a:gd name="adj1" fmla="val -23322"/>
              <a:gd name="adj2" fmla="val 24821"/>
              <a:gd name="adj3" fmla="val -127961"/>
              <a:gd name="adj4" fmla="val 51506"/>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200" dirty="0" smtClean="0">
                <a:solidFill>
                  <a:schemeClr val="bg1"/>
                </a:solidFill>
              </a:rPr>
              <a:t>OS boot</a:t>
            </a:r>
          </a:p>
        </p:txBody>
      </p:sp>
      <p:cxnSp>
        <p:nvCxnSpPr>
          <p:cNvPr id="47" name="Elbow Connector 46"/>
          <p:cNvCxnSpPr>
            <a:stCxn id="25" idx="3"/>
            <a:endCxn id="50" idx="1"/>
          </p:cNvCxnSpPr>
          <p:nvPr/>
        </p:nvCxnSpPr>
        <p:spPr>
          <a:xfrm>
            <a:off x="7304370" y="3431242"/>
            <a:ext cx="329079" cy="118316"/>
          </a:xfrm>
          <a:prstGeom prst="bentConnector3">
            <a:avLst>
              <a:gd name="adj1" fmla="val 50000"/>
            </a:avLst>
          </a:prstGeom>
          <a:ln w="190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bwMode="auto">
          <a:xfrm>
            <a:off x="7633449" y="3365316"/>
            <a:ext cx="1129551" cy="368484"/>
          </a:xfrm>
          <a:prstGeom prst="roundRect">
            <a:avLst/>
          </a:prstGeom>
          <a:solidFill>
            <a:schemeClr val="accent2">
              <a:lumMod val="75000"/>
            </a:schemeClr>
          </a:solidFill>
          <a:ln>
            <a:solidFill>
              <a:schemeClr val="tx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91440" tIns="45714" rIns="91440" bIns="45714" rtlCol="0" anchor="ctr"/>
          <a:lstStyle/>
          <a:p>
            <a:pPr marL="1588" indent="-1588" algn="ctr" defTabSz="913183"/>
            <a:r>
              <a:rPr lang="en-US" sz="1200" dirty="0" smtClean="0">
                <a:solidFill>
                  <a:schemeClr val="bg1"/>
                </a:solidFill>
                <a:cs typeface="Arial" charset="0"/>
              </a:rPr>
              <a:t>base driver 2</a:t>
            </a:r>
          </a:p>
        </p:txBody>
      </p:sp>
      <p:sp>
        <p:nvSpPr>
          <p:cNvPr id="51" name="TextBox 50"/>
          <p:cNvSpPr txBox="1"/>
          <p:nvPr/>
        </p:nvSpPr>
        <p:spPr>
          <a:xfrm>
            <a:off x="7772400" y="4142602"/>
            <a:ext cx="838200" cy="276999"/>
          </a:xfrm>
          <a:prstGeom prst="borderCallout1">
            <a:avLst>
              <a:gd name="adj1" fmla="val -23322"/>
              <a:gd name="adj2" fmla="val 80436"/>
              <a:gd name="adj3" fmla="val -118252"/>
              <a:gd name="adj4" fmla="val 60062"/>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200" dirty="0" smtClean="0">
                <a:solidFill>
                  <a:schemeClr val="bg1"/>
                </a:solidFill>
              </a:rPr>
              <a:t>OS boot</a:t>
            </a:r>
          </a:p>
        </p:txBody>
      </p:sp>
      <p:sp>
        <p:nvSpPr>
          <p:cNvPr id="54" name="Rounded Rectangle 53"/>
          <p:cNvSpPr/>
          <p:nvPr/>
        </p:nvSpPr>
        <p:spPr bwMode="auto">
          <a:xfrm>
            <a:off x="2736099" y="5037232"/>
            <a:ext cx="1129551" cy="368484"/>
          </a:xfrm>
          <a:prstGeom prst="roundRect">
            <a:avLst/>
          </a:prstGeom>
          <a:ln>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228600" tIns="45714" rIns="228600" bIns="45714" rtlCol="0" anchor="ctr"/>
          <a:lstStyle/>
          <a:p>
            <a:pPr marL="1588" indent="-1588" algn="ctr" defTabSz="913183"/>
            <a:r>
              <a:rPr lang="en-US" sz="1200" dirty="0" smtClean="0">
                <a:solidFill>
                  <a:schemeClr val="bg1"/>
                </a:solidFill>
                <a:cs typeface="Arial" charset="0"/>
              </a:rPr>
              <a:t>BIOS</a:t>
            </a:r>
          </a:p>
        </p:txBody>
      </p:sp>
      <p:cxnSp>
        <p:nvCxnSpPr>
          <p:cNvPr id="55" name="Elbow Connector 54"/>
          <p:cNvCxnSpPr>
            <a:stCxn id="59" idx="1"/>
            <a:endCxn id="54" idx="3"/>
          </p:cNvCxnSpPr>
          <p:nvPr/>
        </p:nvCxnSpPr>
        <p:spPr>
          <a:xfrm rot="10800000" flipV="1">
            <a:off x="3865650" y="5110046"/>
            <a:ext cx="320868" cy="111428"/>
          </a:xfrm>
          <a:prstGeom prst="bentConnector3">
            <a:avLst>
              <a:gd name="adj1" fmla="val 50000"/>
            </a:avLst>
          </a:prstGeom>
          <a:ln w="19050">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922060" y="5764321"/>
            <a:ext cx="838200" cy="461665"/>
          </a:xfrm>
          <a:prstGeom prst="borderCallout1">
            <a:avLst>
              <a:gd name="adj1" fmla="val 20692"/>
              <a:gd name="adj2" fmla="val -10472"/>
              <a:gd name="adj3" fmla="val -53526"/>
              <a:gd name="adj4" fmla="val -70419"/>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200" dirty="0" smtClean="0">
                <a:solidFill>
                  <a:schemeClr val="bg1"/>
                </a:solidFill>
              </a:rPr>
              <a:t>system boot</a:t>
            </a:r>
          </a:p>
        </p:txBody>
      </p:sp>
      <p:sp>
        <p:nvSpPr>
          <p:cNvPr id="59" name="Flowchart: Internal Storage 58"/>
          <p:cNvSpPr/>
          <p:nvPr/>
        </p:nvSpPr>
        <p:spPr bwMode="auto">
          <a:xfrm>
            <a:off x="4186518" y="4800599"/>
            <a:ext cx="1232975" cy="618893"/>
          </a:xfrm>
          <a:prstGeom prst="flowChartInternalStorage">
            <a:avLst/>
          </a:prstGeom>
          <a:ln>
            <a:solidFill>
              <a:schemeClr val="bg1"/>
            </a:solidFill>
            <a:headEnd/>
            <a:tailEnd/>
          </a:ln>
        </p:spPr>
        <p:style>
          <a:lnRef idx="1">
            <a:schemeClr val="accent4"/>
          </a:lnRef>
          <a:fillRef idx="1003">
            <a:schemeClr val="lt2"/>
          </a:fillRef>
          <a:effectRef idx="1">
            <a:schemeClr val="accent4"/>
          </a:effectRef>
          <a:fontRef idx="minor">
            <a:schemeClr val="dk1"/>
          </a:fontRef>
        </p:style>
        <p:txBody>
          <a:bodyPr lIns="91440" tIns="45714" rIns="91440" bIns="45714" rtlCol="0" anchor="ctr"/>
          <a:lstStyle/>
          <a:p>
            <a:pPr marL="1588" indent="-1588" defTabSz="913183"/>
            <a:r>
              <a:rPr lang="en-US" sz="1200" dirty="0" smtClean="0">
                <a:solidFill>
                  <a:schemeClr val="bg1"/>
                </a:solidFill>
                <a:cs typeface="Arial" charset="0"/>
              </a:rPr>
              <a:t>global</a:t>
            </a:r>
          </a:p>
          <a:p>
            <a:pPr marL="1588" indent="-1588" defTabSz="913183"/>
            <a:r>
              <a:rPr lang="en-US" sz="1200" dirty="0" smtClean="0">
                <a:solidFill>
                  <a:schemeClr val="bg1"/>
                </a:solidFill>
                <a:cs typeface="Arial" charset="0"/>
              </a:rPr>
              <a:t>preliminary context</a:t>
            </a:r>
          </a:p>
        </p:txBody>
      </p:sp>
      <p:sp>
        <p:nvSpPr>
          <p:cNvPr id="14" name="Left-Right Arrow 13"/>
          <p:cNvSpPr/>
          <p:nvPr/>
        </p:nvSpPr>
        <p:spPr bwMode="auto">
          <a:xfrm>
            <a:off x="3479178" y="3278458"/>
            <a:ext cx="2185639" cy="512957"/>
          </a:xfrm>
          <a:prstGeom prst="leftRightArrow">
            <a:avLst/>
          </a:prstGeom>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228600" tIns="45714" rIns="228600" bIns="45714" rtlCol="0" anchor="ctr"/>
          <a:lstStyle/>
          <a:p>
            <a:pPr marL="1588" indent="-1588" algn="ctr" defTabSz="913183"/>
            <a:r>
              <a:rPr lang="en-US" sz="1200" b="1" dirty="0">
                <a:solidFill>
                  <a:schemeClr val="bg1"/>
                </a:solidFill>
                <a:cs typeface="Arial" charset="0"/>
              </a:rPr>
              <a:t>“world switch”</a:t>
            </a:r>
            <a:endParaRPr lang="en-US" sz="1200" b="1" dirty="0" smtClean="0">
              <a:solidFill>
                <a:schemeClr val="bg1"/>
              </a:solidFill>
              <a:cs typeface="Arial" charset="0"/>
            </a:endParaRPr>
          </a:p>
        </p:txBody>
      </p:sp>
      <p:sp>
        <p:nvSpPr>
          <p:cNvPr id="64" name="TextBox 63"/>
          <p:cNvSpPr txBox="1"/>
          <p:nvPr/>
        </p:nvSpPr>
        <p:spPr>
          <a:xfrm>
            <a:off x="133812" y="4903749"/>
            <a:ext cx="1967205" cy="1015663"/>
          </a:xfrm>
          <a:prstGeom prst="rect">
            <a:avLst/>
          </a:prstGeom>
          <a:noFill/>
          <a:ln>
            <a:noFill/>
          </a:ln>
        </p:spPr>
        <p:txBody>
          <a:bodyPr wrap="none" rtlCol="0">
            <a:spAutoFit/>
          </a:bodyPr>
          <a:lstStyle/>
          <a:p>
            <a:r>
              <a:rPr lang="en-US" sz="1000" b="1" dirty="0" smtClean="0">
                <a:solidFill>
                  <a:schemeClr val="bg1"/>
                </a:solidFill>
              </a:rPr>
              <a:t>VMID’s</a:t>
            </a:r>
          </a:p>
          <a:p>
            <a:pPr>
              <a:buFontTx/>
              <a:buChar char="-"/>
            </a:pPr>
            <a:r>
              <a:rPr lang="en-US" sz="1000" b="1" dirty="0" smtClean="0">
                <a:solidFill>
                  <a:schemeClr val="bg1"/>
                </a:solidFill>
              </a:rPr>
              <a:t> per app</a:t>
            </a:r>
          </a:p>
          <a:p>
            <a:pPr>
              <a:buFontTx/>
              <a:buChar char="-"/>
            </a:pPr>
            <a:r>
              <a:rPr lang="en-US" sz="1000" b="1" dirty="0" smtClean="0">
                <a:solidFill>
                  <a:schemeClr val="bg1"/>
                </a:solidFill>
              </a:rPr>
              <a:t> per engine (shared by apps)</a:t>
            </a:r>
          </a:p>
          <a:p>
            <a:pPr>
              <a:buFontTx/>
              <a:buChar char="-"/>
            </a:pPr>
            <a:r>
              <a:rPr lang="en-US" sz="1000" b="1" dirty="0" smtClean="0">
                <a:solidFill>
                  <a:schemeClr val="bg1"/>
                </a:solidFill>
              </a:rPr>
              <a:t> per FSA apps</a:t>
            </a:r>
          </a:p>
          <a:p>
            <a:pPr>
              <a:buFontTx/>
              <a:buChar char="-"/>
            </a:pPr>
            <a:endParaRPr lang="en-US" sz="1000" b="1" dirty="0" smtClean="0">
              <a:solidFill>
                <a:schemeClr val="bg1"/>
              </a:solidFill>
            </a:endParaRPr>
          </a:p>
          <a:p>
            <a:r>
              <a:rPr lang="en-US" sz="1000" b="1" dirty="0" smtClean="0">
                <a:solidFill>
                  <a:schemeClr val="bg1"/>
                </a:solidFill>
              </a:rPr>
              <a:t>VMID==0 is special</a:t>
            </a:r>
          </a:p>
        </p:txBody>
      </p:sp>
      <p:sp>
        <p:nvSpPr>
          <p:cNvPr id="62" name="Rounded Rectangle 61"/>
          <p:cNvSpPr/>
          <p:nvPr/>
        </p:nvSpPr>
        <p:spPr bwMode="auto">
          <a:xfrm>
            <a:off x="6031283" y="2500221"/>
            <a:ext cx="1395596" cy="368484"/>
          </a:xfrm>
          <a:prstGeom prst="roundRect">
            <a:avLst/>
          </a:prstGeom>
          <a:solidFill>
            <a:schemeClr val="accent2">
              <a:lumMod val="75000"/>
              <a:alpha val="50000"/>
            </a:schemeClr>
          </a:solidFill>
          <a:ln>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91440" tIns="45714" rIns="91440" bIns="45714" rtlCol="0" anchor="ctr"/>
          <a:lstStyle/>
          <a:p>
            <a:pPr marL="1588" indent="-1588" algn="ctr" defTabSz="913183"/>
            <a:r>
              <a:rPr lang="en-US" sz="1200" dirty="0" smtClean="0">
                <a:solidFill>
                  <a:schemeClr val="bg1"/>
                </a:solidFill>
                <a:cs typeface="Arial" charset="0"/>
              </a:rPr>
              <a:t>user mode driver</a:t>
            </a:r>
          </a:p>
        </p:txBody>
      </p:sp>
      <p:sp>
        <p:nvSpPr>
          <p:cNvPr id="61" name="Rounded Rectangle 60"/>
          <p:cNvSpPr/>
          <p:nvPr/>
        </p:nvSpPr>
        <p:spPr bwMode="auto">
          <a:xfrm>
            <a:off x="1652404" y="2500221"/>
            <a:ext cx="1395596" cy="368484"/>
          </a:xfrm>
          <a:prstGeom prst="roundRect">
            <a:avLst/>
          </a:prstGeom>
          <a:solidFill>
            <a:schemeClr val="accent2">
              <a:alpha val="50000"/>
            </a:schemeClr>
          </a:solidFill>
          <a:ln>
            <a:solidFill>
              <a:schemeClr val="bg1"/>
            </a:solidFill>
            <a:headEnd/>
            <a:tailEnd/>
          </a:ln>
        </p:spPr>
        <p:style>
          <a:lnRef idx="2">
            <a:schemeClr val="accent2">
              <a:shade val="50000"/>
            </a:schemeClr>
          </a:lnRef>
          <a:fillRef idx="1">
            <a:schemeClr val="accent2"/>
          </a:fillRef>
          <a:effectRef idx="0">
            <a:schemeClr val="accent2"/>
          </a:effectRef>
          <a:fontRef idx="minor">
            <a:schemeClr val="lt1"/>
          </a:fontRef>
        </p:style>
        <p:txBody>
          <a:bodyPr lIns="91440" tIns="45714" rIns="91440" bIns="45714" rtlCol="0" anchor="ctr"/>
          <a:lstStyle/>
          <a:p>
            <a:pPr marL="1588" indent="-1588" algn="ctr" defTabSz="913183"/>
            <a:r>
              <a:rPr lang="en-US" sz="1200" dirty="0" smtClean="0">
                <a:solidFill>
                  <a:schemeClr val="bg1"/>
                </a:solidFill>
                <a:cs typeface="Arial" charset="0"/>
              </a:rPr>
              <a:t>user mode driver</a:t>
            </a:r>
          </a:p>
        </p:txBody>
      </p:sp>
    </p:spTree>
    <p:extLst>
      <p:ext uri="{BB962C8B-B14F-4D97-AF65-F5344CB8AC3E}">
        <p14:creationId xmlns:p14="http://schemas.microsoft.com/office/powerpoint/2010/main" val="261823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064" y="280232"/>
            <a:ext cx="8502650" cy="639762"/>
          </a:xfrm>
        </p:spPr>
        <p:txBody>
          <a:bodyPr/>
          <a:lstStyle/>
          <a:p>
            <a:r>
              <a:rPr lang="en-US" dirty="0" smtClean="0">
                <a:solidFill>
                  <a:schemeClr val="tx2"/>
                </a:solidFill>
              </a:rPr>
              <a:t>GPU Virtualization - Block </a:t>
            </a:r>
            <a:r>
              <a:rPr lang="en-US" dirty="0" err="1" smtClean="0">
                <a:solidFill>
                  <a:schemeClr val="tx2"/>
                </a:solidFill>
              </a:rPr>
              <a:t>DiagramS</a:t>
            </a:r>
            <a:r>
              <a:rPr lang="en-US" dirty="0" smtClean="0">
                <a:solidFill>
                  <a:schemeClr val="tx2"/>
                </a:solidFill>
              </a:rPr>
              <a:t> </a:t>
            </a:r>
            <a:r>
              <a:rPr lang="en-US" sz="1400" dirty="0" smtClean="0">
                <a:solidFill>
                  <a:schemeClr val="tx2"/>
                </a:solidFill>
              </a:rPr>
              <a:t/>
            </a:r>
            <a:br>
              <a:rPr lang="en-US" sz="1400" dirty="0" smtClean="0">
                <a:solidFill>
                  <a:schemeClr val="tx2"/>
                </a:solidFill>
              </a:rPr>
            </a:br>
            <a:r>
              <a:rPr lang="en-US" sz="1400" dirty="0" smtClean="0">
                <a:solidFill>
                  <a:schemeClr val="tx2"/>
                </a:solidFill>
              </a:rPr>
              <a:t/>
            </a:r>
            <a:br>
              <a:rPr lang="en-US" sz="1400" dirty="0" smtClean="0">
                <a:solidFill>
                  <a:schemeClr val="tx2"/>
                </a:solidFill>
              </a:rPr>
            </a:br>
            <a:endParaRPr lang="en-US" sz="1400" b="0" i="1" dirty="0">
              <a:solidFill>
                <a:schemeClr val="tx2"/>
              </a:solidFill>
            </a:endParaRPr>
          </a:p>
        </p:txBody>
      </p:sp>
      <p:pic>
        <p:nvPicPr>
          <p:cNvPr id="5" name="Picture 2"/>
          <p:cNvPicPr>
            <a:picLocks noChangeAspect="1" noChangeArrowheads="1"/>
          </p:cNvPicPr>
          <p:nvPr/>
        </p:nvPicPr>
        <p:blipFill>
          <a:blip r:embed="rId4" cstate="print"/>
          <a:srcRect/>
          <a:stretch>
            <a:fillRect/>
          </a:stretch>
        </p:blipFill>
        <p:spPr bwMode="auto">
          <a:xfrm>
            <a:off x="953310" y="567803"/>
            <a:ext cx="2693403" cy="2931561"/>
          </a:xfrm>
          <a:prstGeom prst="rect">
            <a:avLst/>
          </a:prstGeom>
          <a:noFill/>
          <a:ln w="9525">
            <a:noFill/>
            <a:miter lim="800000"/>
            <a:headEnd/>
            <a:tailEnd/>
          </a:ln>
        </p:spPr>
      </p:pic>
      <p:pic>
        <p:nvPicPr>
          <p:cNvPr id="3" name="Picture 1"/>
          <p:cNvPicPr>
            <a:picLocks noChangeAspect="1" noChangeArrowheads="1"/>
          </p:cNvPicPr>
          <p:nvPr/>
        </p:nvPicPr>
        <p:blipFill>
          <a:blip r:embed="rId5" cstate="print"/>
          <a:srcRect/>
          <a:stretch>
            <a:fillRect/>
          </a:stretch>
        </p:blipFill>
        <p:spPr bwMode="auto">
          <a:xfrm>
            <a:off x="4747097" y="567803"/>
            <a:ext cx="3949431" cy="5474759"/>
          </a:xfrm>
          <a:prstGeom prst="rect">
            <a:avLst/>
          </a:prstGeom>
          <a:noFill/>
          <a:ln w="9525">
            <a:noFill/>
            <a:miter lim="800000"/>
            <a:headEnd/>
            <a:tailEnd/>
          </a:ln>
        </p:spPr>
      </p:pic>
      <p:graphicFrame>
        <p:nvGraphicFramePr>
          <p:cNvPr id="4" name="Object 3"/>
          <p:cNvGraphicFramePr>
            <a:graphicFrameLocks noChangeAspect="1"/>
          </p:cNvGraphicFramePr>
          <p:nvPr>
            <p:extLst>
              <p:ext uri="{D42A27DB-BD31-4B8C-83A1-F6EECF244321}">
                <p14:modId xmlns:p14="http://schemas.microsoft.com/office/powerpoint/2010/main" val="3180018110"/>
              </p:ext>
            </p:extLst>
          </p:nvPr>
        </p:nvGraphicFramePr>
        <p:xfrm>
          <a:off x="633520" y="3491327"/>
          <a:ext cx="3594852" cy="2883070"/>
        </p:xfrm>
        <a:graphic>
          <a:graphicData uri="http://schemas.openxmlformats.org/presentationml/2006/ole">
            <mc:AlternateContent xmlns:mc="http://schemas.openxmlformats.org/markup-compatibility/2006">
              <mc:Choice xmlns:v="urn:schemas-microsoft-com:vml" Requires="v">
                <p:oleObj spid="_x0000_s1113" name="Visio" r:id="rId6" imgW="7102813" imgH="5686695" progId="Visio.Drawing.11">
                  <p:embed/>
                </p:oleObj>
              </mc:Choice>
              <mc:Fallback>
                <p:oleObj name="Visio" r:id="rId6" imgW="7102813" imgH="5686695" progId="Visio.Drawing.11">
                  <p:embed/>
                  <p:pic>
                    <p:nvPicPr>
                      <p:cNvPr id="0"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520" y="3491327"/>
                        <a:ext cx="3594852" cy="2883070"/>
                      </a:xfrm>
                      <a:prstGeom prst="rect">
                        <a:avLst/>
                      </a:prstGeom>
                      <a:noFill/>
                      <a:extLst/>
                    </p:spPr>
                  </p:pic>
                </p:oleObj>
              </mc:Fallback>
            </mc:AlternateContent>
          </a:graphicData>
        </a:graphic>
      </p:graphicFrame>
    </p:spTree>
    <p:extLst>
      <p:ext uri="{BB962C8B-B14F-4D97-AF65-F5344CB8AC3E}">
        <p14:creationId xmlns:p14="http://schemas.microsoft.com/office/powerpoint/2010/main" val="4008140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idx="4294967295"/>
          </p:nvPr>
        </p:nvSpPr>
        <p:spPr>
          <a:xfrm>
            <a:off x="320675" y="476478"/>
            <a:ext cx="8502650" cy="639762"/>
          </a:xfrm>
        </p:spPr>
        <p:txBody>
          <a:bodyPr/>
          <a:lstStyle/>
          <a:p>
            <a:pPr eaLnBrk="1" hangingPunct="1"/>
            <a:r>
              <a:rPr lang="en-US" dirty="0" smtClean="0">
                <a:solidFill>
                  <a:schemeClr val="tx2"/>
                </a:solidFill>
              </a:rPr>
              <a:t>Hypervisor Control – GPU-IOV CAPABILITY STRUCTURE</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473360456"/>
              </p:ext>
            </p:extLst>
          </p:nvPr>
        </p:nvGraphicFramePr>
        <p:xfrm>
          <a:off x="1928970" y="1187986"/>
          <a:ext cx="4695825" cy="4695825"/>
        </p:xfrm>
        <a:graphic>
          <a:graphicData uri="http://schemas.openxmlformats.org/presentationml/2006/ole">
            <mc:AlternateContent xmlns:mc="http://schemas.openxmlformats.org/markup-compatibility/2006">
              <mc:Choice xmlns:v="urn:schemas-microsoft-com:vml" Requires="v">
                <p:oleObj spid="_x0000_s11306" name="Visio" r:id="rId4" imgW="4691974" imgH="4697353" progId="Visio.Drawing.11">
                  <p:embed/>
                </p:oleObj>
              </mc:Choice>
              <mc:Fallback>
                <p:oleObj name="Visio" r:id="rId4" imgW="4691974" imgH="4697353" progId="Visio.Drawing.11">
                  <p:embed/>
                  <p:pic>
                    <p:nvPicPr>
                      <p:cNvPr id="0" name=""/>
                      <p:cNvPicPr>
                        <a:picLocks noChangeAspect="1" noChangeArrowheads="1"/>
                      </p:cNvPicPr>
                      <p:nvPr/>
                    </p:nvPicPr>
                    <p:blipFill>
                      <a:blip r:embed="rId5"/>
                      <a:srcRect/>
                      <a:stretch>
                        <a:fillRect/>
                      </a:stretch>
                    </p:blipFill>
                    <p:spPr bwMode="auto">
                      <a:xfrm>
                        <a:off x="1928970" y="1187986"/>
                        <a:ext cx="4695825" cy="469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11785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1121" y="350838"/>
            <a:ext cx="8502650" cy="639762"/>
          </a:xfrm>
        </p:spPr>
        <p:txBody>
          <a:bodyPr/>
          <a:lstStyle/>
          <a:p>
            <a:r>
              <a:rPr lang="en-US" dirty="0" smtClean="0">
                <a:solidFill>
                  <a:schemeClr val="tx2"/>
                </a:solidFill>
              </a:rPr>
              <a:t>GPU Virtualization - World Switch</a:t>
            </a:r>
            <a:endParaRPr lang="en-US" dirty="0">
              <a:solidFill>
                <a:schemeClr val="tx2"/>
              </a:solidFill>
            </a:endParaRPr>
          </a:p>
        </p:txBody>
      </p:sp>
      <p:cxnSp>
        <p:nvCxnSpPr>
          <p:cNvPr id="10" name="Straight Connector 9"/>
          <p:cNvCxnSpPr>
            <a:stCxn id="37" idx="3"/>
          </p:cNvCxnSpPr>
          <p:nvPr/>
        </p:nvCxnSpPr>
        <p:spPr>
          <a:xfrm flipV="1">
            <a:off x="1025910" y="4724399"/>
            <a:ext cx="7620000" cy="1"/>
          </a:xfrm>
          <a:prstGeom prst="line">
            <a:avLst/>
          </a:prstGeom>
          <a:ln w="19050">
            <a:solidFill>
              <a:schemeClr val="bg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4" idx="3"/>
          </p:cNvCxnSpPr>
          <p:nvPr/>
        </p:nvCxnSpPr>
        <p:spPr>
          <a:xfrm>
            <a:off x="1118746" y="3186500"/>
            <a:ext cx="7527164" cy="13900"/>
          </a:xfrm>
          <a:prstGeom prst="line">
            <a:avLst/>
          </a:prstGeom>
          <a:ln w="19050">
            <a:solidFill>
              <a:schemeClr val="bg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16310" y="3048000"/>
            <a:ext cx="702436" cy="276999"/>
          </a:xfrm>
          <a:prstGeom prst="rect">
            <a:avLst/>
          </a:prstGeom>
          <a:noFill/>
        </p:spPr>
        <p:txBody>
          <a:bodyPr wrap="none" rtlCol="0">
            <a:spAutoFit/>
          </a:bodyPr>
          <a:lstStyle/>
          <a:p>
            <a:r>
              <a:rPr lang="en-US" sz="1200" b="1" dirty="0" smtClean="0"/>
              <a:t>active</a:t>
            </a:r>
          </a:p>
        </p:txBody>
      </p:sp>
      <p:sp>
        <p:nvSpPr>
          <p:cNvPr id="37" name="TextBox 36"/>
          <p:cNvSpPr txBox="1"/>
          <p:nvPr/>
        </p:nvSpPr>
        <p:spPr>
          <a:xfrm>
            <a:off x="406830" y="4585900"/>
            <a:ext cx="619080" cy="276999"/>
          </a:xfrm>
          <a:prstGeom prst="rect">
            <a:avLst/>
          </a:prstGeom>
          <a:noFill/>
        </p:spPr>
        <p:txBody>
          <a:bodyPr wrap="square" rtlCol="0">
            <a:spAutoFit/>
          </a:bodyPr>
          <a:lstStyle/>
          <a:p>
            <a:r>
              <a:rPr lang="en-US" sz="1200" b="1" dirty="0" smtClean="0"/>
              <a:t>idle</a:t>
            </a:r>
          </a:p>
        </p:txBody>
      </p:sp>
      <p:sp>
        <p:nvSpPr>
          <p:cNvPr id="41" name="Rectangle 40"/>
          <p:cNvSpPr/>
          <p:nvPr/>
        </p:nvSpPr>
        <p:spPr bwMode="auto">
          <a:xfrm>
            <a:off x="1103969" y="3186499"/>
            <a:ext cx="1522141" cy="1537900"/>
          </a:xfrm>
          <a:prstGeom prst="rect">
            <a:avLst/>
          </a:prstGeom>
          <a:solidFill>
            <a:schemeClr val="bg2"/>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defTabSz="913183"/>
            <a:r>
              <a:rPr lang="en-US" sz="1400" dirty="0" err="1" smtClean="0">
                <a:cs typeface="Arial" charset="0"/>
              </a:rPr>
              <a:t>VM</a:t>
            </a:r>
            <a:r>
              <a:rPr lang="en-US" sz="1400" baseline="-25000" dirty="0" err="1" smtClean="0">
                <a:cs typeface="Arial" charset="0"/>
              </a:rPr>
              <a:t>a</a:t>
            </a:r>
            <a:endParaRPr lang="en-US" sz="1400" baseline="-25000" dirty="0">
              <a:cs typeface="Arial" charset="0"/>
            </a:endParaRPr>
          </a:p>
          <a:p>
            <a:pPr marL="1588" indent="-1588" defTabSz="913183"/>
            <a:endParaRPr lang="en-US" sz="1400" dirty="0">
              <a:cs typeface="Arial" charset="0"/>
            </a:endParaRPr>
          </a:p>
          <a:p>
            <a:pPr marL="1588" indent="-1588" defTabSz="913183"/>
            <a:r>
              <a:rPr lang="en-US" sz="1200" dirty="0">
                <a:cs typeface="Arial" charset="0"/>
              </a:rPr>
              <a:t>fully </a:t>
            </a:r>
            <a:r>
              <a:rPr lang="en-US" sz="1200" dirty="0" smtClean="0">
                <a:cs typeface="Arial" charset="0"/>
              </a:rPr>
              <a:t>operational</a:t>
            </a:r>
          </a:p>
          <a:p>
            <a:pPr marL="1588" indent="-1588" defTabSz="913183"/>
            <a:r>
              <a:rPr lang="en-US" sz="1200" dirty="0" smtClean="0">
                <a:cs typeface="Arial" charset="0"/>
              </a:rPr>
              <a:t>w/ multiple contexts</a:t>
            </a:r>
            <a:endParaRPr lang="en-US" sz="1200" dirty="0">
              <a:cs typeface="Arial" charset="0"/>
            </a:endParaRPr>
          </a:p>
          <a:p>
            <a:pPr marL="1588" indent="-1588" algn="ctr" defTabSz="913183"/>
            <a:endParaRPr lang="en-US" sz="1400" baseline="-25000" dirty="0" smtClean="0">
              <a:cs typeface="Arial" charset="0"/>
            </a:endParaRPr>
          </a:p>
        </p:txBody>
      </p:sp>
      <p:sp>
        <p:nvSpPr>
          <p:cNvPr id="42" name="Rectangle 41"/>
          <p:cNvSpPr/>
          <p:nvPr/>
        </p:nvSpPr>
        <p:spPr bwMode="auto">
          <a:xfrm>
            <a:off x="6512310" y="3200400"/>
            <a:ext cx="1605776" cy="1523999"/>
          </a:xfrm>
          <a:prstGeom prst="rect">
            <a:avLst/>
          </a:prstGeom>
          <a:solidFill>
            <a:schemeClr val="bg2"/>
          </a:soli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defTabSz="913183"/>
            <a:r>
              <a:rPr lang="en-US" sz="1400" dirty="0" err="1" smtClean="0">
                <a:cs typeface="Arial" charset="0"/>
              </a:rPr>
              <a:t>VM</a:t>
            </a:r>
            <a:r>
              <a:rPr lang="en-US" sz="1400" baseline="-25000" dirty="0" err="1" smtClean="0">
                <a:cs typeface="Arial" charset="0"/>
              </a:rPr>
              <a:t>b</a:t>
            </a:r>
            <a:endParaRPr lang="en-US" sz="1400" baseline="-25000" dirty="0" smtClean="0">
              <a:cs typeface="Arial" charset="0"/>
            </a:endParaRPr>
          </a:p>
          <a:p>
            <a:pPr marL="1588" indent="-1588" defTabSz="913183"/>
            <a:endParaRPr lang="en-US" sz="1400" dirty="0" smtClean="0">
              <a:cs typeface="Arial" charset="0"/>
            </a:endParaRPr>
          </a:p>
          <a:p>
            <a:pPr marL="1588" indent="-1588" defTabSz="913183"/>
            <a:r>
              <a:rPr lang="en-US" sz="1200" dirty="0" smtClean="0">
                <a:cs typeface="Arial" charset="0"/>
              </a:rPr>
              <a:t>fully operational</a:t>
            </a:r>
          </a:p>
          <a:p>
            <a:pPr marL="1588" indent="-1588" defTabSz="913183"/>
            <a:r>
              <a:rPr lang="en-US" sz="1200" dirty="0" smtClean="0">
                <a:cs typeface="Arial" charset="0"/>
              </a:rPr>
              <a:t>w/ multiple contexts</a:t>
            </a:r>
          </a:p>
        </p:txBody>
      </p:sp>
      <p:sp>
        <p:nvSpPr>
          <p:cNvPr id="43" name="Rectangle 42"/>
          <p:cNvSpPr/>
          <p:nvPr/>
        </p:nvSpPr>
        <p:spPr bwMode="auto">
          <a:xfrm>
            <a:off x="5597910" y="3200400"/>
            <a:ext cx="914400" cy="1523999"/>
          </a:xfrm>
          <a:prstGeom prst="rect">
            <a:avLst/>
          </a:prstGeom>
          <a:gradFill>
            <a:gsLst>
              <a:gs pos="0">
                <a:schemeClr val="bg2">
                  <a:alpha val="0"/>
                </a:schemeClr>
              </a:gs>
              <a:gs pos="50000">
                <a:schemeClr val="bg2">
                  <a:alpha val="50000"/>
                </a:schemeClr>
              </a:gs>
              <a:gs pos="100000">
                <a:schemeClr val="bg2"/>
              </a:gs>
            </a:gsLst>
            <a:lin ang="0" scaled="0"/>
          </a:gradFill>
          <a:ln w="2540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endParaRPr lang="en-US" b="1" dirty="0" smtClean="0">
              <a:cs typeface="Arial" charset="0"/>
            </a:endParaRPr>
          </a:p>
        </p:txBody>
      </p:sp>
      <p:cxnSp>
        <p:nvCxnSpPr>
          <p:cNvPr id="12" name="Straight Connector 11"/>
          <p:cNvCxnSpPr/>
          <p:nvPr/>
        </p:nvCxnSpPr>
        <p:spPr>
          <a:xfrm>
            <a:off x="2626110" y="3200400"/>
            <a:ext cx="1066800" cy="1524000"/>
          </a:xfrm>
          <a:prstGeom prst="line">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626110" y="3200400"/>
            <a:ext cx="1676400" cy="1524000"/>
          </a:xfrm>
          <a:prstGeom prst="line">
            <a:avLst/>
          </a:prstGeom>
          <a:ln w="127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26110" y="3200400"/>
            <a:ext cx="2057400" cy="1524000"/>
          </a:xfrm>
          <a:prstGeom prst="line">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683510" y="3200400"/>
            <a:ext cx="914400" cy="1524000"/>
          </a:xfrm>
          <a:prstGeom prst="line">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683510" y="3200400"/>
            <a:ext cx="1295400" cy="1524000"/>
          </a:xfrm>
          <a:prstGeom prst="line">
            <a:avLst/>
          </a:prstGeom>
          <a:ln w="127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683510" y="3200400"/>
            <a:ext cx="1828800" cy="1524000"/>
          </a:xfrm>
          <a:prstGeom prst="line">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9" name="Rectangular Callout 48"/>
          <p:cNvSpPr/>
          <p:nvPr/>
        </p:nvSpPr>
        <p:spPr bwMode="auto">
          <a:xfrm>
            <a:off x="1059364" y="2131741"/>
            <a:ext cx="1360449" cy="457200"/>
          </a:xfrm>
          <a:prstGeom prst="wedgeRectCallout">
            <a:avLst>
              <a:gd name="adj1" fmla="val 65129"/>
              <a:gd name="adj2" fmla="val 177769"/>
            </a:avLst>
          </a:prstGeom>
          <a:ln>
            <a:headEnd/>
            <a:tailEnd/>
          </a:ln>
        </p:spPr>
        <p:style>
          <a:lnRef idx="1">
            <a:schemeClr val="accent2"/>
          </a:lnRef>
          <a:fillRef idx="2">
            <a:schemeClr val="accent2"/>
          </a:fillRef>
          <a:effectRef idx="1">
            <a:schemeClr val="accent2"/>
          </a:effectRef>
          <a:fontRef idx="minor">
            <a:schemeClr val="dk1"/>
          </a:fontRef>
        </p:style>
        <p:txBody>
          <a:bodyPr lIns="228600" tIns="45714" rIns="228600" bIns="45714" rtlCol="0" anchor="ctr"/>
          <a:lstStyle/>
          <a:p>
            <a:pPr marL="1588" indent="-1588" defTabSz="913183"/>
            <a:r>
              <a:rPr lang="en-US" sz="1200" dirty="0" smtClean="0">
                <a:solidFill>
                  <a:schemeClr val="tx1"/>
                </a:solidFill>
                <a:cs typeface="Arial" charset="0"/>
              </a:rPr>
              <a:t>switch-out instruction</a:t>
            </a:r>
          </a:p>
        </p:txBody>
      </p:sp>
      <p:sp>
        <p:nvSpPr>
          <p:cNvPr id="50" name="Rectangular Callout 49"/>
          <p:cNvSpPr/>
          <p:nvPr/>
        </p:nvSpPr>
        <p:spPr bwMode="auto">
          <a:xfrm>
            <a:off x="6216515" y="5715000"/>
            <a:ext cx="1399766" cy="457200"/>
          </a:xfrm>
          <a:prstGeom prst="wedgeRectCallout">
            <a:avLst>
              <a:gd name="adj1" fmla="val -160146"/>
              <a:gd name="adj2" fmla="val -269636"/>
            </a:avLst>
          </a:prstGeom>
          <a:ln>
            <a:headEnd/>
            <a:tailEnd/>
          </a:ln>
        </p:spPr>
        <p:style>
          <a:lnRef idx="1">
            <a:schemeClr val="accent2"/>
          </a:lnRef>
          <a:fillRef idx="2">
            <a:schemeClr val="accent2"/>
          </a:fillRef>
          <a:effectRef idx="1">
            <a:schemeClr val="accent2"/>
          </a:effectRef>
          <a:fontRef idx="minor">
            <a:schemeClr val="dk1"/>
          </a:fontRef>
        </p:style>
        <p:txBody>
          <a:bodyPr lIns="228600" tIns="45714" rIns="228600" bIns="45714" rtlCol="0" anchor="ctr"/>
          <a:lstStyle/>
          <a:p>
            <a:pPr marL="1588" indent="-1588" defTabSz="913183"/>
            <a:r>
              <a:rPr lang="en-US" sz="1200" dirty="0" smtClean="0">
                <a:solidFill>
                  <a:schemeClr val="tx1"/>
                </a:solidFill>
                <a:cs typeface="Arial" charset="0"/>
              </a:rPr>
              <a:t>switch-in instruction</a:t>
            </a:r>
          </a:p>
        </p:txBody>
      </p:sp>
      <p:sp>
        <p:nvSpPr>
          <p:cNvPr id="51" name="Line Callout 1 50"/>
          <p:cNvSpPr/>
          <p:nvPr/>
        </p:nvSpPr>
        <p:spPr bwMode="auto">
          <a:xfrm>
            <a:off x="3740014" y="1753122"/>
            <a:ext cx="1142313" cy="228600"/>
          </a:xfrm>
          <a:prstGeom prst="borderCallout1">
            <a:avLst>
              <a:gd name="adj1" fmla="val 102386"/>
              <a:gd name="adj2" fmla="val 20031"/>
              <a:gd name="adj3" fmla="val 948348"/>
              <a:gd name="adj4" fmla="val -51393"/>
            </a:avLst>
          </a:prstGeom>
          <a:ln w="12700">
            <a:solidFill>
              <a:schemeClr val="bg2"/>
            </a:solidFill>
            <a:headEnd/>
            <a:tailEnd/>
          </a:ln>
        </p:spPr>
        <p:style>
          <a:lnRef idx="1">
            <a:schemeClr val="accent6"/>
          </a:lnRef>
          <a:fillRef idx="1003">
            <a:schemeClr val="dk2"/>
          </a:fillRef>
          <a:effectRef idx="2">
            <a:schemeClr val="accent6"/>
          </a:effectRef>
          <a:fontRef idx="minor">
            <a:schemeClr val="lt1"/>
          </a:fontRef>
        </p:style>
        <p:txBody>
          <a:bodyPr lIns="228600" tIns="45714" rIns="228600" bIns="45714" rtlCol="0" anchor="ctr"/>
          <a:lstStyle/>
          <a:p>
            <a:pPr marL="1588" indent="-1588" algn="ctr" defTabSz="913183"/>
            <a:r>
              <a:rPr lang="en-US" sz="1200" dirty="0" smtClean="0">
                <a:solidFill>
                  <a:schemeClr val="tx1"/>
                </a:solidFill>
                <a:cs typeface="Arial" charset="0"/>
              </a:rPr>
              <a:t>engine 1</a:t>
            </a:r>
          </a:p>
        </p:txBody>
      </p:sp>
      <p:sp>
        <p:nvSpPr>
          <p:cNvPr id="52" name="Line Callout 1 51"/>
          <p:cNvSpPr/>
          <p:nvPr/>
        </p:nvSpPr>
        <p:spPr bwMode="auto">
          <a:xfrm>
            <a:off x="3964182" y="1981722"/>
            <a:ext cx="1176528" cy="228600"/>
          </a:xfrm>
          <a:prstGeom prst="borderCallout1">
            <a:avLst>
              <a:gd name="adj1" fmla="val 102386"/>
              <a:gd name="adj2" fmla="val 20031"/>
              <a:gd name="adj3" fmla="val 953901"/>
              <a:gd name="adj4" fmla="val -25482"/>
            </a:avLst>
          </a:prstGeom>
          <a:ln w="12700">
            <a:headEnd/>
            <a:tailEnd/>
          </a:ln>
        </p:spPr>
        <p:style>
          <a:lnRef idx="1">
            <a:schemeClr val="accent2"/>
          </a:lnRef>
          <a:fillRef idx="3">
            <a:schemeClr val="accent2"/>
          </a:fillRef>
          <a:effectRef idx="2">
            <a:schemeClr val="accent2"/>
          </a:effectRef>
          <a:fontRef idx="minor">
            <a:schemeClr val="lt1"/>
          </a:fontRef>
        </p:style>
        <p:txBody>
          <a:bodyPr lIns="228600" tIns="45714" rIns="228600" bIns="45714" rtlCol="0" anchor="ctr"/>
          <a:lstStyle/>
          <a:p>
            <a:pPr marL="1588" indent="-1588" algn="ctr" defTabSz="913183"/>
            <a:r>
              <a:rPr lang="en-US" sz="1200" dirty="0" smtClean="0">
                <a:solidFill>
                  <a:schemeClr val="tx1"/>
                </a:solidFill>
                <a:cs typeface="Arial" charset="0"/>
              </a:rPr>
              <a:t>engine 2</a:t>
            </a:r>
          </a:p>
        </p:txBody>
      </p:sp>
      <p:sp>
        <p:nvSpPr>
          <p:cNvPr id="53" name="Line Callout 1 52"/>
          <p:cNvSpPr/>
          <p:nvPr/>
        </p:nvSpPr>
        <p:spPr bwMode="auto">
          <a:xfrm>
            <a:off x="4237752" y="2234454"/>
            <a:ext cx="1180554" cy="228600"/>
          </a:xfrm>
          <a:prstGeom prst="borderCallout1">
            <a:avLst>
              <a:gd name="adj1" fmla="val 102386"/>
              <a:gd name="adj2" fmla="val 20031"/>
              <a:gd name="adj3" fmla="val 913543"/>
              <a:gd name="adj4" fmla="val -5440"/>
            </a:avLst>
          </a:prstGeom>
          <a:ln w="12700">
            <a:headEnd/>
            <a:tailEnd/>
          </a:ln>
        </p:spPr>
        <p:style>
          <a:lnRef idx="1">
            <a:schemeClr val="accent1"/>
          </a:lnRef>
          <a:fillRef idx="3">
            <a:schemeClr val="accent1"/>
          </a:fillRef>
          <a:effectRef idx="2">
            <a:schemeClr val="accent1"/>
          </a:effectRef>
          <a:fontRef idx="minor">
            <a:schemeClr val="lt1"/>
          </a:fontRef>
        </p:style>
        <p:txBody>
          <a:bodyPr lIns="228600" tIns="45714" rIns="228600" bIns="45714" rtlCol="0" anchor="ctr"/>
          <a:lstStyle/>
          <a:p>
            <a:pPr marL="1588" indent="-1588" algn="ctr" defTabSz="913183"/>
            <a:r>
              <a:rPr lang="en-US" sz="1200" dirty="0" smtClean="0">
                <a:solidFill>
                  <a:schemeClr val="tx1"/>
                </a:solidFill>
                <a:cs typeface="Arial" charset="0"/>
              </a:rPr>
              <a:t>engine 3</a:t>
            </a:r>
          </a:p>
        </p:txBody>
      </p:sp>
      <p:sp>
        <p:nvSpPr>
          <p:cNvPr id="54" name="TextBox 53"/>
          <p:cNvSpPr txBox="1"/>
          <p:nvPr/>
        </p:nvSpPr>
        <p:spPr>
          <a:xfrm>
            <a:off x="8336370" y="2847201"/>
            <a:ext cx="574196" cy="276999"/>
          </a:xfrm>
          <a:prstGeom prst="rect">
            <a:avLst/>
          </a:prstGeom>
          <a:noFill/>
        </p:spPr>
        <p:txBody>
          <a:bodyPr wrap="none" rtlCol="0">
            <a:spAutoFit/>
          </a:bodyPr>
          <a:lstStyle/>
          <a:p>
            <a:r>
              <a:rPr lang="en-US" sz="1200" b="1" dirty="0" smtClean="0"/>
              <a:t>time</a:t>
            </a:r>
          </a:p>
        </p:txBody>
      </p:sp>
      <p:sp>
        <p:nvSpPr>
          <p:cNvPr id="58" name="Line Callout 1 57"/>
          <p:cNvSpPr/>
          <p:nvPr/>
        </p:nvSpPr>
        <p:spPr bwMode="auto">
          <a:xfrm>
            <a:off x="1918008" y="5715000"/>
            <a:ext cx="1241502" cy="381000"/>
          </a:xfrm>
          <a:prstGeom prst="borderCallout1">
            <a:avLst>
              <a:gd name="adj1" fmla="val -3797"/>
              <a:gd name="adj2" fmla="val 87408"/>
              <a:gd name="adj3" fmla="val -137318"/>
              <a:gd name="adj4" fmla="val 172680"/>
            </a:avLst>
          </a:prstGeom>
          <a:ln w="12700">
            <a:solidFill>
              <a:schemeClr val="bg2"/>
            </a:solidFill>
            <a:headEnd/>
            <a:tailEnd/>
          </a:ln>
        </p:spPr>
        <p:style>
          <a:lnRef idx="1">
            <a:schemeClr val="accent6"/>
          </a:lnRef>
          <a:fillRef idx="1003">
            <a:schemeClr val="dk2"/>
          </a:fillRef>
          <a:effectRef idx="2">
            <a:schemeClr val="accent6"/>
          </a:effectRef>
          <a:fontRef idx="minor">
            <a:schemeClr val="lt1"/>
          </a:fontRef>
        </p:style>
        <p:txBody>
          <a:bodyPr lIns="91440" tIns="45714" rIns="91440" bIns="45714" rtlCol="0" anchor="ctr"/>
          <a:lstStyle/>
          <a:p>
            <a:pPr marL="1588" indent="-1588" defTabSz="913183"/>
            <a:r>
              <a:rPr lang="en-US" sz="1100" dirty="0" smtClean="0">
                <a:solidFill>
                  <a:schemeClr val="tx1"/>
                </a:solidFill>
                <a:cs typeface="Arial" charset="0"/>
              </a:rPr>
              <a:t>engine 1 extra overhead</a:t>
            </a:r>
          </a:p>
        </p:txBody>
      </p:sp>
      <p:cxnSp>
        <p:nvCxnSpPr>
          <p:cNvPr id="61" name="Straight Connector 60"/>
          <p:cNvCxnSpPr/>
          <p:nvPr/>
        </p:nvCxnSpPr>
        <p:spPr>
          <a:xfrm>
            <a:off x="3692910" y="4724400"/>
            <a:ext cx="0" cy="533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4683510" y="2985700"/>
            <a:ext cx="9145" cy="22721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692910" y="5181600"/>
            <a:ext cx="999745" cy="1"/>
          </a:xfrm>
          <a:prstGeom prst="straightConnector1">
            <a:avLst/>
          </a:prstGeom>
          <a:ln w="1270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302510" y="4724399"/>
            <a:ext cx="0" cy="34290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302510" y="4971704"/>
            <a:ext cx="390145" cy="1"/>
          </a:xfrm>
          <a:prstGeom prst="straightConnector1">
            <a:avLst/>
          </a:prstGeom>
          <a:ln w="12700">
            <a:solidFill>
              <a:schemeClr val="accent5">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9" name="Line Callout 1 78"/>
          <p:cNvSpPr/>
          <p:nvPr/>
        </p:nvSpPr>
        <p:spPr bwMode="auto">
          <a:xfrm>
            <a:off x="3362064" y="5676900"/>
            <a:ext cx="1299144" cy="381000"/>
          </a:xfrm>
          <a:prstGeom prst="borderCallout1">
            <a:avLst>
              <a:gd name="adj1" fmla="val -5979"/>
              <a:gd name="adj2" fmla="val 69953"/>
              <a:gd name="adj3" fmla="val -178772"/>
              <a:gd name="adj4" fmla="val 87290"/>
            </a:avLst>
          </a:prstGeom>
          <a:ln w="12700">
            <a:headEnd/>
            <a:tailEnd/>
          </a:ln>
        </p:spPr>
        <p:style>
          <a:lnRef idx="1">
            <a:schemeClr val="accent2"/>
          </a:lnRef>
          <a:fillRef idx="3">
            <a:schemeClr val="accent2"/>
          </a:fillRef>
          <a:effectRef idx="2">
            <a:schemeClr val="accent2"/>
          </a:effectRef>
          <a:fontRef idx="minor">
            <a:schemeClr val="lt1"/>
          </a:fontRef>
        </p:style>
        <p:txBody>
          <a:bodyPr lIns="91440" tIns="45714" rIns="91440" bIns="45714" rtlCol="0" anchor="ctr"/>
          <a:lstStyle/>
          <a:p>
            <a:pPr marL="1588" indent="-1588" defTabSz="913183"/>
            <a:r>
              <a:rPr lang="en-US" sz="1100" dirty="0" smtClean="0">
                <a:solidFill>
                  <a:schemeClr val="tx1"/>
                </a:solidFill>
                <a:cs typeface="Arial" charset="0"/>
              </a:rPr>
              <a:t>engine 2 extra overhead</a:t>
            </a:r>
          </a:p>
        </p:txBody>
      </p:sp>
      <p:cxnSp>
        <p:nvCxnSpPr>
          <p:cNvPr id="87" name="Straight Connector 86"/>
          <p:cNvCxnSpPr/>
          <p:nvPr/>
        </p:nvCxnSpPr>
        <p:spPr>
          <a:xfrm flipH="1">
            <a:off x="2620350" y="2791691"/>
            <a:ext cx="5760" cy="40175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512310" y="2791691"/>
            <a:ext cx="0" cy="3886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25308" y="3061160"/>
            <a:ext cx="2067347" cy="1"/>
          </a:xfrm>
          <a:prstGeom prst="straightConnector1">
            <a:avLst/>
          </a:prstGeom>
          <a:ln w="1270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1" name="Line Callout 1 90"/>
          <p:cNvSpPr/>
          <p:nvPr/>
        </p:nvSpPr>
        <p:spPr bwMode="auto">
          <a:xfrm>
            <a:off x="2787515" y="990600"/>
            <a:ext cx="1104258" cy="381000"/>
          </a:xfrm>
          <a:prstGeom prst="borderCallout1">
            <a:avLst>
              <a:gd name="adj1" fmla="val 105293"/>
              <a:gd name="adj2" fmla="val 27772"/>
              <a:gd name="adj3" fmla="val 539773"/>
              <a:gd name="adj4" fmla="val 3699"/>
            </a:avLst>
          </a:prstGeom>
          <a:solidFill>
            <a:srgbClr val="FF9900"/>
          </a:solidFill>
          <a:ln w="12700">
            <a:solidFill>
              <a:schemeClr val="bg2"/>
            </a:solidFill>
            <a:headEnd/>
            <a:tailEnd/>
          </a:ln>
        </p:spPr>
        <p:style>
          <a:lnRef idx="1">
            <a:schemeClr val="accent6"/>
          </a:lnRef>
          <a:fillRef idx="1003">
            <a:schemeClr val="dk2"/>
          </a:fillRef>
          <a:effectRef idx="2">
            <a:schemeClr val="accent6"/>
          </a:effectRef>
          <a:fontRef idx="minor">
            <a:schemeClr val="lt1"/>
          </a:fontRef>
        </p:style>
        <p:txBody>
          <a:bodyPr lIns="91440" tIns="45714" rIns="91440" bIns="45714" rtlCol="0" anchor="ctr"/>
          <a:lstStyle/>
          <a:p>
            <a:pPr marL="1588" indent="-1588" defTabSz="913183"/>
            <a:r>
              <a:rPr lang="en-US" sz="1100" dirty="0" smtClean="0">
                <a:solidFill>
                  <a:schemeClr val="tx1"/>
                </a:solidFill>
                <a:cs typeface="Arial" charset="0"/>
              </a:rPr>
              <a:t>VM switch overhead V</a:t>
            </a:r>
          </a:p>
        </p:txBody>
      </p:sp>
      <p:cxnSp>
        <p:nvCxnSpPr>
          <p:cNvPr id="99" name="Straight Arrow Connector 98"/>
          <p:cNvCxnSpPr/>
          <p:nvPr/>
        </p:nvCxnSpPr>
        <p:spPr>
          <a:xfrm>
            <a:off x="4692655" y="3061160"/>
            <a:ext cx="1819655" cy="1"/>
          </a:xfrm>
          <a:prstGeom prst="straightConnector1">
            <a:avLst/>
          </a:prstGeom>
          <a:ln w="12700">
            <a:solidFill>
              <a:schemeClr val="accent3"/>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101" name="Line Callout 1 100"/>
          <p:cNvSpPr/>
          <p:nvPr/>
        </p:nvSpPr>
        <p:spPr bwMode="auto">
          <a:xfrm>
            <a:off x="5869112" y="990600"/>
            <a:ext cx="1390330" cy="381000"/>
          </a:xfrm>
          <a:prstGeom prst="borderCallout1">
            <a:avLst>
              <a:gd name="adj1" fmla="val 105293"/>
              <a:gd name="adj2" fmla="val 27772"/>
              <a:gd name="adj3" fmla="val 539773"/>
              <a:gd name="adj4" fmla="val 3699"/>
            </a:avLst>
          </a:prstGeom>
          <a:solidFill>
            <a:srgbClr val="FF9900"/>
          </a:solidFill>
          <a:ln>
            <a:headEnd/>
            <a:tailEnd/>
          </a:ln>
        </p:spPr>
        <p:style>
          <a:lnRef idx="1">
            <a:schemeClr val="accent3"/>
          </a:lnRef>
          <a:fillRef idx="3">
            <a:schemeClr val="accent3"/>
          </a:fillRef>
          <a:effectRef idx="2">
            <a:schemeClr val="accent3"/>
          </a:effectRef>
          <a:fontRef idx="minor">
            <a:schemeClr val="lt1"/>
          </a:fontRef>
        </p:style>
        <p:txBody>
          <a:bodyPr lIns="91440" tIns="45714" rIns="91440" bIns="45714" rtlCol="0" anchor="ctr"/>
          <a:lstStyle/>
          <a:p>
            <a:pPr marL="1588" indent="-1588" defTabSz="913183"/>
            <a:r>
              <a:rPr lang="en-US" sz="1100" dirty="0" smtClean="0">
                <a:solidFill>
                  <a:schemeClr val="tx1"/>
                </a:solidFill>
                <a:cs typeface="Arial" charset="0"/>
              </a:rPr>
              <a:t>context resume overhead R</a:t>
            </a:r>
          </a:p>
        </p:txBody>
      </p:sp>
      <p:sp>
        <p:nvSpPr>
          <p:cNvPr id="35" name="Rectangular Callout 34"/>
          <p:cNvSpPr/>
          <p:nvPr/>
        </p:nvSpPr>
        <p:spPr bwMode="auto">
          <a:xfrm>
            <a:off x="546413" y="1103971"/>
            <a:ext cx="1550020" cy="522254"/>
          </a:xfrm>
          <a:prstGeom prst="wedgeRectCallout">
            <a:avLst>
              <a:gd name="adj1" fmla="val 39038"/>
              <a:gd name="adj2" fmla="val 147088"/>
            </a:avLst>
          </a:prstGeom>
          <a:ln>
            <a:headEnd/>
            <a:tailEnd/>
          </a:ln>
        </p:spPr>
        <p:style>
          <a:lnRef idx="1">
            <a:schemeClr val="accent2"/>
          </a:lnRef>
          <a:fillRef idx="2">
            <a:schemeClr val="accent2"/>
          </a:fillRef>
          <a:effectRef idx="1">
            <a:schemeClr val="accent2"/>
          </a:effectRef>
          <a:fontRef idx="minor">
            <a:schemeClr val="dk1"/>
          </a:fontRef>
        </p:style>
        <p:txBody>
          <a:bodyPr lIns="228600" tIns="45714" rIns="228600" bIns="45714" rtlCol="0" anchor="ctr"/>
          <a:lstStyle/>
          <a:p>
            <a:pPr marL="1588" indent="-1588" defTabSz="913183"/>
            <a:r>
              <a:rPr lang="en-US" sz="1000" dirty="0" smtClean="0">
                <a:solidFill>
                  <a:schemeClr val="tx1"/>
                </a:solidFill>
                <a:cs typeface="Arial" charset="0"/>
              </a:rPr>
              <a:t>If mapped,</a:t>
            </a:r>
          </a:p>
          <a:p>
            <a:pPr marL="1588" indent="-1588" defTabSz="913183"/>
            <a:r>
              <a:rPr lang="en-US" sz="1000" dirty="0" err="1" smtClean="0">
                <a:solidFill>
                  <a:schemeClr val="tx1"/>
                </a:solidFill>
                <a:cs typeface="Arial" charset="0"/>
              </a:rPr>
              <a:t>unmap</a:t>
            </a:r>
            <a:r>
              <a:rPr lang="en-US" sz="1000" dirty="0" smtClean="0">
                <a:solidFill>
                  <a:schemeClr val="tx1"/>
                </a:solidFill>
                <a:cs typeface="Arial" charset="0"/>
              </a:rPr>
              <a:t> MMIO &amp; flush the fabric</a:t>
            </a:r>
          </a:p>
        </p:txBody>
      </p:sp>
    </p:spTree>
    <p:extLst>
      <p:ext uri="{BB962C8B-B14F-4D97-AF65-F5344CB8AC3E}">
        <p14:creationId xmlns:p14="http://schemas.microsoft.com/office/powerpoint/2010/main" val="26908504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idx="4294967295"/>
          </p:nvPr>
        </p:nvSpPr>
        <p:spPr>
          <a:xfrm>
            <a:off x="242853" y="386843"/>
            <a:ext cx="8502650" cy="639762"/>
          </a:xfrm>
        </p:spPr>
        <p:txBody>
          <a:bodyPr/>
          <a:lstStyle/>
          <a:p>
            <a:pPr eaLnBrk="1" hangingPunct="1"/>
            <a:r>
              <a:rPr lang="en-US" sz="1800" dirty="0" smtClean="0">
                <a:solidFill>
                  <a:schemeClr val="bg1"/>
                </a:solidFill>
              </a:rPr>
              <a:t>Register Access</a:t>
            </a:r>
          </a:p>
        </p:txBody>
      </p:sp>
      <p:sp>
        <p:nvSpPr>
          <p:cNvPr id="26626" name="Rectangle 3"/>
          <p:cNvSpPr>
            <a:spLocks noGrp="1" noChangeArrowheads="1"/>
          </p:cNvSpPr>
          <p:nvPr>
            <p:ph type="body" idx="4294967295"/>
          </p:nvPr>
        </p:nvSpPr>
        <p:spPr>
          <a:xfrm>
            <a:off x="439947" y="984819"/>
            <a:ext cx="8229600" cy="4993287"/>
          </a:xfrm>
        </p:spPr>
        <p:txBody>
          <a:bodyPr/>
          <a:lstStyle/>
          <a:p>
            <a:pPr lvl="0">
              <a:buFont typeface="Arial" pitchFamily="34" charset="0"/>
              <a:buChar char="•"/>
            </a:pPr>
            <a:r>
              <a:rPr lang="en-US" sz="2000" b="1" dirty="0" smtClean="0"/>
              <a:t>Register type</a:t>
            </a:r>
          </a:p>
          <a:p>
            <a:pPr lvl="0">
              <a:buFont typeface="Arial" pitchFamily="34" charset="0"/>
              <a:buChar char="•"/>
            </a:pPr>
            <a:endParaRPr lang="en-US" sz="2000" b="1" dirty="0"/>
          </a:p>
          <a:p>
            <a:pPr lvl="0">
              <a:buFont typeface="Arial" pitchFamily="34" charset="0"/>
              <a:buChar char="•"/>
            </a:pPr>
            <a:endParaRPr lang="en-US" sz="2000" b="1" dirty="0" smtClean="0"/>
          </a:p>
          <a:p>
            <a:pPr lvl="0">
              <a:buFont typeface="Arial" pitchFamily="34" charset="0"/>
              <a:buChar char="•"/>
            </a:pPr>
            <a:endParaRPr lang="en-US" sz="2000" b="1" dirty="0"/>
          </a:p>
          <a:p>
            <a:pPr lvl="0">
              <a:buFont typeface="Arial" pitchFamily="34" charset="0"/>
              <a:buChar char="•"/>
            </a:pPr>
            <a:endParaRPr lang="en-US" sz="2000" b="1" dirty="0" smtClean="0"/>
          </a:p>
          <a:p>
            <a:pPr lvl="0">
              <a:buFont typeface="Arial" pitchFamily="34" charset="0"/>
              <a:buChar char="•"/>
            </a:pPr>
            <a:endParaRPr lang="en-US" sz="2000" b="1" dirty="0"/>
          </a:p>
          <a:p>
            <a:pPr lvl="0">
              <a:buFont typeface="Arial" pitchFamily="34" charset="0"/>
              <a:buChar char="•"/>
            </a:pPr>
            <a:endParaRPr lang="en-US" sz="2000" b="1" dirty="0" smtClean="0"/>
          </a:p>
          <a:p>
            <a:pPr lvl="0">
              <a:buFont typeface="Arial" pitchFamily="34" charset="0"/>
              <a:buChar char="•"/>
            </a:pPr>
            <a:endParaRPr lang="en-US" sz="2000" b="1" dirty="0"/>
          </a:p>
          <a:p>
            <a:pPr lvl="0">
              <a:spcBef>
                <a:spcPts val="400"/>
              </a:spcBef>
              <a:spcAft>
                <a:spcPts val="400"/>
              </a:spcAft>
              <a:buFont typeface="Arial" pitchFamily="34" charset="0"/>
              <a:buChar char="•"/>
            </a:pPr>
            <a:endParaRPr lang="en-US" sz="2000" dirty="0" smtClean="0"/>
          </a:p>
          <a:p>
            <a:pPr lvl="0">
              <a:spcBef>
                <a:spcPts val="400"/>
              </a:spcBef>
              <a:spcAft>
                <a:spcPts val="400"/>
              </a:spcAft>
              <a:buFont typeface="Arial" pitchFamily="34" charset="0"/>
              <a:buChar char="•"/>
            </a:pPr>
            <a:r>
              <a:rPr lang="en-US" sz="2000" dirty="0" smtClean="0">
                <a:solidFill>
                  <a:schemeClr val="bg1"/>
                </a:solidFill>
              </a:rPr>
              <a:t>Registers access in PF or VF# </a:t>
            </a:r>
          </a:p>
          <a:p>
            <a:pPr lvl="1">
              <a:spcBef>
                <a:spcPts val="400"/>
              </a:spcBef>
              <a:spcAft>
                <a:spcPts val="400"/>
              </a:spcAft>
              <a:buFont typeface="Arial" pitchFamily="34" charset="0"/>
              <a:buChar char="•"/>
            </a:pPr>
            <a:r>
              <a:rPr lang="en-US" sz="2000" dirty="0" smtClean="0">
                <a:solidFill>
                  <a:schemeClr val="bg1"/>
                </a:solidFill>
              </a:rPr>
              <a:t>Same register name </a:t>
            </a:r>
          </a:p>
          <a:p>
            <a:pPr lvl="1">
              <a:spcBef>
                <a:spcPts val="400"/>
              </a:spcBef>
              <a:spcAft>
                <a:spcPts val="400"/>
              </a:spcAft>
              <a:buFont typeface="Arial" pitchFamily="34" charset="0"/>
              <a:buChar char="•"/>
            </a:pPr>
            <a:r>
              <a:rPr lang="en-US" sz="2000" dirty="0" smtClean="0">
                <a:solidFill>
                  <a:schemeClr val="bg1"/>
                </a:solidFill>
              </a:rPr>
              <a:t>Same register offset</a:t>
            </a:r>
          </a:p>
          <a:p>
            <a:pPr lvl="1">
              <a:spcBef>
                <a:spcPts val="400"/>
              </a:spcBef>
              <a:spcAft>
                <a:spcPts val="400"/>
              </a:spcAft>
              <a:buFont typeface="Arial" pitchFamily="34" charset="0"/>
              <a:buChar char="•"/>
            </a:pPr>
            <a:r>
              <a:rPr lang="en-US" sz="2000" dirty="0" smtClean="0">
                <a:solidFill>
                  <a:schemeClr val="bg1"/>
                </a:solidFill>
              </a:rPr>
              <a:t>VF# has register range subset</a:t>
            </a:r>
          </a:p>
          <a:p>
            <a:pPr lvl="0">
              <a:buFont typeface="Arial" pitchFamily="34" charset="0"/>
              <a:buChar char="•"/>
            </a:pPr>
            <a:endParaRPr lang="en-US" sz="1800" dirty="0"/>
          </a:p>
          <a:p>
            <a:pPr lvl="1">
              <a:buFont typeface="Arial" pitchFamily="34" charset="0"/>
              <a:buChar char="•"/>
            </a:pPr>
            <a:endParaRPr 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val="2684922459"/>
              </p:ext>
            </p:extLst>
          </p:nvPr>
        </p:nvGraphicFramePr>
        <p:xfrm>
          <a:off x="731986" y="1536581"/>
          <a:ext cx="7723885" cy="2421034"/>
        </p:xfrm>
        <a:graphic>
          <a:graphicData uri="http://schemas.openxmlformats.org/drawingml/2006/table">
            <a:tbl>
              <a:tblPr firstRow="1" bandRow="1">
                <a:tableStyleId>{5C22544A-7EE6-4342-B048-85BDC9FD1C3A}</a:tableStyleId>
              </a:tblPr>
              <a:tblGrid>
                <a:gridCol w="2431313"/>
                <a:gridCol w="5292572"/>
              </a:tblGrid>
              <a:tr h="370840">
                <a:tc>
                  <a:txBody>
                    <a:bodyPr/>
                    <a:lstStyle/>
                    <a:p>
                      <a:r>
                        <a:rPr lang="en-CA" sz="1600" dirty="0" smtClean="0"/>
                        <a:t>Register</a:t>
                      </a:r>
                      <a:r>
                        <a:rPr lang="en-CA" sz="1600" baseline="0" dirty="0" smtClean="0"/>
                        <a:t> Type</a:t>
                      </a:r>
                      <a:endParaRPr lang="en-CA" sz="1600" dirty="0"/>
                    </a:p>
                  </a:txBody>
                  <a:tcPr/>
                </a:tc>
                <a:tc>
                  <a:txBody>
                    <a:bodyPr/>
                    <a:lstStyle/>
                    <a:p>
                      <a:r>
                        <a:rPr lang="en-CA" sz="1600" dirty="0" smtClean="0"/>
                        <a:t>Comment</a:t>
                      </a:r>
                      <a:endParaRPr lang="en-CA" sz="1600" dirty="0"/>
                    </a:p>
                  </a:txBody>
                  <a:tcPr/>
                </a:tc>
              </a:tr>
              <a:tr h="316141">
                <a:tc>
                  <a:txBody>
                    <a:bodyPr/>
                    <a:lstStyle/>
                    <a:p>
                      <a:r>
                        <a:rPr lang="en-US" sz="1600" b="1" dirty="0" smtClean="0"/>
                        <a:t>HV only</a:t>
                      </a:r>
                      <a:r>
                        <a:rPr lang="en-US" sz="1600" dirty="0" smtClean="0"/>
                        <a:t> </a:t>
                      </a:r>
                      <a:endParaRPr lang="en-CA" sz="1600" dirty="0"/>
                    </a:p>
                  </a:txBody>
                  <a:tcPr/>
                </a:tc>
                <a:tc>
                  <a:txBody>
                    <a:bodyPr/>
                    <a:lstStyle/>
                    <a:p>
                      <a:pPr marL="0" marR="0" lvl="1" indent="0" algn="l" defTabSz="914293" rtl="0" eaLnBrk="1" fontAlgn="auto" latinLnBrk="0" hangingPunct="1">
                        <a:lnSpc>
                          <a:spcPct val="100000"/>
                        </a:lnSpc>
                        <a:spcBef>
                          <a:spcPts val="0"/>
                        </a:spcBef>
                        <a:spcAft>
                          <a:spcPts val="0"/>
                        </a:spcAft>
                        <a:buClrTx/>
                        <a:buSzTx/>
                        <a:buFontTx/>
                        <a:buNone/>
                        <a:tabLst/>
                        <a:defRPr/>
                      </a:pPr>
                      <a:r>
                        <a:rPr lang="en-US" sz="1600" dirty="0" smtClean="0"/>
                        <a:t>GPU-IOV registers</a:t>
                      </a:r>
                      <a:endParaRPr lang="en-CA" sz="1600" dirty="0"/>
                    </a:p>
                  </a:txBody>
                  <a:tcPr/>
                </a:tc>
              </a:tr>
              <a:tr h="370840">
                <a:tc>
                  <a:txBody>
                    <a:bodyPr/>
                    <a:lstStyle/>
                    <a:p>
                      <a:r>
                        <a:rPr lang="en-US" sz="1600" b="1" dirty="0" smtClean="0"/>
                        <a:t>PF only</a:t>
                      </a:r>
                      <a:endParaRPr lang="en-CA" sz="1600" dirty="0"/>
                    </a:p>
                  </a:txBody>
                  <a:tcPr/>
                </a:tc>
                <a:tc>
                  <a:txBody>
                    <a:bodyPr/>
                    <a:lstStyle/>
                    <a:p>
                      <a:pPr marL="0" marR="0" lvl="1" indent="0" algn="l" defTabSz="914293" rtl="0" eaLnBrk="1" fontAlgn="auto" latinLnBrk="0" hangingPunct="1">
                        <a:lnSpc>
                          <a:spcPct val="100000"/>
                        </a:lnSpc>
                        <a:spcBef>
                          <a:spcPts val="0"/>
                        </a:spcBef>
                        <a:spcAft>
                          <a:spcPts val="0"/>
                        </a:spcAft>
                        <a:buClrTx/>
                        <a:buSzTx/>
                        <a:buFontTx/>
                        <a:buNone/>
                        <a:tabLst/>
                        <a:defRPr/>
                      </a:pPr>
                      <a:r>
                        <a:rPr lang="en-US" sz="1600" dirty="0" smtClean="0"/>
                        <a:t>GMC arbitration settings</a:t>
                      </a:r>
                      <a:endParaRPr lang="en-CA" sz="1600" dirty="0"/>
                    </a:p>
                  </a:txBody>
                  <a:tcPr/>
                </a:tc>
              </a:tr>
              <a:tr h="370840">
                <a:tc>
                  <a:txBody>
                    <a:bodyPr/>
                    <a:lstStyle/>
                    <a:p>
                      <a:r>
                        <a:rPr lang="en-US" sz="1600" b="1" dirty="0" smtClean="0"/>
                        <a:t>PF or VF*</a:t>
                      </a:r>
                      <a:endParaRPr lang="en-CA" sz="1600" dirty="0"/>
                    </a:p>
                  </a:txBody>
                  <a:tcPr/>
                </a:tc>
                <a:tc>
                  <a:txBody>
                    <a:bodyPr/>
                    <a:lstStyle/>
                    <a:p>
                      <a:pPr marL="0" marR="0" lvl="1" indent="0" algn="l" defTabSz="914293" rtl="0" eaLnBrk="1" fontAlgn="auto" latinLnBrk="0" hangingPunct="1">
                        <a:lnSpc>
                          <a:spcPct val="100000"/>
                        </a:lnSpc>
                        <a:spcBef>
                          <a:spcPts val="0"/>
                        </a:spcBef>
                        <a:spcAft>
                          <a:spcPts val="0"/>
                        </a:spcAft>
                        <a:buClrTx/>
                        <a:buSzTx/>
                        <a:buFontTx/>
                        <a:buNone/>
                        <a:tabLst/>
                        <a:defRPr/>
                      </a:pPr>
                      <a:r>
                        <a:rPr lang="en-US" sz="1600" dirty="0" smtClean="0"/>
                        <a:t>VM_CONTEXT[0-15]_PAGE_TABLE_BASE_ADDR</a:t>
                      </a:r>
                      <a:endParaRPr lang="en-CA" sz="1600" dirty="0"/>
                    </a:p>
                  </a:txBody>
                  <a:tcPr/>
                </a:tc>
              </a:tr>
              <a:tr h="370840">
                <a:tc>
                  <a:txBody>
                    <a:bodyPr/>
                    <a:lstStyle/>
                    <a:p>
                      <a:r>
                        <a:rPr lang="en-US" sz="1600" b="1" dirty="0" smtClean="0"/>
                        <a:t>PF or VF*– RO</a:t>
                      </a:r>
                      <a:r>
                        <a:rPr lang="en-US" sz="1600" dirty="0" smtClean="0"/>
                        <a:t> </a:t>
                      </a:r>
                      <a:endParaRPr lang="en-CA" sz="1600" dirty="0"/>
                    </a:p>
                  </a:txBody>
                  <a:tcPr/>
                </a:tc>
                <a:tc>
                  <a:txBody>
                    <a:bodyPr/>
                    <a:lstStyle/>
                    <a:p>
                      <a:r>
                        <a:rPr lang="en-US" sz="1600" dirty="0" smtClean="0"/>
                        <a:t>Any HW status register. Registers of this variety don’t need to be saved/restored</a:t>
                      </a:r>
                      <a:endParaRPr lang="en-CA" sz="1600" dirty="0"/>
                    </a:p>
                  </a:txBody>
                  <a:tcPr/>
                </a:tc>
              </a:tr>
              <a:tr h="394114">
                <a:tc>
                  <a:txBody>
                    <a:bodyPr/>
                    <a:lstStyle/>
                    <a:p>
                      <a:r>
                        <a:rPr lang="en-US" sz="1600" b="1" dirty="0" smtClean="0"/>
                        <a:t>PF and VF* copy</a:t>
                      </a:r>
                      <a:r>
                        <a:rPr lang="en-US" sz="1600" dirty="0" smtClean="0"/>
                        <a:t> </a:t>
                      </a:r>
                      <a:endParaRPr lang="en-CA" sz="1600" dirty="0"/>
                    </a:p>
                  </a:txBody>
                  <a:tcPr/>
                </a:tc>
                <a:tc>
                  <a:txBody>
                    <a:bodyPr/>
                    <a:lstStyle/>
                    <a:p>
                      <a:pPr marL="0" marR="0" lvl="1" indent="0" algn="l" defTabSz="914293" rtl="0" eaLnBrk="1" fontAlgn="auto" latinLnBrk="0" hangingPunct="1">
                        <a:lnSpc>
                          <a:spcPct val="100000"/>
                        </a:lnSpc>
                        <a:spcBef>
                          <a:spcPts val="0"/>
                        </a:spcBef>
                        <a:spcAft>
                          <a:spcPts val="0"/>
                        </a:spcAft>
                        <a:buClrTx/>
                        <a:buSzTx/>
                        <a:buFontTx/>
                        <a:buNone/>
                        <a:tabLst/>
                        <a:defRPr/>
                      </a:pPr>
                      <a:r>
                        <a:rPr lang="en-US" sz="1600" dirty="0" smtClean="0"/>
                        <a:t>MC_VM_FB_LOCATION</a:t>
                      </a:r>
                      <a:endParaRPr lang="en-CA" sz="1600" dirty="0"/>
                    </a:p>
                  </a:txBody>
                  <a:tcPr/>
                </a:tc>
              </a:tr>
            </a:tbl>
          </a:graphicData>
        </a:graphic>
      </p:graphicFrame>
    </p:spTree>
    <p:extLst>
      <p:ext uri="{BB962C8B-B14F-4D97-AF65-F5344CB8AC3E}">
        <p14:creationId xmlns:p14="http://schemas.microsoft.com/office/powerpoint/2010/main" val="40652657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idx="4294967295"/>
          </p:nvPr>
        </p:nvSpPr>
        <p:spPr>
          <a:xfrm>
            <a:off x="281765" y="406299"/>
            <a:ext cx="8502650" cy="639762"/>
          </a:xfrm>
        </p:spPr>
        <p:txBody>
          <a:bodyPr/>
          <a:lstStyle/>
          <a:p>
            <a:pPr eaLnBrk="1" hangingPunct="1"/>
            <a:r>
              <a:rPr lang="en-US" sz="1800" dirty="0" smtClean="0">
                <a:solidFill>
                  <a:schemeClr val="bg1"/>
                </a:solidFill>
              </a:rPr>
              <a:t>SMU’s FW Loading</a:t>
            </a:r>
          </a:p>
        </p:txBody>
      </p:sp>
      <p:sp>
        <p:nvSpPr>
          <p:cNvPr id="26626" name="Rectangle 3"/>
          <p:cNvSpPr>
            <a:spLocks noGrp="1" noChangeArrowheads="1"/>
          </p:cNvSpPr>
          <p:nvPr>
            <p:ph type="body" idx="4294967295"/>
          </p:nvPr>
        </p:nvSpPr>
        <p:spPr>
          <a:xfrm>
            <a:off x="418682" y="850215"/>
            <a:ext cx="8229600" cy="5130674"/>
          </a:xfrm>
        </p:spPr>
        <p:txBody>
          <a:bodyPr/>
          <a:lstStyle/>
          <a:p>
            <a:pPr lvl="0">
              <a:buFont typeface="Arial" pitchFamily="34" charset="0"/>
              <a:buChar char="•"/>
            </a:pPr>
            <a:r>
              <a:rPr lang="en-CA" b="1" dirty="0" smtClean="0"/>
              <a:t>APU </a:t>
            </a:r>
            <a:r>
              <a:rPr lang="en-CA" dirty="0" smtClean="0"/>
              <a:t>– load by SBIOS </a:t>
            </a:r>
            <a:r>
              <a:rPr lang="en-CA" dirty="0"/>
              <a:t>at boot </a:t>
            </a:r>
            <a:r>
              <a:rPr lang="en-CA" dirty="0" smtClean="0"/>
              <a:t>up</a:t>
            </a:r>
            <a:endParaRPr lang="en-CA" dirty="0"/>
          </a:p>
          <a:p>
            <a:pPr lvl="0">
              <a:buFont typeface="Arial" pitchFamily="34" charset="0"/>
              <a:buChar char="•"/>
            </a:pPr>
            <a:r>
              <a:rPr lang="en-CA" b="1" dirty="0" err="1" smtClean="0"/>
              <a:t>dGPU</a:t>
            </a:r>
            <a:r>
              <a:rPr lang="en-CA" dirty="0" smtClean="0"/>
              <a:t> – auto load during </a:t>
            </a:r>
            <a:r>
              <a:rPr lang="en-CA" dirty="0" err="1" smtClean="0"/>
              <a:t>vBIOS</a:t>
            </a:r>
            <a:r>
              <a:rPr lang="en-CA" dirty="0" smtClean="0"/>
              <a:t> post </a:t>
            </a:r>
            <a:endParaRPr lang="en-CA" dirty="0"/>
          </a:p>
          <a:p>
            <a:pPr lvl="1"/>
            <a:r>
              <a:rPr lang="en-CA" dirty="0"/>
              <a:t>Extra ROM space (around 256K) </a:t>
            </a:r>
            <a:r>
              <a:rPr lang="en-CA" dirty="0" smtClean="0"/>
              <a:t>for SMU FW (and RLC_V and </a:t>
            </a:r>
            <a:r>
              <a:rPr lang="en-CA" b="1" dirty="0" smtClean="0">
                <a:solidFill>
                  <a:srgbClr val="FF0000"/>
                </a:solidFill>
              </a:rPr>
              <a:t>MC</a:t>
            </a:r>
            <a:r>
              <a:rPr lang="en-CA" dirty="0" smtClean="0">
                <a:solidFill>
                  <a:schemeClr val="accent2"/>
                </a:solidFill>
              </a:rPr>
              <a:t> </a:t>
            </a:r>
            <a:r>
              <a:rPr lang="en-CA" dirty="0" smtClean="0"/>
              <a:t>FW)</a:t>
            </a:r>
            <a:endParaRPr lang="en-CA" dirty="0"/>
          </a:p>
          <a:p>
            <a:pPr lvl="1"/>
            <a:r>
              <a:rPr lang="en-CA" dirty="0"/>
              <a:t>ROM interface </a:t>
            </a:r>
            <a:endParaRPr lang="en-CA" dirty="0" smtClean="0"/>
          </a:p>
          <a:p>
            <a:pPr lvl="2"/>
            <a:r>
              <a:rPr lang="en-CA" sz="1400" dirty="0" smtClean="0"/>
              <a:t>Detect ROM availability, read SMU FW</a:t>
            </a:r>
          </a:p>
          <a:p>
            <a:pPr lvl="1">
              <a:buFont typeface="Arial" pitchFamily="34" charset="0"/>
              <a:buChar char="•"/>
            </a:pPr>
            <a:r>
              <a:rPr lang="en-CA" dirty="0"/>
              <a:t>Side note : SMU </a:t>
            </a:r>
            <a:r>
              <a:rPr lang="en-CA" dirty="0" smtClean="0"/>
              <a:t>FW </a:t>
            </a:r>
            <a:r>
              <a:rPr lang="en-CA" dirty="0"/>
              <a:t>has never changed after ASIC production</a:t>
            </a:r>
          </a:p>
          <a:p>
            <a:pPr lvl="0">
              <a:buFont typeface="Arial" pitchFamily="34" charset="0"/>
              <a:buChar char="•"/>
            </a:pPr>
            <a:r>
              <a:rPr lang="en-CA" b="1" dirty="0" smtClean="0"/>
              <a:t>SMU expanded capability</a:t>
            </a:r>
            <a:endParaRPr lang="en-CA" b="1" dirty="0"/>
          </a:p>
          <a:p>
            <a:pPr lvl="1">
              <a:buFont typeface="Arial" pitchFamily="34" charset="0"/>
              <a:buChar char="•"/>
            </a:pPr>
            <a:r>
              <a:rPr lang="en-CA" dirty="0" smtClean="0"/>
              <a:t>Load </a:t>
            </a:r>
            <a:r>
              <a:rPr lang="en-CA" dirty="0"/>
              <a:t>other HW blocks’ FW </a:t>
            </a:r>
            <a:endParaRPr lang="en-CA" dirty="0" smtClean="0"/>
          </a:p>
          <a:p>
            <a:pPr lvl="2">
              <a:buFont typeface="Arial" pitchFamily="34" charset="0"/>
              <a:buChar char="•"/>
            </a:pPr>
            <a:r>
              <a:rPr lang="en-CA" sz="1400" b="1" dirty="0" smtClean="0">
                <a:solidFill>
                  <a:srgbClr val="FF0000"/>
                </a:solidFill>
              </a:rPr>
              <a:t>MC</a:t>
            </a:r>
            <a:r>
              <a:rPr lang="en-CA" sz="1400" dirty="0" smtClean="0"/>
              <a:t>, CP (ME, PFP, CE), Compute, </a:t>
            </a:r>
            <a:r>
              <a:rPr lang="en-CA" sz="1400" dirty="0"/>
              <a:t>sDMA, </a:t>
            </a:r>
            <a:r>
              <a:rPr lang="en-CA" sz="1400" b="1" dirty="0" smtClean="0">
                <a:solidFill>
                  <a:srgbClr val="FF0000"/>
                </a:solidFill>
              </a:rPr>
              <a:t>RLC_V, </a:t>
            </a:r>
            <a:r>
              <a:rPr lang="en-CA" sz="1400" dirty="0" smtClean="0"/>
              <a:t>RLC_G, DMIF</a:t>
            </a:r>
          </a:p>
          <a:p>
            <a:pPr>
              <a:buFont typeface="Arial" pitchFamily="34" charset="0"/>
              <a:buChar char="•"/>
            </a:pPr>
            <a:r>
              <a:rPr lang="en-CA" b="1" dirty="0"/>
              <a:t>Driver </a:t>
            </a:r>
          </a:p>
          <a:p>
            <a:pPr lvl="1">
              <a:buFont typeface="Arial" pitchFamily="34" charset="0"/>
              <a:buChar char="•"/>
            </a:pPr>
            <a:r>
              <a:rPr lang="en-CA" dirty="0"/>
              <a:t>Upload FW to </a:t>
            </a:r>
            <a:r>
              <a:rPr lang="en-CA" dirty="0" smtClean="0"/>
              <a:t>FB, notify </a:t>
            </a:r>
            <a:r>
              <a:rPr lang="en-CA" dirty="0"/>
              <a:t>SMU: FW type, location, size</a:t>
            </a:r>
          </a:p>
          <a:p>
            <a:pPr>
              <a:buFont typeface="Arial" pitchFamily="34" charset="0"/>
              <a:buChar char="•"/>
            </a:pPr>
            <a:r>
              <a:rPr lang="en-CA" b="1" dirty="0"/>
              <a:t>SMU </a:t>
            </a:r>
          </a:p>
          <a:p>
            <a:pPr lvl="1">
              <a:buFont typeface="Arial" pitchFamily="34" charset="0"/>
              <a:buChar char="•"/>
            </a:pPr>
            <a:r>
              <a:rPr lang="en-CA" dirty="0"/>
              <a:t>Copy FW to local(internal) SMU memory </a:t>
            </a:r>
          </a:p>
          <a:p>
            <a:pPr lvl="1">
              <a:buFont typeface="Arial" pitchFamily="34" charset="0"/>
              <a:buChar char="•"/>
            </a:pPr>
            <a:r>
              <a:rPr lang="en-CA" dirty="0"/>
              <a:t>Authenticate FW - verification</a:t>
            </a:r>
          </a:p>
          <a:p>
            <a:pPr lvl="1">
              <a:buFont typeface="Arial" pitchFamily="34" charset="0"/>
              <a:buChar char="•"/>
            </a:pPr>
            <a:r>
              <a:rPr lang="en-CA" dirty="0"/>
              <a:t>Start loading FW, if: </a:t>
            </a:r>
          </a:p>
          <a:p>
            <a:pPr lvl="2">
              <a:buFont typeface="Arial" pitchFamily="34" charset="0"/>
              <a:buChar char="•"/>
            </a:pPr>
            <a:r>
              <a:rPr lang="en-CA" sz="1400" dirty="0"/>
              <a:t>No FW loaded </a:t>
            </a:r>
            <a:r>
              <a:rPr lang="en-CA" sz="1400" dirty="0" smtClean="0"/>
              <a:t>before OR newer </a:t>
            </a:r>
            <a:r>
              <a:rPr lang="en-CA" sz="1400" dirty="0"/>
              <a:t>FW version</a:t>
            </a:r>
          </a:p>
          <a:p>
            <a:pPr lvl="1">
              <a:buFont typeface="Arial" pitchFamily="34" charset="0"/>
              <a:buChar char="•"/>
            </a:pPr>
            <a:r>
              <a:rPr lang="en-CA" dirty="0"/>
              <a:t>Before finish – Engine busy, no switch is allowed</a:t>
            </a:r>
          </a:p>
          <a:p>
            <a:pPr lvl="1">
              <a:buFont typeface="Arial" pitchFamily="34" charset="0"/>
              <a:buChar char="•"/>
            </a:pPr>
            <a:r>
              <a:rPr lang="en-CA" dirty="0"/>
              <a:t>Save authenticated FW</a:t>
            </a:r>
          </a:p>
          <a:p>
            <a:pPr>
              <a:buFont typeface="Arial" pitchFamily="34" charset="0"/>
              <a:buChar char="•"/>
            </a:pPr>
            <a:r>
              <a:rPr lang="en-CA" b="1" dirty="0">
                <a:solidFill>
                  <a:srgbClr val="FF0000"/>
                </a:solidFill>
              </a:rPr>
              <a:t>FW: backward compatible</a:t>
            </a:r>
            <a:endParaRPr lang="en-US" b="1" dirty="0">
              <a:solidFill>
                <a:srgbClr val="FF0000"/>
              </a:solidFill>
            </a:endParaRPr>
          </a:p>
          <a:p>
            <a:pPr lvl="2">
              <a:buFont typeface="Arial" pitchFamily="34" charset="0"/>
              <a:buChar char="•"/>
            </a:pPr>
            <a:endParaRPr lang="en-CA" dirty="0"/>
          </a:p>
          <a:p>
            <a:pPr lvl="2"/>
            <a:endParaRPr lang="en-CA" dirty="0"/>
          </a:p>
        </p:txBody>
      </p:sp>
    </p:spTree>
    <p:extLst>
      <p:ext uri="{BB962C8B-B14F-4D97-AF65-F5344CB8AC3E}">
        <p14:creationId xmlns:p14="http://schemas.microsoft.com/office/powerpoint/2010/main" val="31719627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20675" y="1198670"/>
            <a:ext cx="8502650" cy="4754562"/>
          </a:xfrm>
        </p:spPr>
        <p:txBody>
          <a:bodyPr/>
          <a:lstStyle/>
          <a:p>
            <a:r>
              <a:rPr lang="en-US" dirty="0" smtClean="0"/>
              <a:t>HSA </a:t>
            </a:r>
            <a:r>
              <a:rPr lang="en-US" dirty="0"/>
              <a:t>overview</a:t>
            </a:r>
          </a:p>
          <a:p>
            <a:pPr lvl="1"/>
            <a:r>
              <a:rPr lang="en-US" dirty="0" smtClean="0"/>
              <a:t>Value proposition</a:t>
            </a:r>
          </a:p>
          <a:p>
            <a:pPr lvl="1"/>
            <a:r>
              <a:rPr lang="en-US" dirty="0" smtClean="0"/>
              <a:t>Example use case – Viola-Jones face recognition method</a:t>
            </a:r>
          </a:p>
          <a:p>
            <a:pPr lvl="1"/>
            <a:r>
              <a:rPr lang="en-US" dirty="0" smtClean="0"/>
              <a:t>Simple “HSA program” by yours truly</a:t>
            </a:r>
            <a:endParaRPr lang="en-US" dirty="0"/>
          </a:p>
          <a:p>
            <a:r>
              <a:rPr lang="en-US" dirty="0" smtClean="0"/>
              <a:t>HSA bit and pieces</a:t>
            </a:r>
          </a:p>
          <a:p>
            <a:pPr lvl="1"/>
            <a:r>
              <a:rPr lang="en-US" dirty="0" smtClean="0"/>
              <a:t>Software stack</a:t>
            </a:r>
          </a:p>
          <a:p>
            <a:pPr lvl="1"/>
            <a:r>
              <a:rPr lang="en-US" dirty="0" smtClean="0"/>
              <a:t>User Queues + Memory Queue Descriptor(MQD) + Hardware Queue Description(HQD) + Doorbells</a:t>
            </a:r>
          </a:p>
          <a:p>
            <a:pPr lvl="1"/>
            <a:r>
              <a:rPr lang="en-US" dirty="0" smtClean="0"/>
              <a:t>GFX </a:t>
            </a:r>
            <a:r>
              <a:rPr lang="en-US" dirty="0"/>
              <a:t>ordering + coherency model</a:t>
            </a:r>
          </a:p>
          <a:p>
            <a:pPr lvl="1"/>
            <a:r>
              <a:rPr lang="en-US" dirty="0"/>
              <a:t>HSA Kaveri (GARLIC/ONION+) vs. Carrizo (ONION3) </a:t>
            </a:r>
            <a:endParaRPr lang="en-US" dirty="0" smtClean="0"/>
          </a:p>
          <a:p>
            <a:pPr lvl="1"/>
            <a:r>
              <a:rPr lang="en-US" dirty="0" smtClean="0"/>
              <a:t>IOMMUv2 </a:t>
            </a:r>
            <a:r>
              <a:rPr lang="en-US" dirty="0"/>
              <a:t>feature set overview </a:t>
            </a:r>
            <a:r>
              <a:rPr lang="en-US" dirty="0" smtClean="0"/>
              <a:t>(memory translation, </a:t>
            </a:r>
            <a:r>
              <a:rPr lang="en-US" dirty="0"/>
              <a:t>i</a:t>
            </a:r>
            <a:r>
              <a:rPr lang="en-US" dirty="0" smtClean="0"/>
              <a:t>nterrupt </a:t>
            </a:r>
            <a:r>
              <a:rPr lang="en-US" dirty="0"/>
              <a:t>remapping)</a:t>
            </a:r>
          </a:p>
          <a:p>
            <a:pPr lvl="1"/>
            <a:r>
              <a:rPr lang="en-US" dirty="0" smtClean="0"/>
              <a:t>ATS </a:t>
            </a:r>
            <a:r>
              <a:rPr lang="en-US" dirty="0"/>
              <a:t>(and </a:t>
            </a:r>
            <a:r>
              <a:rPr lang="en-US" dirty="0" smtClean="0"/>
              <a:t>ATC/IOTLBs) overview</a:t>
            </a:r>
            <a:endParaRPr lang="en-US" dirty="0"/>
          </a:p>
          <a:p>
            <a:pPr lvl="1"/>
            <a:r>
              <a:rPr lang="en-US" dirty="0" smtClean="0"/>
              <a:t>PCIe </a:t>
            </a:r>
            <a:r>
              <a:rPr lang="en-US" dirty="0"/>
              <a:t>&amp; OpenCL atomics</a:t>
            </a:r>
          </a:p>
          <a:p>
            <a:r>
              <a:rPr lang="en-US" dirty="0" smtClean="0"/>
              <a:t>GPU HW Virtualization</a:t>
            </a:r>
          </a:p>
          <a:p>
            <a:r>
              <a:rPr lang="en-US" dirty="0" smtClean="0">
                <a:solidFill>
                  <a:srgbClr val="0070C0"/>
                </a:solidFill>
              </a:rPr>
              <a:t>SOC15 overview </a:t>
            </a:r>
            <a:r>
              <a:rPr lang="en-US" dirty="0" smtClean="0">
                <a:solidFill>
                  <a:srgbClr val="0070C0"/>
                </a:solidFill>
                <a:sym typeface="Wingdings" pitchFamily="2" charset="2"/>
              </a:rPr>
              <a:t> another time maybe?</a:t>
            </a:r>
            <a:endParaRPr lang="en-US" dirty="0" smtClean="0">
              <a:solidFill>
                <a:srgbClr val="0070C0"/>
              </a:solidFill>
            </a:endParaRPr>
          </a:p>
          <a:p>
            <a:endParaRPr lang="en-US" dirty="0"/>
          </a:p>
          <a:p>
            <a:pPr marL="0" indent="0">
              <a:buNone/>
            </a:pPr>
            <a:endParaRPr lang="en-US" dirty="0"/>
          </a:p>
        </p:txBody>
      </p:sp>
    </p:spTree>
    <p:extLst>
      <p:ext uri="{BB962C8B-B14F-4D97-AF65-F5344CB8AC3E}">
        <p14:creationId xmlns:p14="http://schemas.microsoft.com/office/powerpoint/2010/main" val="1010776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75" y="150813"/>
            <a:ext cx="8502650" cy="639762"/>
          </a:xfrm>
        </p:spPr>
        <p:txBody>
          <a:bodyPr/>
          <a:lstStyle/>
          <a:p>
            <a:pPr eaLnBrk="1" hangingPunct="1">
              <a:defRPr/>
            </a:pPr>
            <a:r>
              <a:rPr dirty="0" smtClean="0"/>
              <a:t>Enable GPUs to solve new problems</a:t>
            </a:r>
            <a:endParaRPr dirty="0"/>
          </a:p>
        </p:txBody>
      </p:sp>
      <p:sp>
        <p:nvSpPr>
          <p:cNvPr id="15363" name="Content Placeholder 2"/>
          <p:cNvSpPr>
            <a:spLocks noGrp="1"/>
          </p:cNvSpPr>
          <p:nvPr>
            <p:ph idx="1"/>
          </p:nvPr>
        </p:nvSpPr>
        <p:spPr>
          <a:xfrm>
            <a:off x="320675" y="1001713"/>
            <a:ext cx="8502650" cy="5324475"/>
          </a:xfrm>
        </p:spPr>
        <p:txBody>
          <a:bodyPr/>
          <a:lstStyle/>
          <a:p>
            <a:pPr eaLnBrk="1" hangingPunct="1">
              <a:buFont typeface="Arial" charset="0"/>
              <a:buChar char="•"/>
            </a:pPr>
            <a:r>
              <a:rPr lang="en-US" sz="1800" dirty="0" smtClean="0">
                <a:solidFill>
                  <a:schemeClr val="bg1"/>
                </a:solidFill>
              </a:rPr>
              <a:t>Leverage heterogeneous compute resources</a:t>
            </a:r>
            <a:endParaRPr lang="en-US" dirty="0" smtClean="0">
              <a:solidFill>
                <a:schemeClr val="bg1"/>
              </a:solidFill>
            </a:endParaRPr>
          </a:p>
          <a:p>
            <a:pPr lvl="1" eaLnBrk="1" hangingPunct="1">
              <a:buFont typeface="Arial" charset="0"/>
              <a:buChar char="•"/>
            </a:pPr>
            <a:r>
              <a:rPr sz="1600" dirty="0">
                <a:solidFill>
                  <a:schemeClr val="bg1"/>
                </a:solidFill>
              </a:rPr>
              <a:t>Use both CPUs and GPUs, where appropriate</a:t>
            </a:r>
          </a:p>
          <a:p>
            <a:pPr lvl="1" eaLnBrk="1" hangingPunct="1">
              <a:buFont typeface="Arial" charset="0"/>
              <a:buChar char="•"/>
            </a:pPr>
            <a:r>
              <a:rPr sz="1600" dirty="0">
                <a:solidFill>
                  <a:schemeClr val="bg1"/>
                </a:solidFill>
              </a:rPr>
              <a:t>Closer CPU/GPU integration and unified address space </a:t>
            </a:r>
            <a:r>
              <a:rPr sz="1600" dirty="0" smtClean="0">
                <a:solidFill>
                  <a:schemeClr val="bg1"/>
                </a:solidFill>
              </a:rPr>
              <a:t>increases </a:t>
            </a:r>
            <a:r>
              <a:rPr sz="1600" dirty="0">
                <a:solidFill>
                  <a:schemeClr val="bg1"/>
                </a:solidFill>
              </a:rPr>
              <a:t>appeal</a:t>
            </a:r>
          </a:p>
          <a:p>
            <a:pPr lvl="1" eaLnBrk="1" hangingPunct="1">
              <a:buFont typeface="Arial" charset="0"/>
              <a:buChar char="•"/>
            </a:pPr>
            <a:r>
              <a:rPr sz="1600" dirty="0">
                <a:solidFill>
                  <a:schemeClr val="bg1"/>
                </a:solidFill>
              </a:rPr>
              <a:t>Provide automated load-balancing</a:t>
            </a:r>
          </a:p>
          <a:p>
            <a:pPr lvl="1" eaLnBrk="1" hangingPunct="1">
              <a:buFont typeface="Arial" charset="0"/>
              <a:buChar char="•"/>
            </a:pPr>
            <a:endParaRPr sz="1600" dirty="0">
              <a:solidFill>
                <a:schemeClr val="bg1"/>
              </a:solidFill>
            </a:endParaRPr>
          </a:p>
          <a:p>
            <a:pPr eaLnBrk="1" hangingPunct="1">
              <a:buFont typeface="Arial" charset="0"/>
              <a:buChar char="•"/>
            </a:pPr>
            <a:r>
              <a:rPr lang="en-US" sz="1800" dirty="0" smtClean="0">
                <a:solidFill>
                  <a:schemeClr val="bg1"/>
                </a:solidFill>
              </a:rPr>
              <a:t>Kernel can </a:t>
            </a:r>
            <a:r>
              <a:rPr lang="en-US" sz="1800" dirty="0" err="1" smtClean="0">
                <a:solidFill>
                  <a:schemeClr val="bg1"/>
                </a:solidFill>
              </a:rPr>
              <a:t>enqueue</a:t>
            </a:r>
            <a:r>
              <a:rPr lang="en-US" sz="1800" dirty="0" smtClean="0">
                <a:solidFill>
                  <a:schemeClr val="bg1"/>
                </a:solidFill>
              </a:rPr>
              <a:t> work to any other device in system</a:t>
            </a:r>
            <a:endParaRPr lang="en-US" dirty="0" smtClean="0">
              <a:solidFill>
                <a:schemeClr val="bg1"/>
              </a:solidFill>
            </a:endParaRPr>
          </a:p>
          <a:p>
            <a:pPr lvl="1" eaLnBrk="1" hangingPunct="1">
              <a:buFont typeface="Arial" charset="0"/>
              <a:buChar char="•"/>
            </a:pPr>
            <a:r>
              <a:rPr sz="1600" b="1" dirty="0">
                <a:solidFill>
                  <a:schemeClr val="bg1"/>
                </a:solidFill>
              </a:rPr>
              <a:t>GPU-&gt;GPU,   GPU-&gt;CPU</a:t>
            </a:r>
          </a:p>
          <a:p>
            <a:pPr lvl="1" eaLnBrk="1" hangingPunct="1">
              <a:buFont typeface="Arial" charset="0"/>
              <a:buChar char="•"/>
            </a:pPr>
            <a:endParaRPr sz="1800" dirty="0">
              <a:solidFill>
                <a:schemeClr val="bg1"/>
              </a:solidFill>
            </a:endParaRPr>
          </a:p>
          <a:p>
            <a:pPr eaLnBrk="1" hangingPunct="1">
              <a:buFont typeface="Arial" charset="0"/>
              <a:buChar char="•"/>
            </a:pPr>
            <a:r>
              <a:rPr lang="en-US" sz="1800" dirty="0" smtClean="0">
                <a:solidFill>
                  <a:schemeClr val="bg1"/>
                </a:solidFill>
              </a:rPr>
              <a:t> Allows HSA apps to solve broader class of problems</a:t>
            </a:r>
          </a:p>
          <a:p>
            <a:pPr lvl="1" eaLnBrk="1" hangingPunct="1">
              <a:buFont typeface="Arial" charset="0"/>
              <a:buChar char="•"/>
            </a:pPr>
            <a:r>
              <a:rPr sz="1600" dirty="0">
                <a:solidFill>
                  <a:schemeClr val="bg1"/>
                </a:solidFill>
              </a:rPr>
              <a:t>Beyond classic grid-based computation</a:t>
            </a:r>
          </a:p>
          <a:p>
            <a:pPr lvl="1" eaLnBrk="1" hangingPunct="1">
              <a:buFont typeface="Arial" charset="0"/>
              <a:buChar char="•"/>
            </a:pPr>
            <a:r>
              <a:rPr sz="1600" dirty="0">
                <a:solidFill>
                  <a:schemeClr val="bg1"/>
                </a:solidFill>
              </a:rPr>
              <a:t>Task-graph style algorithms, Ray-Tracing, </a:t>
            </a:r>
            <a:r>
              <a:rPr sz="1600" dirty="0" err="1" smtClean="0">
                <a:solidFill>
                  <a:schemeClr val="bg1"/>
                </a:solidFill>
              </a:rPr>
              <a:t>etc</a:t>
            </a:r>
            <a:endParaRPr sz="1600" dirty="0" smtClean="0">
              <a:solidFill>
                <a:schemeClr val="bg1"/>
              </a:solidFill>
            </a:endParaRPr>
          </a:p>
          <a:p>
            <a:pPr lvl="1" eaLnBrk="1" hangingPunct="1">
              <a:buFont typeface="Arial" charset="0"/>
              <a:buChar char="•"/>
            </a:pPr>
            <a:endParaRPr lang="en-US" sz="1600" b="1" dirty="0">
              <a:solidFill>
                <a:srgbClr val="FF0000"/>
              </a:solidFill>
            </a:endParaRPr>
          </a:p>
          <a:p>
            <a:pPr marL="230187" lvl="1" indent="0">
              <a:buNone/>
            </a:pPr>
            <a:r>
              <a:rPr lang="en-US" sz="1600" b="1" dirty="0" smtClean="0">
                <a:solidFill>
                  <a:srgbClr val="FF0000"/>
                </a:solidFill>
              </a:rPr>
              <a:t>Key takeaway: </a:t>
            </a:r>
            <a:r>
              <a:rPr lang="en-US" sz="1600" dirty="0" smtClean="0">
                <a:solidFill>
                  <a:srgbClr val="FF0000"/>
                </a:solidFill>
              </a:rPr>
              <a:t>AMD </a:t>
            </a:r>
            <a:r>
              <a:rPr lang="en-US" sz="1600" dirty="0">
                <a:solidFill>
                  <a:srgbClr val="FF0000"/>
                </a:solidFill>
              </a:rPr>
              <a:t>HSA defines a unified address space across the CPU and the GPU devices. All HSA devices will support virtual address translation: a pointer can be </a:t>
            </a:r>
            <a:r>
              <a:rPr lang="en-US" sz="1600" dirty="0" smtClean="0">
                <a:solidFill>
                  <a:srgbClr val="FF0000"/>
                </a:solidFill>
              </a:rPr>
              <a:t>freely (w/o copy) </a:t>
            </a:r>
            <a:r>
              <a:rPr lang="en-US" sz="1600" dirty="0">
                <a:solidFill>
                  <a:srgbClr val="FF0000"/>
                </a:solidFill>
              </a:rPr>
              <a:t>passed between devices and HSA will ensure that the virtual address pointers resolve to the same physical </a:t>
            </a:r>
            <a:r>
              <a:rPr lang="en-US" sz="1600" dirty="0" smtClean="0">
                <a:solidFill>
                  <a:srgbClr val="FF0000"/>
                </a:solidFill>
              </a:rPr>
              <a:t>address</a:t>
            </a:r>
            <a:r>
              <a:rPr lang="en-US" sz="1600" b="1" dirty="0" smtClean="0">
                <a:solidFill>
                  <a:srgbClr val="FF0000"/>
                </a:solidFill>
              </a:rPr>
              <a:t>. “Ptr-is-a-ptr”</a:t>
            </a:r>
            <a:r>
              <a:rPr lang="en-US" sz="1600" dirty="0" smtClean="0">
                <a:solidFill>
                  <a:srgbClr val="FF0000"/>
                </a:solidFill>
              </a:rPr>
              <a:t> concept.</a:t>
            </a:r>
            <a:endParaRPr sz="1600" dirty="0">
              <a:solidFill>
                <a:srgbClr val="FF0000"/>
              </a:solidFill>
            </a:endParaRPr>
          </a:p>
        </p:txBody>
      </p:sp>
    </p:spTree>
    <p:extLst>
      <p:ext uri="{BB962C8B-B14F-4D97-AF65-F5344CB8AC3E}">
        <p14:creationId xmlns:p14="http://schemas.microsoft.com/office/powerpoint/2010/main" val="13525060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p:txBody>
          <a:bodyPr/>
          <a:lstStyle/>
          <a:p>
            <a:r>
              <a:rPr lang="en-US" sz="2000" dirty="0" smtClean="0"/>
              <a:t/>
            </a:r>
            <a:br>
              <a:rPr lang="en-US" sz="2000" dirty="0" smtClean="0"/>
            </a:br>
            <a:r>
              <a:rPr lang="en-US" dirty="0" smtClean="0"/>
              <a:t>SOC15 – IO Complex Perspective </a:t>
            </a:r>
            <a:br>
              <a:rPr lang="en-US" dirty="0" smtClean="0"/>
            </a:br>
            <a:endParaRPr lang="en-US" dirty="0" smtClean="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388" y="2918298"/>
            <a:ext cx="8256231" cy="295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a:spLocks noGrp="1"/>
          </p:cNvSpPr>
          <p:nvPr>
            <p:ph idx="1"/>
          </p:nvPr>
        </p:nvSpPr>
        <p:spPr>
          <a:xfrm>
            <a:off x="424388" y="1478604"/>
            <a:ext cx="8502650" cy="1171286"/>
          </a:xfrm>
        </p:spPr>
        <p:txBody>
          <a:bodyPr/>
          <a:lstStyle/>
          <a:p>
            <a:r>
              <a:rPr lang="en-US" dirty="0" smtClean="0"/>
              <a:t>SCF (formerly SMN)</a:t>
            </a:r>
          </a:p>
          <a:p>
            <a:r>
              <a:rPr lang="en-US" dirty="0" smtClean="0"/>
              <a:t>SDF </a:t>
            </a:r>
          </a:p>
          <a:p>
            <a:r>
              <a:rPr lang="en-US" dirty="0" smtClean="0"/>
              <a:t>3</a:t>
            </a:r>
            <a:r>
              <a:rPr lang="en-US" baseline="30000" dirty="0" smtClean="0"/>
              <a:t>rd</a:t>
            </a:r>
            <a:r>
              <a:rPr lang="en-US" dirty="0" smtClean="0"/>
              <a:t> party AMBA IP, eggplant, loop paths</a:t>
            </a:r>
          </a:p>
          <a:p>
            <a:r>
              <a:rPr lang="en-US" dirty="0" smtClean="0"/>
              <a:t>AXI vs. SCD ports</a:t>
            </a:r>
            <a:endParaRPr lang="en-US" dirty="0"/>
          </a:p>
        </p:txBody>
      </p:sp>
    </p:spTree>
    <p:extLst>
      <p:ext uri="{BB962C8B-B14F-4D97-AF65-F5344CB8AC3E}">
        <p14:creationId xmlns:p14="http://schemas.microsoft.com/office/powerpoint/2010/main" val="1342619627"/>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228215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Pipeline</a:t>
            </a:r>
            <a:endParaRPr lang="en-US" dirty="0"/>
          </a:p>
        </p:txBody>
      </p:sp>
      <p:sp>
        <p:nvSpPr>
          <p:cNvPr id="3" name="Content Placeholder 2"/>
          <p:cNvSpPr>
            <a:spLocks noGrp="1"/>
          </p:cNvSpPr>
          <p:nvPr>
            <p:ph idx="1"/>
          </p:nvPr>
        </p:nvSpPr>
        <p:spPr>
          <a:xfrm>
            <a:off x="323528" y="1102713"/>
            <a:ext cx="8503920" cy="3963901"/>
          </a:xfrm>
        </p:spPr>
        <p:txBody>
          <a:bodyPr/>
          <a:lstStyle/>
          <a:p>
            <a:r>
              <a:rPr lang="en-US" dirty="0" smtClean="0"/>
              <a:t>Mimics a traditional manufacturing assembly line</a:t>
            </a:r>
          </a:p>
          <a:p>
            <a:pPr lvl="1"/>
            <a:r>
              <a:rPr lang="en-US" dirty="0" smtClean="0"/>
              <a:t>Developer supplies a series of pipeline </a:t>
            </a:r>
            <a:r>
              <a:rPr lang="en-US" i="1" dirty="0" smtClean="0"/>
              <a:t>stages</a:t>
            </a:r>
          </a:p>
          <a:p>
            <a:pPr lvl="1"/>
            <a:r>
              <a:rPr lang="en-US" dirty="0" smtClean="0"/>
              <a:t>Each stage processes it’s input token, passes an output token to the next stage</a:t>
            </a:r>
          </a:p>
          <a:p>
            <a:pPr lvl="1"/>
            <a:r>
              <a:rPr lang="en-US" dirty="0" smtClean="0"/>
              <a:t>Stages can be either CPU-only, GPU-only, or CPU/GPU</a:t>
            </a:r>
          </a:p>
          <a:p>
            <a:r>
              <a:rPr lang="en-US" dirty="0" smtClean="0"/>
              <a:t>CPU/GPU tasks are dynamically scheduled</a:t>
            </a:r>
          </a:p>
          <a:p>
            <a:pPr lvl="1"/>
            <a:r>
              <a:rPr lang="en-US" dirty="0" smtClean="0"/>
              <a:t>Use queue depth and estimated execution time to drive scheduling decision</a:t>
            </a:r>
          </a:p>
          <a:p>
            <a:pPr lvl="1"/>
            <a:r>
              <a:rPr lang="en-US" dirty="0" smtClean="0"/>
              <a:t>Adapt to variation in target hardware or system utilization</a:t>
            </a:r>
          </a:p>
          <a:p>
            <a:pPr lvl="1"/>
            <a:r>
              <a:rPr lang="en-US" dirty="0" smtClean="0"/>
              <a:t>Data location not an issue in HSA</a:t>
            </a:r>
          </a:p>
          <a:p>
            <a:pPr lvl="1"/>
            <a:r>
              <a:rPr lang="en-US" dirty="0" smtClean="0"/>
              <a:t>Leverage single source code</a:t>
            </a:r>
          </a:p>
          <a:p>
            <a:r>
              <a:rPr lang="en-US" dirty="0" smtClean="0"/>
              <a:t>GPU kernels scheduled asynchronously</a:t>
            </a:r>
          </a:p>
          <a:p>
            <a:pPr lvl="1"/>
            <a:r>
              <a:rPr lang="en-US" dirty="0" smtClean="0"/>
              <a:t>Completion invokes next stage of the pipeline</a:t>
            </a:r>
          </a:p>
          <a:p>
            <a:r>
              <a:rPr lang="en-US" dirty="0" smtClean="0"/>
              <a:t>Simple Video Pipeline Example:</a:t>
            </a:r>
          </a:p>
          <a:p>
            <a:pPr lvl="1"/>
            <a:endParaRPr lang="en-US" dirty="0" smtClean="0"/>
          </a:p>
        </p:txBody>
      </p:sp>
      <p:graphicFrame>
        <p:nvGraphicFramePr>
          <p:cNvPr id="7" name="Diagram 6"/>
          <p:cNvGraphicFramePr/>
          <p:nvPr/>
        </p:nvGraphicFramePr>
        <p:xfrm>
          <a:off x="3023828" y="4485117"/>
          <a:ext cx="4464496" cy="2084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098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455613" y="0"/>
            <a:ext cx="8226425" cy="639762"/>
          </a:xfrm>
        </p:spPr>
        <p:txBody>
          <a:bodyPr/>
          <a:lstStyle/>
          <a:p>
            <a:r>
              <a:rPr lang="en-US" dirty="0"/>
              <a:t>H</a:t>
            </a:r>
            <a:r>
              <a:rPr lang="en-US" dirty="0" smtClean="0"/>
              <a:t>SA Workflow</a:t>
            </a:r>
            <a:endParaRPr lang="en-US" dirty="0"/>
          </a:p>
        </p:txBody>
      </p:sp>
      <p:sp>
        <p:nvSpPr>
          <p:cNvPr id="32" name="Rectangle 31"/>
          <p:cNvSpPr/>
          <p:nvPr/>
        </p:nvSpPr>
        <p:spPr>
          <a:xfrm>
            <a:off x="174812" y="645462"/>
            <a:ext cx="7718612" cy="4840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Work-Stealing</a:t>
            </a:r>
            <a:endParaRPr lang="en-US" sz="2000" dirty="0">
              <a:solidFill>
                <a:srgbClr val="FFFFFF"/>
              </a:solidFill>
            </a:endParaRPr>
          </a:p>
        </p:txBody>
      </p:sp>
      <p:sp>
        <p:nvSpPr>
          <p:cNvPr id="36" name="Rectangle 35"/>
          <p:cNvSpPr/>
          <p:nvPr/>
        </p:nvSpPr>
        <p:spPr>
          <a:xfrm>
            <a:off x="389966" y="3294532"/>
            <a:ext cx="1116105" cy="11967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CPU</a:t>
            </a:r>
          </a:p>
          <a:p>
            <a:pPr algn="ctr" defTabSz="1017588"/>
            <a:r>
              <a:rPr lang="en-US" sz="2000" dirty="0" smtClean="0">
                <a:solidFill>
                  <a:srgbClr val="FFFFFF"/>
                </a:solidFill>
              </a:rPr>
              <a:t>Worker</a:t>
            </a:r>
            <a:endParaRPr lang="en-US" sz="2000" dirty="0">
              <a:solidFill>
                <a:srgbClr val="FFFFFF"/>
              </a:solidFill>
            </a:endParaRPr>
          </a:p>
        </p:txBody>
      </p:sp>
      <p:sp>
        <p:nvSpPr>
          <p:cNvPr id="37" name="Trapezoid 36"/>
          <p:cNvSpPr/>
          <p:nvPr/>
        </p:nvSpPr>
        <p:spPr>
          <a:xfrm rot="10800000">
            <a:off x="349623" y="2514601"/>
            <a:ext cx="847166" cy="336177"/>
          </a:xfrm>
          <a:prstGeom prst="trapezoid">
            <a:avLst>
              <a:gd name="adj" fmla="val 56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cxnSp>
        <p:nvCxnSpPr>
          <p:cNvPr id="38" name="Straight Arrow Connector 37"/>
          <p:cNvCxnSpPr>
            <a:stCxn id="37" idx="0"/>
          </p:cNvCxnSpPr>
          <p:nvPr/>
        </p:nvCxnSpPr>
        <p:spPr>
          <a:xfrm rot="16200000" flipH="1">
            <a:off x="561416" y="3062568"/>
            <a:ext cx="430308" cy="6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6200000" flipH="1">
            <a:off x="680198" y="2273678"/>
            <a:ext cx="457200" cy="6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658907" y="1358156"/>
            <a:ext cx="847165" cy="793376"/>
            <a:chOff x="1089212" y="2554941"/>
            <a:chExt cx="847165" cy="793376"/>
          </a:xfrm>
        </p:grpSpPr>
        <p:sp>
          <p:nvSpPr>
            <p:cNvPr id="41" name="Oval 40"/>
            <p:cNvSpPr/>
            <p:nvPr/>
          </p:nvSpPr>
          <p:spPr>
            <a:xfrm>
              <a:off x="1089212" y="2554941"/>
              <a:ext cx="847165" cy="793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42" name="Oval 41"/>
            <p:cNvSpPr/>
            <p:nvPr/>
          </p:nvSpPr>
          <p:spPr>
            <a:xfrm>
              <a:off x="1344706" y="2810434"/>
              <a:ext cx="336176" cy="3092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43" name="TextBox 42"/>
            <p:cNvSpPr txBox="1"/>
            <p:nvPr/>
          </p:nvSpPr>
          <p:spPr>
            <a:xfrm>
              <a:off x="1559859" y="2958353"/>
              <a:ext cx="282388" cy="307777"/>
            </a:xfrm>
            <a:prstGeom prst="rect">
              <a:avLst/>
            </a:prstGeom>
            <a:noFill/>
            <a:ln>
              <a:noFill/>
            </a:ln>
          </p:spPr>
          <p:txBody>
            <a:bodyPr wrap="square" rtlCol="0">
              <a:spAutoFit/>
            </a:bodyPr>
            <a:lstStyle/>
            <a:p>
              <a:pPr defTabSz="1017588"/>
              <a:r>
                <a:rPr lang="en-US" sz="1400" dirty="0" smtClean="0">
                  <a:solidFill>
                    <a:srgbClr val="FFFFFF"/>
                  </a:solidFill>
                  <a:latin typeface="Verdana" pitchFamily="34" charset="0"/>
                  <a:cs typeface="+mn-cs"/>
                </a:rPr>
                <a:t>Q</a:t>
              </a:r>
            </a:p>
          </p:txBody>
        </p:sp>
      </p:grpSp>
      <p:cxnSp>
        <p:nvCxnSpPr>
          <p:cNvPr id="44" name="Straight Arrow Connector 43"/>
          <p:cNvCxnSpPr/>
          <p:nvPr/>
        </p:nvCxnSpPr>
        <p:spPr>
          <a:xfrm rot="5400000">
            <a:off x="-171451" y="1796306"/>
            <a:ext cx="1389531" cy="291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V="1">
            <a:off x="685803" y="2702861"/>
            <a:ext cx="1210234" cy="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V="1">
            <a:off x="949141" y="1224806"/>
            <a:ext cx="264457" cy="22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842247" y="3307979"/>
            <a:ext cx="1116105" cy="11967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CPU</a:t>
            </a:r>
          </a:p>
          <a:p>
            <a:pPr algn="ctr" defTabSz="1017588"/>
            <a:r>
              <a:rPr lang="en-US" sz="2000" dirty="0" smtClean="0">
                <a:solidFill>
                  <a:srgbClr val="FFFFFF"/>
                </a:solidFill>
              </a:rPr>
              <a:t>Worker</a:t>
            </a:r>
            <a:endParaRPr lang="en-US" sz="2000" dirty="0">
              <a:solidFill>
                <a:srgbClr val="FFFFFF"/>
              </a:solidFill>
            </a:endParaRPr>
          </a:p>
        </p:txBody>
      </p:sp>
      <p:sp>
        <p:nvSpPr>
          <p:cNvPr id="48" name="Trapezoid 47"/>
          <p:cNvSpPr/>
          <p:nvPr/>
        </p:nvSpPr>
        <p:spPr>
          <a:xfrm rot="10800000">
            <a:off x="1801904" y="2528048"/>
            <a:ext cx="847166" cy="336177"/>
          </a:xfrm>
          <a:prstGeom prst="trapezoid">
            <a:avLst>
              <a:gd name="adj" fmla="val 56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cxnSp>
        <p:nvCxnSpPr>
          <p:cNvPr id="49" name="Straight Arrow Connector 48"/>
          <p:cNvCxnSpPr>
            <a:stCxn id="48" idx="0"/>
          </p:cNvCxnSpPr>
          <p:nvPr/>
        </p:nvCxnSpPr>
        <p:spPr>
          <a:xfrm rot="16200000" flipH="1">
            <a:off x="2013697" y="3076015"/>
            <a:ext cx="430308" cy="6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6200000" flipH="1">
            <a:off x="2132479" y="2287125"/>
            <a:ext cx="457200" cy="6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2111188" y="1371603"/>
            <a:ext cx="847165" cy="793376"/>
            <a:chOff x="1089212" y="2554941"/>
            <a:chExt cx="847165" cy="793376"/>
          </a:xfrm>
        </p:grpSpPr>
        <p:sp>
          <p:nvSpPr>
            <p:cNvPr id="52" name="Oval 51"/>
            <p:cNvSpPr/>
            <p:nvPr/>
          </p:nvSpPr>
          <p:spPr>
            <a:xfrm>
              <a:off x="1089212" y="2554941"/>
              <a:ext cx="847165" cy="793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53" name="Oval 52"/>
            <p:cNvSpPr/>
            <p:nvPr/>
          </p:nvSpPr>
          <p:spPr>
            <a:xfrm>
              <a:off x="1344706" y="2810434"/>
              <a:ext cx="336176" cy="3092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54" name="TextBox 53"/>
            <p:cNvSpPr txBox="1"/>
            <p:nvPr/>
          </p:nvSpPr>
          <p:spPr>
            <a:xfrm>
              <a:off x="1559859" y="2958353"/>
              <a:ext cx="282388" cy="307777"/>
            </a:xfrm>
            <a:prstGeom prst="rect">
              <a:avLst/>
            </a:prstGeom>
            <a:noFill/>
            <a:ln>
              <a:noFill/>
            </a:ln>
          </p:spPr>
          <p:txBody>
            <a:bodyPr wrap="square" rtlCol="0">
              <a:spAutoFit/>
            </a:bodyPr>
            <a:lstStyle/>
            <a:p>
              <a:pPr defTabSz="1017588"/>
              <a:r>
                <a:rPr lang="en-US" sz="1400" dirty="0" smtClean="0">
                  <a:solidFill>
                    <a:srgbClr val="FFFFFF"/>
                  </a:solidFill>
                  <a:latin typeface="Verdana" pitchFamily="34" charset="0"/>
                  <a:cs typeface="+mn-cs"/>
                </a:rPr>
                <a:t>Q</a:t>
              </a:r>
            </a:p>
          </p:txBody>
        </p:sp>
      </p:grpSp>
      <p:cxnSp>
        <p:nvCxnSpPr>
          <p:cNvPr id="55" name="Straight Arrow Connector 54"/>
          <p:cNvCxnSpPr/>
          <p:nvPr/>
        </p:nvCxnSpPr>
        <p:spPr>
          <a:xfrm rot="5400000">
            <a:off x="1274110" y="1829923"/>
            <a:ext cx="1376081" cy="2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V="1">
            <a:off x="2138084" y="2716308"/>
            <a:ext cx="1210234" cy="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6200000" flipV="1">
            <a:off x="2401422" y="1238253"/>
            <a:ext cx="264457" cy="22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3231778" y="3325909"/>
            <a:ext cx="1116105" cy="11967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CPU</a:t>
            </a:r>
          </a:p>
          <a:p>
            <a:pPr algn="ctr" defTabSz="1017588"/>
            <a:r>
              <a:rPr lang="en-US" sz="2000" dirty="0" smtClean="0">
                <a:solidFill>
                  <a:srgbClr val="FFFFFF"/>
                </a:solidFill>
              </a:rPr>
              <a:t>Worker</a:t>
            </a:r>
            <a:endParaRPr lang="en-US" sz="2000" dirty="0">
              <a:solidFill>
                <a:srgbClr val="FFFFFF"/>
              </a:solidFill>
            </a:endParaRPr>
          </a:p>
        </p:txBody>
      </p:sp>
      <p:sp>
        <p:nvSpPr>
          <p:cNvPr id="70" name="Trapezoid 69"/>
          <p:cNvSpPr/>
          <p:nvPr/>
        </p:nvSpPr>
        <p:spPr>
          <a:xfrm rot="10800000">
            <a:off x="3191435" y="2545978"/>
            <a:ext cx="847166" cy="336177"/>
          </a:xfrm>
          <a:prstGeom prst="trapezoid">
            <a:avLst>
              <a:gd name="adj" fmla="val 56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cxnSp>
        <p:nvCxnSpPr>
          <p:cNvPr id="71" name="Straight Arrow Connector 70"/>
          <p:cNvCxnSpPr>
            <a:stCxn id="70" idx="0"/>
          </p:cNvCxnSpPr>
          <p:nvPr/>
        </p:nvCxnSpPr>
        <p:spPr>
          <a:xfrm rot="16200000" flipH="1">
            <a:off x="3403228" y="3093945"/>
            <a:ext cx="430308" cy="6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6200000" flipH="1">
            <a:off x="3522010" y="2305055"/>
            <a:ext cx="457200" cy="6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3500719" y="1389533"/>
            <a:ext cx="847165" cy="793376"/>
            <a:chOff x="1089212" y="2554941"/>
            <a:chExt cx="847165" cy="793376"/>
          </a:xfrm>
        </p:grpSpPr>
        <p:sp>
          <p:nvSpPr>
            <p:cNvPr id="74" name="Oval 73"/>
            <p:cNvSpPr/>
            <p:nvPr/>
          </p:nvSpPr>
          <p:spPr>
            <a:xfrm>
              <a:off x="1089212" y="2554941"/>
              <a:ext cx="847165" cy="793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75" name="Oval 74"/>
            <p:cNvSpPr/>
            <p:nvPr/>
          </p:nvSpPr>
          <p:spPr>
            <a:xfrm>
              <a:off x="1344706" y="2810434"/>
              <a:ext cx="336176" cy="3092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76" name="TextBox 75"/>
            <p:cNvSpPr txBox="1"/>
            <p:nvPr/>
          </p:nvSpPr>
          <p:spPr>
            <a:xfrm>
              <a:off x="1559859" y="2958353"/>
              <a:ext cx="282388" cy="307777"/>
            </a:xfrm>
            <a:prstGeom prst="rect">
              <a:avLst/>
            </a:prstGeom>
            <a:noFill/>
            <a:ln>
              <a:noFill/>
            </a:ln>
          </p:spPr>
          <p:txBody>
            <a:bodyPr wrap="square" rtlCol="0">
              <a:spAutoFit/>
            </a:bodyPr>
            <a:lstStyle/>
            <a:p>
              <a:pPr defTabSz="1017588"/>
              <a:r>
                <a:rPr lang="en-US" sz="1400" dirty="0" smtClean="0">
                  <a:solidFill>
                    <a:srgbClr val="FFFFFF"/>
                  </a:solidFill>
                  <a:latin typeface="Verdana" pitchFamily="34" charset="0"/>
                  <a:cs typeface="+mn-cs"/>
                </a:rPr>
                <a:t>Q</a:t>
              </a:r>
            </a:p>
          </p:txBody>
        </p:sp>
      </p:grpSp>
      <p:cxnSp>
        <p:nvCxnSpPr>
          <p:cNvPr id="77" name="Straight Arrow Connector 76"/>
          <p:cNvCxnSpPr/>
          <p:nvPr/>
        </p:nvCxnSpPr>
        <p:spPr>
          <a:xfrm rot="5400000">
            <a:off x="2645711" y="1820960"/>
            <a:ext cx="1420905" cy="112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6200000" flipV="1">
            <a:off x="3527615" y="2734238"/>
            <a:ext cx="1210234" cy="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16200000" flipV="1">
            <a:off x="3790953" y="1256183"/>
            <a:ext cx="264457" cy="22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4684059" y="3339356"/>
            <a:ext cx="1116105" cy="11967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CPU</a:t>
            </a:r>
          </a:p>
          <a:p>
            <a:pPr algn="ctr" defTabSz="1017588"/>
            <a:r>
              <a:rPr lang="en-US" sz="2000" dirty="0" smtClean="0">
                <a:solidFill>
                  <a:srgbClr val="FFFFFF"/>
                </a:solidFill>
              </a:rPr>
              <a:t>Worker</a:t>
            </a:r>
            <a:endParaRPr lang="en-US" sz="2000" dirty="0">
              <a:solidFill>
                <a:srgbClr val="FFFFFF"/>
              </a:solidFill>
            </a:endParaRPr>
          </a:p>
        </p:txBody>
      </p:sp>
      <p:sp>
        <p:nvSpPr>
          <p:cNvPr id="81" name="Trapezoid 80"/>
          <p:cNvSpPr/>
          <p:nvPr/>
        </p:nvSpPr>
        <p:spPr>
          <a:xfrm rot="10800000">
            <a:off x="4643716" y="2559425"/>
            <a:ext cx="847166" cy="336177"/>
          </a:xfrm>
          <a:prstGeom prst="trapezoid">
            <a:avLst>
              <a:gd name="adj" fmla="val 56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cxnSp>
        <p:nvCxnSpPr>
          <p:cNvPr id="82" name="Straight Arrow Connector 81"/>
          <p:cNvCxnSpPr>
            <a:stCxn id="81" idx="0"/>
          </p:cNvCxnSpPr>
          <p:nvPr/>
        </p:nvCxnSpPr>
        <p:spPr>
          <a:xfrm rot="16200000" flipH="1">
            <a:off x="4855509" y="3107392"/>
            <a:ext cx="430308" cy="6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rot="16200000" flipH="1">
            <a:off x="4974291" y="2318502"/>
            <a:ext cx="457200" cy="6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4953000" y="1402980"/>
            <a:ext cx="847165" cy="793376"/>
            <a:chOff x="1089212" y="2554941"/>
            <a:chExt cx="847165" cy="793376"/>
          </a:xfrm>
        </p:grpSpPr>
        <p:sp>
          <p:nvSpPr>
            <p:cNvPr id="85" name="Oval 84"/>
            <p:cNvSpPr/>
            <p:nvPr/>
          </p:nvSpPr>
          <p:spPr>
            <a:xfrm>
              <a:off x="1089212" y="2554941"/>
              <a:ext cx="847165" cy="793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86" name="Oval 85"/>
            <p:cNvSpPr/>
            <p:nvPr/>
          </p:nvSpPr>
          <p:spPr>
            <a:xfrm>
              <a:off x="1344706" y="2810434"/>
              <a:ext cx="336176" cy="3092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87" name="TextBox 86"/>
            <p:cNvSpPr txBox="1"/>
            <p:nvPr/>
          </p:nvSpPr>
          <p:spPr>
            <a:xfrm>
              <a:off x="1559859" y="2958353"/>
              <a:ext cx="282388" cy="307777"/>
            </a:xfrm>
            <a:prstGeom prst="rect">
              <a:avLst/>
            </a:prstGeom>
            <a:noFill/>
            <a:ln>
              <a:noFill/>
            </a:ln>
          </p:spPr>
          <p:txBody>
            <a:bodyPr wrap="square" rtlCol="0">
              <a:spAutoFit/>
            </a:bodyPr>
            <a:lstStyle/>
            <a:p>
              <a:pPr defTabSz="1017588"/>
              <a:r>
                <a:rPr lang="en-US" sz="1400" dirty="0" smtClean="0">
                  <a:solidFill>
                    <a:srgbClr val="FFFFFF"/>
                  </a:solidFill>
                  <a:latin typeface="Verdana" pitchFamily="34" charset="0"/>
                  <a:cs typeface="+mn-cs"/>
                </a:rPr>
                <a:t>Q</a:t>
              </a:r>
            </a:p>
          </p:txBody>
        </p:sp>
      </p:grpSp>
      <p:cxnSp>
        <p:nvCxnSpPr>
          <p:cNvPr id="88" name="Straight Arrow Connector 87"/>
          <p:cNvCxnSpPr/>
          <p:nvPr/>
        </p:nvCxnSpPr>
        <p:spPr>
          <a:xfrm rot="5400000">
            <a:off x="4111440" y="1820959"/>
            <a:ext cx="1447799" cy="11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16200000" flipV="1">
            <a:off x="4979896" y="2747685"/>
            <a:ext cx="1210234" cy="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16200000" flipV="1">
            <a:off x="5243234" y="1269630"/>
            <a:ext cx="264457" cy="22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6302191" y="3388660"/>
            <a:ext cx="1402974" cy="5647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GPU Manager</a:t>
            </a:r>
            <a:endParaRPr lang="en-US" sz="2000" dirty="0">
              <a:solidFill>
                <a:srgbClr val="FFFFFF"/>
              </a:solidFill>
            </a:endParaRPr>
          </a:p>
        </p:txBody>
      </p:sp>
      <p:sp>
        <p:nvSpPr>
          <p:cNvPr id="114" name="Rectangle 113"/>
          <p:cNvSpPr/>
          <p:nvPr/>
        </p:nvSpPr>
        <p:spPr>
          <a:xfrm>
            <a:off x="5889814" y="4988860"/>
            <a:ext cx="416857" cy="125057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S</a:t>
            </a:r>
          </a:p>
          <a:p>
            <a:pPr algn="ctr" defTabSz="1017588"/>
            <a:r>
              <a:rPr lang="en-US" sz="2000" dirty="0" smtClean="0">
                <a:solidFill>
                  <a:srgbClr val="FFFFFF"/>
                </a:solidFill>
              </a:rPr>
              <a:t>I</a:t>
            </a:r>
          </a:p>
          <a:p>
            <a:pPr algn="ctr" defTabSz="1017588"/>
            <a:r>
              <a:rPr lang="en-US" sz="2000" dirty="0" smtClean="0">
                <a:solidFill>
                  <a:srgbClr val="FFFFFF"/>
                </a:solidFill>
              </a:rPr>
              <a:t>M</a:t>
            </a:r>
          </a:p>
          <a:p>
            <a:pPr algn="ctr" defTabSz="1017588"/>
            <a:r>
              <a:rPr lang="en-US" sz="2000" dirty="0" smtClean="0">
                <a:solidFill>
                  <a:srgbClr val="FFFFFF"/>
                </a:solidFill>
              </a:rPr>
              <a:t>D</a:t>
            </a:r>
            <a:endParaRPr lang="en-US" sz="2000" dirty="0">
              <a:solidFill>
                <a:srgbClr val="FFFFFF"/>
              </a:solidFill>
            </a:endParaRPr>
          </a:p>
        </p:txBody>
      </p:sp>
      <p:sp>
        <p:nvSpPr>
          <p:cNvPr id="117" name="Rectangle 116"/>
          <p:cNvSpPr/>
          <p:nvPr/>
        </p:nvSpPr>
        <p:spPr>
          <a:xfrm>
            <a:off x="6364944" y="4979895"/>
            <a:ext cx="416857" cy="125057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S</a:t>
            </a:r>
          </a:p>
          <a:p>
            <a:pPr algn="ctr" defTabSz="1017588"/>
            <a:r>
              <a:rPr lang="en-US" sz="2000" dirty="0" smtClean="0">
                <a:solidFill>
                  <a:srgbClr val="FFFFFF"/>
                </a:solidFill>
              </a:rPr>
              <a:t>I</a:t>
            </a:r>
          </a:p>
          <a:p>
            <a:pPr algn="ctr" defTabSz="1017588"/>
            <a:r>
              <a:rPr lang="en-US" sz="2000" dirty="0" smtClean="0">
                <a:solidFill>
                  <a:srgbClr val="FFFFFF"/>
                </a:solidFill>
              </a:rPr>
              <a:t>M</a:t>
            </a:r>
          </a:p>
          <a:p>
            <a:pPr algn="ctr" defTabSz="1017588"/>
            <a:r>
              <a:rPr lang="en-US" sz="2000" dirty="0" smtClean="0">
                <a:solidFill>
                  <a:srgbClr val="FFFFFF"/>
                </a:solidFill>
              </a:rPr>
              <a:t>D</a:t>
            </a:r>
            <a:endParaRPr lang="en-US" sz="2000" dirty="0">
              <a:solidFill>
                <a:srgbClr val="FFFFFF"/>
              </a:solidFill>
            </a:endParaRPr>
          </a:p>
        </p:txBody>
      </p:sp>
      <p:sp>
        <p:nvSpPr>
          <p:cNvPr id="118" name="Rectangle 117"/>
          <p:cNvSpPr/>
          <p:nvPr/>
        </p:nvSpPr>
        <p:spPr>
          <a:xfrm>
            <a:off x="7265897" y="4979895"/>
            <a:ext cx="416857" cy="125057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S</a:t>
            </a:r>
          </a:p>
          <a:p>
            <a:pPr algn="ctr" defTabSz="1017588"/>
            <a:r>
              <a:rPr lang="en-US" sz="2000" dirty="0" smtClean="0">
                <a:solidFill>
                  <a:srgbClr val="FFFFFF"/>
                </a:solidFill>
              </a:rPr>
              <a:t>I</a:t>
            </a:r>
          </a:p>
          <a:p>
            <a:pPr algn="ctr" defTabSz="1017588"/>
            <a:r>
              <a:rPr lang="en-US" sz="2000" dirty="0" smtClean="0">
                <a:solidFill>
                  <a:srgbClr val="FFFFFF"/>
                </a:solidFill>
              </a:rPr>
              <a:t>M</a:t>
            </a:r>
          </a:p>
          <a:p>
            <a:pPr algn="ctr" defTabSz="1017588"/>
            <a:r>
              <a:rPr lang="en-US" sz="2000" dirty="0" smtClean="0">
                <a:solidFill>
                  <a:srgbClr val="FFFFFF"/>
                </a:solidFill>
              </a:rPr>
              <a:t>D</a:t>
            </a:r>
            <a:endParaRPr lang="en-US" sz="2000" dirty="0">
              <a:solidFill>
                <a:srgbClr val="FFFFFF"/>
              </a:solidFill>
            </a:endParaRPr>
          </a:p>
        </p:txBody>
      </p:sp>
      <p:sp>
        <p:nvSpPr>
          <p:cNvPr id="119" name="Rectangle 118"/>
          <p:cNvSpPr/>
          <p:nvPr/>
        </p:nvSpPr>
        <p:spPr>
          <a:xfrm>
            <a:off x="7741027" y="4970930"/>
            <a:ext cx="416857" cy="125057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S</a:t>
            </a:r>
          </a:p>
          <a:p>
            <a:pPr algn="ctr" defTabSz="1017588"/>
            <a:r>
              <a:rPr lang="en-US" sz="2000" dirty="0" smtClean="0">
                <a:solidFill>
                  <a:srgbClr val="FFFFFF"/>
                </a:solidFill>
              </a:rPr>
              <a:t>I</a:t>
            </a:r>
          </a:p>
          <a:p>
            <a:pPr algn="ctr" defTabSz="1017588"/>
            <a:r>
              <a:rPr lang="en-US" sz="2000" dirty="0" smtClean="0">
                <a:solidFill>
                  <a:srgbClr val="FFFFFF"/>
                </a:solidFill>
              </a:rPr>
              <a:t>M</a:t>
            </a:r>
          </a:p>
          <a:p>
            <a:pPr algn="ctr" defTabSz="1017588"/>
            <a:r>
              <a:rPr lang="en-US" sz="2000" dirty="0" smtClean="0">
                <a:solidFill>
                  <a:srgbClr val="FFFFFF"/>
                </a:solidFill>
              </a:rPr>
              <a:t>D</a:t>
            </a:r>
            <a:endParaRPr lang="en-US" sz="2000" dirty="0">
              <a:solidFill>
                <a:srgbClr val="FFFFFF"/>
              </a:solidFill>
            </a:endParaRPr>
          </a:p>
        </p:txBody>
      </p:sp>
      <p:sp>
        <p:nvSpPr>
          <p:cNvPr id="120" name="TextBox 119"/>
          <p:cNvSpPr txBox="1"/>
          <p:nvPr/>
        </p:nvSpPr>
        <p:spPr>
          <a:xfrm>
            <a:off x="6790765" y="5446060"/>
            <a:ext cx="415498" cy="430887"/>
          </a:xfrm>
          <a:prstGeom prst="rect">
            <a:avLst/>
          </a:prstGeom>
          <a:noFill/>
        </p:spPr>
        <p:txBody>
          <a:bodyPr wrap="none" rtlCol="0">
            <a:spAutoFit/>
          </a:bodyPr>
          <a:lstStyle/>
          <a:p>
            <a:pPr defTabSz="1017588"/>
            <a:r>
              <a:rPr lang="en-US" sz="2200" dirty="0" smtClean="0">
                <a:solidFill>
                  <a:srgbClr val="000000"/>
                </a:solidFill>
                <a:latin typeface="Verdana" pitchFamily="34" charset="0"/>
                <a:cs typeface="+mn-cs"/>
              </a:rPr>
              <a:t>…</a:t>
            </a:r>
          </a:p>
        </p:txBody>
      </p:sp>
      <p:sp>
        <p:nvSpPr>
          <p:cNvPr id="122" name="Rectangle 121"/>
          <p:cNvSpPr/>
          <p:nvPr/>
        </p:nvSpPr>
        <p:spPr>
          <a:xfrm>
            <a:off x="6701121" y="4173072"/>
            <a:ext cx="627528" cy="30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2000" dirty="0" smtClean="0">
                <a:solidFill>
                  <a:srgbClr val="FFFFFF"/>
                </a:solidFill>
              </a:rPr>
              <a:t>CP</a:t>
            </a:r>
            <a:endParaRPr lang="en-US" sz="2000" dirty="0">
              <a:solidFill>
                <a:srgbClr val="FFFFFF"/>
              </a:solidFill>
            </a:endParaRPr>
          </a:p>
        </p:txBody>
      </p:sp>
      <p:sp>
        <p:nvSpPr>
          <p:cNvPr id="124" name="Trapezoid 123"/>
          <p:cNvSpPr/>
          <p:nvPr/>
        </p:nvSpPr>
        <p:spPr>
          <a:xfrm rot="10800000">
            <a:off x="5871879" y="4652683"/>
            <a:ext cx="2303931" cy="201705"/>
          </a:xfrm>
          <a:prstGeom prst="trapezoid">
            <a:avLst>
              <a:gd name="adj" fmla="val 56000"/>
            </a:avLst>
          </a:prstGeom>
          <a:noFill/>
          <a:ln>
            <a:solidFill>
              <a:schemeClr val="tx1"/>
            </a:solid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cxnSp>
        <p:nvCxnSpPr>
          <p:cNvPr id="125" name="Straight Arrow Connector 124"/>
          <p:cNvCxnSpPr>
            <a:stCxn id="113" idx="2"/>
            <a:endCxn id="122" idx="0"/>
          </p:cNvCxnSpPr>
          <p:nvPr/>
        </p:nvCxnSpPr>
        <p:spPr>
          <a:xfrm rot="16200000" flipH="1">
            <a:off x="6899463" y="4057649"/>
            <a:ext cx="219637" cy="112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4" idx="2"/>
          </p:cNvCxnSpPr>
          <p:nvPr/>
        </p:nvCxnSpPr>
        <p:spPr>
          <a:xfrm rot="16200000" flipH="1">
            <a:off x="6930838" y="4559676"/>
            <a:ext cx="183777" cy="2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rapezoid 131"/>
          <p:cNvSpPr/>
          <p:nvPr/>
        </p:nvSpPr>
        <p:spPr>
          <a:xfrm rot="10800000">
            <a:off x="6584575" y="2604249"/>
            <a:ext cx="847166" cy="336177"/>
          </a:xfrm>
          <a:prstGeom prst="trapezoid">
            <a:avLst>
              <a:gd name="adj" fmla="val 56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cxnSp>
        <p:nvCxnSpPr>
          <p:cNvPr id="133" name="Straight Arrow Connector 132"/>
          <p:cNvCxnSpPr/>
          <p:nvPr/>
        </p:nvCxnSpPr>
        <p:spPr>
          <a:xfrm rot="16200000" flipH="1">
            <a:off x="6821020" y="2349879"/>
            <a:ext cx="457200" cy="6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6799729" y="1434357"/>
            <a:ext cx="847165" cy="793376"/>
            <a:chOff x="1089212" y="2554941"/>
            <a:chExt cx="847165" cy="793376"/>
          </a:xfrm>
        </p:grpSpPr>
        <p:sp>
          <p:nvSpPr>
            <p:cNvPr id="135" name="Oval 134"/>
            <p:cNvSpPr/>
            <p:nvPr/>
          </p:nvSpPr>
          <p:spPr>
            <a:xfrm>
              <a:off x="1089212" y="2554941"/>
              <a:ext cx="847165" cy="793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136" name="Oval 135"/>
            <p:cNvSpPr/>
            <p:nvPr/>
          </p:nvSpPr>
          <p:spPr>
            <a:xfrm>
              <a:off x="1344706" y="2810434"/>
              <a:ext cx="336176" cy="3092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137" name="TextBox 136"/>
            <p:cNvSpPr txBox="1"/>
            <p:nvPr/>
          </p:nvSpPr>
          <p:spPr>
            <a:xfrm>
              <a:off x="1559859" y="2958353"/>
              <a:ext cx="282388" cy="307777"/>
            </a:xfrm>
            <a:prstGeom prst="rect">
              <a:avLst/>
            </a:prstGeom>
            <a:noFill/>
            <a:ln>
              <a:noFill/>
            </a:ln>
          </p:spPr>
          <p:txBody>
            <a:bodyPr wrap="square" rtlCol="0">
              <a:spAutoFit/>
            </a:bodyPr>
            <a:lstStyle/>
            <a:p>
              <a:pPr defTabSz="1017588"/>
              <a:r>
                <a:rPr lang="en-US" sz="1400" dirty="0" smtClean="0">
                  <a:solidFill>
                    <a:srgbClr val="FFFFFF"/>
                  </a:solidFill>
                  <a:latin typeface="Verdana" pitchFamily="34" charset="0"/>
                  <a:cs typeface="+mn-cs"/>
                </a:rPr>
                <a:t>Q</a:t>
              </a:r>
            </a:p>
          </p:txBody>
        </p:sp>
      </p:grpSp>
      <p:cxnSp>
        <p:nvCxnSpPr>
          <p:cNvPr id="138" name="Straight Arrow Connector 137"/>
          <p:cNvCxnSpPr>
            <a:stCxn id="132" idx="0"/>
            <a:endCxn id="113" idx="0"/>
          </p:cNvCxnSpPr>
          <p:nvPr/>
        </p:nvCxnSpPr>
        <p:spPr>
          <a:xfrm rot="5400000">
            <a:off x="6781801" y="3162303"/>
            <a:ext cx="448234" cy="44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rot="5400000">
            <a:off x="5971617" y="1865782"/>
            <a:ext cx="1447799" cy="11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rot="5400000" flipH="1" flipV="1">
            <a:off x="7684998" y="4807325"/>
            <a:ext cx="1506071" cy="4168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8081682" y="3173506"/>
            <a:ext cx="820271" cy="110265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cxnSp>
        <p:nvCxnSpPr>
          <p:cNvPr id="151" name="Straight Arrow Connector 150"/>
          <p:cNvCxnSpPr/>
          <p:nvPr/>
        </p:nvCxnSpPr>
        <p:spPr>
          <a:xfrm rot="5400000" flipH="1" flipV="1">
            <a:off x="6920758" y="2716311"/>
            <a:ext cx="1281947" cy="89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8095130" y="3509682"/>
            <a:ext cx="753036" cy="369332"/>
          </a:xfrm>
          <a:prstGeom prst="rect">
            <a:avLst/>
          </a:prstGeom>
          <a:noFill/>
        </p:spPr>
        <p:txBody>
          <a:bodyPr wrap="square" rtlCol="0">
            <a:spAutoFit/>
          </a:bodyPr>
          <a:lstStyle/>
          <a:p>
            <a:pPr defTabSz="1017588"/>
            <a:r>
              <a:rPr lang="en-US" dirty="0" err="1" smtClean="0">
                <a:solidFill>
                  <a:srgbClr val="000000"/>
                </a:solidFill>
                <a:latin typeface="Verdana" pitchFamily="34" charset="0"/>
                <a:cs typeface="+mn-cs"/>
              </a:rPr>
              <a:t>Mem</a:t>
            </a:r>
            <a:endParaRPr lang="en-US" dirty="0" smtClean="0">
              <a:solidFill>
                <a:srgbClr val="000000"/>
              </a:solidFill>
              <a:latin typeface="Verdana" pitchFamily="34" charset="0"/>
              <a:cs typeface="+mn-cs"/>
            </a:endParaRPr>
          </a:p>
        </p:txBody>
      </p:sp>
      <p:cxnSp>
        <p:nvCxnSpPr>
          <p:cNvPr id="155" name="Straight Arrow Connector 154"/>
          <p:cNvCxnSpPr>
            <a:endCxn id="113" idx="3"/>
          </p:cNvCxnSpPr>
          <p:nvPr/>
        </p:nvCxnSpPr>
        <p:spPr>
          <a:xfrm rot="10800000">
            <a:off x="7705166" y="3671048"/>
            <a:ext cx="376517" cy="1075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672353" y="4908177"/>
            <a:ext cx="1748118" cy="369332"/>
          </a:xfrm>
          <a:prstGeom prst="rect">
            <a:avLst/>
          </a:prstGeom>
          <a:noFill/>
        </p:spPr>
        <p:txBody>
          <a:bodyPr wrap="square" rtlCol="0">
            <a:spAutoFit/>
          </a:bodyPr>
          <a:lstStyle/>
          <a:p>
            <a:pPr defTabSz="1017588"/>
            <a:r>
              <a:rPr lang="en-US" dirty="0" smtClean="0">
                <a:solidFill>
                  <a:srgbClr val="000000"/>
                </a:solidFill>
                <a:latin typeface="Verdana" pitchFamily="34" charset="0"/>
                <a:cs typeface="+mn-cs"/>
              </a:rPr>
              <a:t>Key:</a:t>
            </a:r>
            <a:endParaRPr lang="en-US" sz="2200" dirty="0" smtClean="0">
              <a:solidFill>
                <a:srgbClr val="000000"/>
              </a:solidFill>
              <a:latin typeface="Verdana" pitchFamily="34" charset="0"/>
              <a:cs typeface="+mn-cs"/>
            </a:endParaRPr>
          </a:p>
        </p:txBody>
      </p:sp>
      <p:sp>
        <p:nvSpPr>
          <p:cNvPr id="167" name="Rectangle 166"/>
          <p:cNvSpPr/>
          <p:nvPr/>
        </p:nvSpPr>
        <p:spPr>
          <a:xfrm>
            <a:off x="1389531" y="4953003"/>
            <a:ext cx="1447797" cy="3316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1400" dirty="0" smtClean="0">
                <a:solidFill>
                  <a:srgbClr val="FFFFFF"/>
                </a:solidFill>
              </a:rPr>
              <a:t>CPU Threads</a:t>
            </a:r>
            <a:endParaRPr lang="en-US" sz="1100" dirty="0">
              <a:solidFill>
                <a:srgbClr val="FFFFFF"/>
              </a:solidFill>
            </a:endParaRPr>
          </a:p>
        </p:txBody>
      </p:sp>
      <p:sp>
        <p:nvSpPr>
          <p:cNvPr id="170" name="Rectangle 169"/>
          <p:cNvSpPr/>
          <p:nvPr/>
        </p:nvSpPr>
        <p:spPr>
          <a:xfrm>
            <a:off x="1407461" y="5401239"/>
            <a:ext cx="1447797" cy="33169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r>
              <a:rPr lang="en-US" sz="1400" dirty="0" smtClean="0">
                <a:solidFill>
                  <a:srgbClr val="FFFFFF"/>
                </a:solidFill>
              </a:rPr>
              <a:t>GPU Threads</a:t>
            </a:r>
            <a:endParaRPr lang="en-US" sz="1100" dirty="0">
              <a:solidFill>
                <a:srgbClr val="FFFFFF"/>
              </a:solidFill>
            </a:endParaRPr>
          </a:p>
        </p:txBody>
      </p:sp>
      <p:sp>
        <p:nvSpPr>
          <p:cNvPr id="171" name="Rectangle 170"/>
          <p:cNvSpPr/>
          <p:nvPr/>
        </p:nvSpPr>
        <p:spPr>
          <a:xfrm>
            <a:off x="1407460" y="5804651"/>
            <a:ext cx="1447797" cy="3316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1100" dirty="0">
              <a:solidFill>
                <a:srgbClr val="FFFFFF"/>
              </a:solidFill>
            </a:endParaRPr>
          </a:p>
        </p:txBody>
      </p:sp>
      <p:sp>
        <p:nvSpPr>
          <p:cNvPr id="173" name="Right Triangle 172"/>
          <p:cNvSpPr/>
          <p:nvPr/>
        </p:nvSpPr>
        <p:spPr>
          <a:xfrm>
            <a:off x="1425388" y="5809130"/>
            <a:ext cx="1438836" cy="336176"/>
          </a:xfrm>
          <a:prstGeom prst="rtTriangle">
            <a:avLst/>
          </a:prstGeom>
          <a:solidFill>
            <a:schemeClr val="accent1">
              <a:lumMod val="40000"/>
              <a:lumOff val="60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7588"/>
            <a:endParaRPr lang="en-US" sz="2000">
              <a:solidFill>
                <a:srgbClr val="FFFFFF"/>
              </a:solidFill>
            </a:endParaRPr>
          </a:p>
        </p:txBody>
      </p:sp>
      <p:sp>
        <p:nvSpPr>
          <p:cNvPr id="174" name="TextBox 173"/>
          <p:cNvSpPr txBox="1"/>
          <p:nvPr/>
        </p:nvSpPr>
        <p:spPr>
          <a:xfrm>
            <a:off x="1438835" y="5822577"/>
            <a:ext cx="1425388" cy="307777"/>
          </a:xfrm>
          <a:prstGeom prst="rect">
            <a:avLst/>
          </a:prstGeom>
          <a:noFill/>
          <a:ln>
            <a:noFill/>
          </a:ln>
        </p:spPr>
        <p:txBody>
          <a:bodyPr wrap="square" rtlCol="0">
            <a:spAutoFit/>
          </a:bodyPr>
          <a:lstStyle/>
          <a:p>
            <a:pPr algn="ctr" defTabSz="1017588"/>
            <a:r>
              <a:rPr lang="en-US" sz="1400" dirty="0" smtClean="0">
                <a:solidFill>
                  <a:srgbClr val="FFFFFF"/>
                </a:solidFill>
                <a:latin typeface="Verdana" pitchFamily="34" charset="0"/>
                <a:cs typeface="+mn-cs"/>
              </a:rPr>
              <a:t>Memory</a:t>
            </a:r>
          </a:p>
        </p:txBody>
      </p:sp>
      <p:cxnSp>
        <p:nvCxnSpPr>
          <p:cNvPr id="175" name="Straight Arrow Connector 174"/>
          <p:cNvCxnSpPr/>
          <p:nvPr/>
        </p:nvCxnSpPr>
        <p:spPr>
          <a:xfrm rot="16200000" flipH="1">
            <a:off x="6020922" y="4927229"/>
            <a:ext cx="183777" cy="2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rot="16200000" flipH="1">
            <a:off x="6442265" y="4918265"/>
            <a:ext cx="183777" cy="2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rot="16200000" flipH="1">
            <a:off x="7401490" y="4922748"/>
            <a:ext cx="183777" cy="2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rot="16200000" flipH="1">
            <a:off x="7836280" y="4913784"/>
            <a:ext cx="183777" cy="2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rot="16200000" flipH="1">
            <a:off x="6935328" y="4927231"/>
            <a:ext cx="183777" cy="2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8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3" name="Straight Arrow Connector 222"/>
          <p:cNvCxnSpPr/>
          <p:nvPr/>
        </p:nvCxnSpPr>
        <p:spPr>
          <a:xfrm>
            <a:off x="7394450" y="3661921"/>
            <a:ext cx="0" cy="593507"/>
          </a:xfrm>
          <a:prstGeom prst="straightConnector1">
            <a:avLst/>
          </a:prstGeom>
          <a:ln w="57150" cap="rnd">
            <a:solidFill>
              <a:schemeClr val="accent5">
                <a:lumMod val="60000"/>
                <a:lumOff val="40000"/>
              </a:schemeClr>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flipH="1">
            <a:off x="6494841" y="3417961"/>
            <a:ext cx="1015723" cy="0"/>
          </a:xfrm>
          <a:prstGeom prst="straightConnector1">
            <a:avLst/>
          </a:prstGeom>
          <a:ln w="57150" cap="rnd">
            <a:solidFill>
              <a:schemeClr val="accent5">
                <a:lumMod val="60000"/>
                <a:lumOff val="40000"/>
              </a:schemeClr>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6" name="Bent Arrow 205"/>
          <p:cNvSpPr/>
          <p:nvPr/>
        </p:nvSpPr>
        <p:spPr bwMode="auto">
          <a:xfrm rot="5400000">
            <a:off x="6777802" y="2113167"/>
            <a:ext cx="746213" cy="762456"/>
          </a:xfrm>
          <a:prstGeom prst="bentArrow">
            <a:avLst/>
          </a:prstGeom>
          <a:solidFill>
            <a:srgbClr val="FC6500"/>
          </a:solidFill>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228600" tIns="45714" rIns="228600" bIns="45714"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1588" indent="-1588" algn="ctr" defTabSz="913183" fontAlgn="auto">
              <a:spcBef>
                <a:spcPts val="0"/>
              </a:spcBef>
              <a:spcAft>
                <a:spcPts val="0"/>
              </a:spcAft>
              <a:defRPr/>
            </a:pPr>
            <a:endParaRPr lang="en-US" b="1" dirty="0">
              <a:solidFill>
                <a:prstClr val="white"/>
              </a:solidFill>
              <a:cs typeface="Arial" charset="0"/>
            </a:endParaRPr>
          </a:p>
        </p:txBody>
      </p:sp>
      <p:grpSp>
        <p:nvGrpSpPr>
          <p:cNvPr id="119" name="Group 118"/>
          <p:cNvGrpSpPr/>
          <p:nvPr/>
        </p:nvGrpSpPr>
        <p:grpSpPr>
          <a:xfrm>
            <a:off x="3961500" y="1853511"/>
            <a:ext cx="1045530" cy="560896"/>
            <a:chOff x="1087946" y="1188246"/>
            <a:chExt cx="1964816" cy="1047748"/>
          </a:xfrm>
        </p:grpSpPr>
        <p:grpSp>
          <p:nvGrpSpPr>
            <p:cNvPr id="120" name="Group 119"/>
            <p:cNvGrpSpPr/>
            <p:nvPr/>
          </p:nvGrpSpPr>
          <p:grpSpPr>
            <a:xfrm>
              <a:off x="1216933" y="1188246"/>
              <a:ext cx="1835829" cy="1047748"/>
              <a:chOff x="1205028" y="1188246"/>
              <a:chExt cx="1835829" cy="1047748"/>
            </a:xfrm>
          </p:grpSpPr>
          <p:sp>
            <p:nvSpPr>
              <p:cNvPr id="125" name="Rounded Rectangle 124"/>
              <p:cNvSpPr/>
              <p:nvPr/>
            </p:nvSpPr>
            <p:spPr bwMode="auto">
              <a:xfrm>
                <a:off x="1205028" y="1188246"/>
                <a:ext cx="1835829" cy="1047748"/>
              </a:xfrm>
              <a:prstGeom prst="roundRect">
                <a:avLst>
                  <a:gd name="adj" fmla="val 5686"/>
                </a:avLst>
              </a:prstGeom>
              <a:gradFill flip="none" rotWithShape="1">
                <a:gsLst>
                  <a:gs pos="0">
                    <a:schemeClr val="bg1"/>
                  </a:gs>
                  <a:gs pos="62080">
                    <a:srgbClr val="000000">
                      <a:alpha val="52000"/>
                    </a:srgbClr>
                  </a:gs>
                  <a:gs pos="21000">
                    <a:schemeClr val="bg1">
                      <a:alpha val="50000"/>
                    </a:schemeClr>
                  </a:gs>
                  <a:gs pos="100000">
                    <a:schemeClr val="bg1">
                      <a:alpha val="82000"/>
                    </a:schemeClr>
                  </a:gs>
                </a:gsLst>
                <a:lin ang="16200000" scaled="1"/>
                <a:tileRect/>
              </a:gradFill>
              <a:ln w="19050" algn="ctr">
                <a:solidFill>
                  <a:schemeClr val="bg1">
                    <a:lumMod val="75000"/>
                    <a:lumOff val="25000"/>
                  </a:schemeClr>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26" name="Round Same Side Corner Rectangle 125"/>
              <p:cNvSpPr/>
              <p:nvPr/>
            </p:nvSpPr>
            <p:spPr bwMode="auto">
              <a:xfrm>
                <a:off x="1245509" y="1245394"/>
                <a:ext cx="1752484" cy="314517"/>
              </a:xfrm>
              <a:prstGeom prst="round2SameRect">
                <a:avLst>
                  <a:gd name="adj1" fmla="val 12485"/>
                  <a:gd name="adj2" fmla="val 0"/>
                </a:avLst>
              </a:prstGeom>
              <a:gradFill flip="none" rotWithShape="1">
                <a:gsLst>
                  <a:gs pos="0">
                    <a:schemeClr val="tx1">
                      <a:alpha val="56000"/>
                    </a:schemeClr>
                  </a:gs>
                  <a:gs pos="6000">
                    <a:schemeClr val="tx1">
                      <a:alpha val="46000"/>
                    </a:schemeClr>
                  </a:gs>
                  <a:gs pos="48000">
                    <a:schemeClr val="bg1">
                      <a:alpha val="0"/>
                    </a:schemeClr>
                  </a:gs>
                  <a:gs pos="100000">
                    <a:schemeClr val="bg1">
                      <a:alpha val="0"/>
                    </a:schemeClr>
                  </a:gs>
                </a:gsLst>
                <a:lin ang="5400000" scaled="0"/>
                <a:tileRect/>
              </a:gradFill>
              <a:ln w="1905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grpSp>
        <p:grpSp>
          <p:nvGrpSpPr>
            <p:cNvPr id="121" name="Group 120"/>
            <p:cNvGrpSpPr/>
            <p:nvPr/>
          </p:nvGrpSpPr>
          <p:grpSpPr>
            <a:xfrm>
              <a:off x="1087946" y="1233572"/>
              <a:ext cx="1868818" cy="950820"/>
              <a:chOff x="691631" y="-934558"/>
              <a:chExt cx="1632702" cy="800903"/>
            </a:xfrm>
          </p:grpSpPr>
          <p:sp>
            <p:nvSpPr>
              <p:cNvPr id="122" name="Round Same Side Corner Rectangle 121"/>
              <p:cNvSpPr/>
              <p:nvPr/>
            </p:nvSpPr>
            <p:spPr bwMode="auto">
              <a:xfrm rot="16200000">
                <a:off x="340495" y="-583417"/>
                <a:ext cx="800903" cy="98622"/>
              </a:xfrm>
              <a:prstGeom prst="round2SameRect">
                <a:avLst>
                  <a:gd name="adj1" fmla="val 50000"/>
                  <a:gd name="adj2" fmla="val 0"/>
                </a:avLst>
              </a:prstGeom>
              <a:gradFill flip="none" rotWithShape="1">
                <a:gsLst>
                  <a:gs pos="90000">
                    <a:schemeClr val="accent3">
                      <a:lumMod val="25000"/>
                    </a:schemeClr>
                  </a:gs>
                  <a:gs pos="10000">
                    <a:schemeClr val="accent3">
                      <a:lumMod val="25000"/>
                    </a:schemeClr>
                  </a:gs>
                  <a:gs pos="0">
                    <a:schemeClr val="accent3">
                      <a:lumMod val="50000"/>
                    </a:schemeClr>
                  </a:gs>
                  <a:gs pos="100000">
                    <a:schemeClr val="accent3">
                      <a:lumMod val="50000"/>
                    </a:schemeClr>
                  </a:gs>
                </a:gsLst>
                <a:lin ang="0" scaled="0"/>
                <a:tileRect/>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23" name="Trapezoid 122"/>
              <p:cNvSpPr/>
              <p:nvPr/>
            </p:nvSpPr>
            <p:spPr bwMode="auto">
              <a:xfrm rot="5400000">
                <a:off x="378273" y="-566169"/>
                <a:ext cx="692311" cy="65596"/>
              </a:xfrm>
              <a:prstGeom prst="trapezoid">
                <a:avLst>
                  <a:gd name="adj" fmla="val 66935"/>
                </a:avLst>
              </a:prstGeom>
              <a:gradFill>
                <a:gsLst>
                  <a:gs pos="11000">
                    <a:schemeClr val="accent3"/>
                  </a:gs>
                  <a:gs pos="0">
                    <a:schemeClr val="accent3">
                      <a:lumMod val="50000"/>
                    </a:schemeClr>
                  </a:gs>
                  <a:gs pos="100000">
                    <a:schemeClr val="accent3">
                      <a:lumMod val="50000"/>
                    </a:schemeClr>
                  </a:gs>
                </a:gsLst>
                <a:lin ang="5400000" scaled="0"/>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24" name="Rectangle 123"/>
              <p:cNvSpPr/>
              <p:nvPr/>
            </p:nvSpPr>
            <p:spPr bwMode="auto">
              <a:xfrm>
                <a:off x="752960" y="-822110"/>
                <a:ext cx="1571373" cy="574769"/>
              </a:xfrm>
              <a:prstGeom prst="rect">
                <a:avLst/>
              </a:prstGeom>
              <a:gradFill>
                <a:gsLst>
                  <a:gs pos="13000">
                    <a:schemeClr val="accent3"/>
                  </a:gs>
                  <a:gs pos="0">
                    <a:schemeClr val="accent3"/>
                  </a:gs>
                  <a:gs pos="57000">
                    <a:schemeClr val="accent3">
                      <a:lumMod val="50000"/>
                    </a:schemeClr>
                  </a:gs>
                </a:gsLst>
                <a:lin ang="0" scaled="0"/>
              </a:gradFill>
              <a:ln w="25400" algn="ctr">
                <a:noFill/>
                <a:round/>
                <a:headEnd/>
                <a:tailEnd/>
              </a:ln>
              <a:effectLst/>
            </p:spPr>
            <p:txBody>
              <a:bodyPr wrap="none" lIns="228600" tIns="45714" rIns="228600" bIns="45714" rtlCol="0" anchor="ctr"/>
              <a:lstStyle/>
              <a:p>
                <a:pPr marL="1588" indent="-1588" algn="ctr" defTabSz="913183" fontAlgn="auto">
                  <a:spcBef>
                    <a:spcPts val="0"/>
                  </a:spcBef>
                  <a:spcAft>
                    <a:spcPts val="0"/>
                  </a:spcAft>
                </a:pPr>
                <a:r>
                  <a:rPr lang="en-US" sz="1200" b="1" dirty="0" smtClean="0">
                    <a:solidFill>
                      <a:prstClr val="white"/>
                    </a:solidFill>
                    <a:latin typeface="Arial"/>
                  </a:rPr>
                  <a:t>Feature l</a:t>
                </a:r>
              </a:p>
            </p:txBody>
          </p:sp>
        </p:grpSp>
      </p:grpSp>
      <p:grpSp>
        <p:nvGrpSpPr>
          <p:cNvPr id="127" name="Group 126"/>
          <p:cNvGrpSpPr/>
          <p:nvPr/>
        </p:nvGrpSpPr>
        <p:grpSpPr>
          <a:xfrm>
            <a:off x="3961516" y="2482116"/>
            <a:ext cx="1045530" cy="560896"/>
            <a:chOff x="1087946" y="1188246"/>
            <a:chExt cx="1964816" cy="1047748"/>
          </a:xfrm>
        </p:grpSpPr>
        <p:grpSp>
          <p:nvGrpSpPr>
            <p:cNvPr id="128" name="Group 127"/>
            <p:cNvGrpSpPr/>
            <p:nvPr/>
          </p:nvGrpSpPr>
          <p:grpSpPr>
            <a:xfrm>
              <a:off x="1216933" y="1188246"/>
              <a:ext cx="1835829" cy="1047748"/>
              <a:chOff x="1205028" y="1188246"/>
              <a:chExt cx="1835829" cy="1047748"/>
            </a:xfrm>
          </p:grpSpPr>
          <p:sp>
            <p:nvSpPr>
              <p:cNvPr id="133" name="Rounded Rectangle 132"/>
              <p:cNvSpPr/>
              <p:nvPr/>
            </p:nvSpPr>
            <p:spPr bwMode="auto">
              <a:xfrm>
                <a:off x="1205028" y="1188246"/>
                <a:ext cx="1835829" cy="1047748"/>
              </a:xfrm>
              <a:prstGeom prst="roundRect">
                <a:avLst>
                  <a:gd name="adj" fmla="val 5686"/>
                </a:avLst>
              </a:prstGeom>
              <a:gradFill flip="none" rotWithShape="1">
                <a:gsLst>
                  <a:gs pos="0">
                    <a:schemeClr val="bg1"/>
                  </a:gs>
                  <a:gs pos="62080">
                    <a:srgbClr val="000000">
                      <a:alpha val="52000"/>
                    </a:srgbClr>
                  </a:gs>
                  <a:gs pos="21000">
                    <a:schemeClr val="bg1">
                      <a:alpha val="50000"/>
                    </a:schemeClr>
                  </a:gs>
                  <a:gs pos="100000">
                    <a:schemeClr val="bg1">
                      <a:alpha val="82000"/>
                    </a:schemeClr>
                  </a:gs>
                </a:gsLst>
                <a:lin ang="16200000" scaled="1"/>
                <a:tileRect/>
              </a:gradFill>
              <a:ln w="19050" algn="ctr">
                <a:solidFill>
                  <a:schemeClr val="bg1">
                    <a:lumMod val="75000"/>
                    <a:lumOff val="25000"/>
                  </a:schemeClr>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34" name="Round Same Side Corner Rectangle 133"/>
              <p:cNvSpPr/>
              <p:nvPr/>
            </p:nvSpPr>
            <p:spPr bwMode="auto">
              <a:xfrm>
                <a:off x="1245509" y="1245394"/>
                <a:ext cx="1752484" cy="314517"/>
              </a:xfrm>
              <a:prstGeom prst="round2SameRect">
                <a:avLst>
                  <a:gd name="adj1" fmla="val 12485"/>
                  <a:gd name="adj2" fmla="val 0"/>
                </a:avLst>
              </a:prstGeom>
              <a:gradFill flip="none" rotWithShape="1">
                <a:gsLst>
                  <a:gs pos="0">
                    <a:schemeClr val="tx1">
                      <a:alpha val="56000"/>
                    </a:schemeClr>
                  </a:gs>
                  <a:gs pos="6000">
                    <a:schemeClr val="tx1">
                      <a:alpha val="46000"/>
                    </a:schemeClr>
                  </a:gs>
                  <a:gs pos="48000">
                    <a:schemeClr val="bg1">
                      <a:alpha val="0"/>
                    </a:schemeClr>
                  </a:gs>
                  <a:gs pos="100000">
                    <a:schemeClr val="bg1">
                      <a:alpha val="0"/>
                    </a:schemeClr>
                  </a:gs>
                </a:gsLst>
                <a:lin ang="5400000" scaled="0"/>
                <a:tileRect/>
              </a:gradFill>
              <a:ln w="1905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grpSp>
        <p:grpSp>
          <p:nvGrpSpPr>
            <p:cNvPr id="129" name="Group 128"/>
            <p:cNvGrpSpPr/>
            <p:nvPr/>
          </p:nvGrpSpPr>
          <p:grpSpPr>
            <a:xfrm>
              <a:off x="1087946" y="1233572"/>
              <a:ext cx="1868818" cy="950820"/>
              <a:chOff x="691631" y="-934558"/>
              <a:chExt cx="1632702" cy="800903"/>
            </a:xfrm>
          </p:grpSpPr>
          <p:sp>
            <p:nvSpPr>
              <p:cNvPr id="130" name="Round Same Side Corner Rectangle 129"/>
              <p:cNvSpPr/>
              <p:nvPr/>
            </p:nvSpPr>
            <p:spPr bwMode="auto">
              <a:xfrm rot="16200000">
                <a:off x="340495" y="-583417"/>
                <a:ext cx="800903" cy="98622"/>
              </a:xfrm>
              <a:prstGeom prst="round2SameRect">
                <a:avLst>
                  <a:gd name="adj1" fmla="val 50000"/>
                  <a:gd name="adj2" fmla="val 0"/>
                </a:avLst>
              </a:prstGeom>
              <a:gradFill flip="none" rotWithShape="1">
                <a:gsLst>
                  <a:gs pos="90000">
                    <a:schemeClr val="accent3">
                      <a:lumMod val="25000"/>
                    </a:schemeClr>
                  </a:gs>
                  <a:gs pos="10000">
                    <a:schemeClr val="accent3">
                      <a:lumMod val="25000"/>
                    </a:schemeClr>
                  </a:gs>
                  <a:gs pos="0">
                    <a:schemeClr val="accent3">
                      <a:lumMod val="50000"/>
                    </a:schemeClr>
                  </a:gs>
                  <a:gs pos="100000">
                    <a:schemeClr val="accent3">
                      <a:lumMod val="50000"/>
                    </a:schemeClr>
                  </a:gs>
                </a:gsLst>
                <a:lin ang="0" scaled="0"/>
                <a:tileRect/>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31" name="Trapezoid 130"/>
              <p:cNvSpPr/>
              <p:nvPr/>
            </p:nvSpPr>
            <p:spPr bwMode="auto">
              <a:xfrm rot="5400000">
                <a:off x="378273" y="-566169"/>
                <a:ext cx="692311" cy="65596"/>
              </a:xfrm>
              <a:prstGeom prst="trapezoid">
                <a:avLst>
                  <a:gd name="adj" fmla="val 66935"/>
                </a:avLst>
              </a:prstGeom>
              <a:gradFill>
                <a:gsLst>
                  <a:gs pos="11000">
                    <a:schemeClr val="accent3"/>
                  </a:gs>
                  <a:gs pos="0">
                    <a:schemeClr val="accent3">
                      <a:lumMod val="50000"/>
                    </a:schemeClr>
                  </a:gs>
                  <a:gs pos="100000">
                    <a:schemeClr val="accent3">
                      <a:lumMod val="50000"/>
                    </a:schemeClr>
                  </a:gs>
                </a:gsLst>
                <a:lin ang="5400000" scaled="0"/>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32" name="Rectangle 131"/>
              <p:cNvSpPr/>
              <p:nvPr/>
            </p:nvSpPr>
            <p:spPr bwMode="auto">
              <a:xfrm>
                <a:off x="752960" y="-822110"/>
                <a:ext cx="1571373" cy="574769"/>
              </a:xfrm>
              <a:prstGeom prst="rect">
                <a:avLst/>
              </a:prstGeom>
              <a:gradFill>
                <a:gsLst>
                  <a:gs pos="13000">
                    <a:schemeClr val="accent3"/>
                  </a:gs>
                  <a:gs pos="0">
                    <a:schemeClr val="accent3"/>
                  </a:gs>
                  <a:gs pos="57000">
                    <a:schemeClr val="accent3">
                      <a:lumMod val="50000"/>
                    </a:schemeClr>
                  </a:gs>
                </a:gsLst>
                <a:lin ang="0" scaled="0"/>
              </a:gradFill>
              <a:ln w="25400" algn="ctr">
                <a:noFill/>
                <a:round/>
                <a:headEnd/>
                <a:tailEnd/>
              </a:ln>
              <a:effectLst/>
            </p:spPr>
            <p:txBody>
              <a:bodyPr wrap="none" lIns="228600" tIns="45714" rIns="228600" bIns="45714" rtlCol="0" anchor="ctr"/>
              <a:lstStyle/>
              <a:p>
                <a:pPr marL="1588" indent="-1588" algn="ctr" defTabSz="913183" fontAlgn="auto">
                  <a:spcBef>
                    <a:spcPts val="0"/>
                  </a:spcBef>
                  <a:spcAft>
                    <a:spcPts val="0"/>
                  </a:spcAft>
                </a:pPr>
                <a:r>
                  <a:rPr lang="en-US" sz="1200" b="1" dirty="0" smtClean="0">
                    <a:solidFill>
                      <a:prstClr val="white"/>
                    </a:solidFill>
                    <a:latin typeface="Arial"/>
                  </a:rPr>
                  <a:t>Feature m</a:t>
                </a:r>
              </a:p>
            </p:txBody>
          </p:sp>
        </p:grpSp>
      </p:grpSp>
      <p:grpSp>
        <p:nvGrpSpPr>
          <p:cNvPr id="143" name="Group 142"/>
          <p:cNvGrpSpPr/>
          <p:nvPr/>
        </p:nvGrpSpPr>
        <p:grpSpPr>
          <a:xfrm>
            <a:off x="3961548" y="3739327"/>
            <a:ext cx="1045530" cy="560896"/>
            <a:chOff x="1087946" y="1188246"/>
            <a:chExt cx="1964816" cy="1047748"/>
          </a:xfrm>
        </p:grpSpPr>
        <p:grpSp>
          <p:nvGrpSpPr>
            <p:cNvPr id="144" name="Group 143"/>
            <p:cNvGrpSpPr/>
            <p:nvPr/>
          </p:nvGrpSpPr>
          <p:grpSpPr>
            <a:xfrm>
              <a:off x="1216933" y="1188246"/>
              <a:ext cx="1835829" cy="1047748"/>
              <a:chOff x="1205028" y="1188246"/>
              <a:chExt cx="1835829" cy="1047748"/>
            </a:xfrm>
          </p:grpSpPr>
          <p:sp>
            <p:nvSpPr>
              <p:cNvPr id="149" name="Rounded Rectangle 148"/>
              <p:cNvSpPr/>
              <p:nvPr/>
            </p:nvSpPr>
            <p:spPr bwMode="auto">
              <a:xfrm>
                <a:off x="1205028" y="1188246"/>
                <a:ext cx="1835829" cy="1047748"/>
              </a:xfrm>
              <a:prstGeom prst="roundRect">
                <a:avLst>
                  <a:gd name="adj" fmla="val 5686"/>
                </a:avLst>
              </a:prstGeom>
              <a:gradFill flip="none" rotWithShape="1">
                <a:gsLst>
                  <a:gs pos="0">
                    <a:schemeClr val="bg1"/>
                  </a:gs>
                  <a:gs pos="62080">
                    <a:srgbClr val="000000">
                      <a:alpha val="52000"/>
                    </a:srgbClr>
                  </a:gs>
                  <a:gs pos="21000">
                    <a:schemeClr val="bg1">
                      <a:alpha val="50000"/>
                    </a:schemeClr>
                  </a:gs>
                  <a:gs pos="100000">
                    <a:schemeClr val="bg1">
                      <a:alpha val="82000"/>
                    </a:schemeClr>
                  </a:gs>
                </a:gsLst>
                <a:lin ang="16200000" scaled="1"/>
                <a:tileRect/>
              </a:gradFill>
              <a:ln w="19050" algn="ctr">
                <a:solidFill>
                  <a:schemeClr val="bg1">
                    <a:lumMod val="75000"/>
                    <a:lumOff val="25000"/>
                  </a:schemeClr>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50" name="Round Same Side Corner Rectangle 149"/>
              <p:cNvSpPr/>
              <p:nvPr/>
            </p:nvSpPr>
            <p:spPr bwMode="auto">
              <a:xfrm>
                <a:off x="1245509" y="1245394"/>
                <a:ext cx="1752484" cy="314517"/>
              </a:xfrm>
              <a:prstGeom prst="round2SameRect">
                <a:avLst>
                  <a:gd name="adj1" fmla="val 12485"/>
                  <a:gd name="adj2" fmla="val 0"/>
                </a:avLst>
              </a:prstGeom>
              <a:gradFill flip="none" rotWithShape="1">
                <a:gsLst>
                  <a:gs pos="0">
                    <a:schemeClr val="tx1">
                      <a:alpha val="56000"/>
                    </a:schemeClr>
                  </a:gs>
                  <a:gs pos="6000">
                    <a:schemeClr val="tx1">
                      <a:alpha val="46000"/>
                    </a:schemeClr>
                  </a:gs>
                  <a:gs pos="48000">
                    <a:schemeClr val="bg1">
                      <a:alpha val="0"/>
                    </a:schemeClr>
                  </a:gs>
                  <a:gs pos="100000">
                    <a:schemeClr val="bg1">
                      <a:alpha val="0"/>
                    </a:schemeClr>
                  </a:gs>
                </a:gsLst>
                <a:lin ang="5400000" scaled="0"/>
                <a:tileRect/>
              </a:gradFill>
              <a:ln w="1905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grpSp>
        <p:grpSp>
          <p:nvGrpSpPr>
            <p:cNvPr id="145" name="Group 144"/>
            <p:cNvGrpSpPr/>
            <p:nvPr/>
          </p:nvGrpSpPr>
          <p:grpSpPr>
            <a:xfrm>
              <a:off x="1087946" y="1233572"/>
              <a:ext cx="1868818" cy="950820"/>
              <a:chOff x="691631" y="-934558"/>
              <a:chExt cx="1632702" cy="800903"/>
            </a:xfrm>
          </p:grpSpPr>
          <p:sp>
            <p:nvSpPr>
              <p:cNvPr id="146" name="Round Same Side Corner Rectangle 145"/>
              <p:cNvSpPr/>
              <p:nvPr/>
            </p:nvSpPr>
            <p:spPr bwMode="auto">
              <a:xfrm rot="16200000">
                <a:off x="340495" y="-583417"/>
                <a:ext cx="800903" cy="98622"/>
              </a:xfrm>
              <a:prstGeom prst="round2SameRect">
                <a:avLst>
                  <a:gd name="adj1" fmla="val 50000"/>
                  <a:gd name="adj2" fmla="val 0"/>
                </a:avLst>
              </a:prstGeom>
              <a:gradFill flip="none" rotWithShape="1">
                <a:gsLst>
                  <a:gs pos="90000">
                    <a:schemeClr val="bg2">
                      <a:lumMod val="25000"/>
                    </a:schemeClr>
                  </a:gs>
                  <a:gs pos="10000">
                    <a:schemeClr val="bg2">
                      <a:lumMod val="25000"/>
                    </a:schemeClr>
                  </a:gs>
                  <a:gs pos="0">
                    <a:schemeClr val="bg2">
                      <a:lumMod val="50000"/>
                    </a:schemeClr>
                  </a:gs>
                  <a:gs pos="100000">
                    <a:schemeClr val="bg2">
                      <a:lumMod val="50000"/>
                    </a:schemeClr>
                  </a:gs>
                </a:gsLst>
                <a:lin ang="0" scaled="0"/>
                <a:tileRect/>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47" name="Trapezoid 146"/>
              <p:cNvSpPr/>
              <p:nvPr/>
            </p:nvSpPr>
            <p:spPr bwMode="auto">
              <a:xfrm rot="5400000">
                <a:off x="378273" y="-566169"/>
                <a:ext cx="692311" cy="65596"/>
              </a:xfrm>
              <a:prstGeom prst="trapezoid">
                <a:avLst>
                  <a:gd name="adj" fmla="val 66935"/>
                </a:avLst>
              </a:prstGeom>
              <a:gradFill>
                <a:gsLst>
                  <a:gs pos="11000">
                    <a:schemeClr val="bg2"/>
                  </a:gs>
                  <a:gs pos="0">
                    <a:schemeClr val="bg2">
                      <a:lumMod val="50000"/>
                    </a:schemeClr>
                  </a:gs>
                  <a:gs pos="100000">
                    <a:schemeClr val="bg2">
                      <a:lumMod val="50000"/>
                    </a:schemeClr>
                  </a:gs>
                </a:gsLst>
                <a:lin ang="5400000" scaled="0"/>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48" name="Rectangle 147"/>
              <p:cNvSpPr/>
              <p:nvPr/>
            </p:nvSpPr>
            <p:spPr bwMode="auto">
              <a:xfrm>
                <a:off x="752960" y="-822110"/>
                <a:ext cx="1571373" cy="574769"/>
              </a:xfrm>
              <a:prstGeom prst="rect">
                <a:avLst/>
              </a:prstGeom>
              <a:gradFill>
                <a:gsLst>
                  <a:gs pos="13000">
                    <a:schemeClr val="bg2"/>
                  </a:gs>
                  <a:gs pos="0">
                    <a:schemeClr val="bg2"/>
                  </a:gs>
                  <a:gs pos="57000">
                    <a:schemeClr val="bg2">
                      <a:lumMod val="50000"/>
                    </a:schemeClr>
                  </a:gs>
                </a:gsLst>
                <a:lin ang="0" scaled="0"/>
              </a:gradFill>
              <a:ln w="25400" algn="ctr">
                <a:noFill/>
                <a:round/>
                <a:headEnd/>
                <a:tailEnd/>
              </a:ln>
              <a:effectLst/>
            </p:spPr>
            <p:txBody>
              <a:bodyPr wrap="none" lIns="228600" tIns="45714" rIns="228600" bIns="45714" rtlCol="0" anchor="ctr"/>
              <a:lstStyle/>
              <a:p>
                <a:pPr marL="1588" indent="-1588" algn="ctr" defTabSz="913183" fontAlgn="auto">
                  <a:spcBef>
                    <a:spcPts val="0"/>
                  </a:spcBef>
                  <a:spcAft>
                    <a:spcPts val="0"/>
                  </a:spcAft>
                </a:pPr>
                <a:r>
                  <a:rPr lang="en-US" sz="1200" b="1" dirty="0" smtClean="0">
                    <a:solidFill>
                      <a:prstClr val="white"/>
                    </a:solidFill>
                    <a:latin typeface="Arial"/>
                  </a:rPr>
                  <a:t>Feature p</a:t>
                </a:r>
              </a:p>
            </p:txBody>
          </p:sp>
        </p:grpSp>
      </p:grpSp>
      <p:grpSp>
        <p:nvGrpSpPr>
          <p:cNvPr id="151" name="Group 150"/>
          <p:cNvGrpSpPr/>
          <p:nvPr/>
        </p:nvGrpSpPr>
        <p:grpSpPr>
          <a:xfrm>
            <a:off x="3961564" y="4367932"/>
            <a:ext cx="1045530" cy="560896"/>
            <a:chOff x="1087946" y="1188246"/>
            <a:chExt cx="1964816" cy="1047748"/>
          </a:xfrm>
        </p:grpSpPr>
        <p:grpSp>
          <p:nvGrpSpPr>
            <p:cNvPr id="152" name="Group 151"/>
            <p:cNvGrpSpPr/>
            <p:nvPr/>
          </p:nvGrpSpPr>
          <p:grpSpPr>
            <a:xfrm>
              <a:off x="1216933" y="1188246"/>
              <a:ext cx="1835829" cy="1047748"/>
              <a:chOff x="1205028" y="1188246"/>
              <a:chExt cx="1835829" cy="1047748"/>
            </a:xfrm>
          </p:grpSpPr>
          <p:sp>
            <p:nvSpPr>
              <p:cNvPr id="157" name="Rounded Rectangle 156"/>
              <p:cNvSpPr/>
              <p:nvPr/>
            </p:nvSpPr>
            <p:spPr bwMode="auto">
              <a:xfrm>
                <a:off x="1205028" y="1188246"/>
                <a:ext cx="1835829" cy="1047748"/>
              </a:xfrm>
              <a:prstGeom prst="roundRect">
                <a:avLst>
                  <a:gd name="adj" fmla="val 5686"/>
                </a:avLst>
              </a:prstGeom>
              <a:gradFill flip="none" rotWithShape="1">
                <a:gsLst>
                  <a:gs pos="0">
                    <a:schemeClr val="bg1"/>
                  </a:gs>
                  <a:gs pos="62080">
                    <a:srgbClr val="000000">
                      <a:alpha val="52000"/>
                    </a:srgbClr>
                  </a:gs>
                  <a:gs pos="21000">
                    <a:schemeClr val="bg1">
                      <a:alpha val="50000"/>
                    </a:schemeClr>
                  </a:gs>
                  <a:gs pos="100000">
                    <a:schemeClr val="bg1">
                      <a:alpha val="82000"/>
                    </a:schemeClr>
                  </a:gs>
                </a:gsLst>
                <a:lin ang="16200000" scaled="1"/>
                <a:tileRect/>
              </a:gradFill>
              <a:ln w="19050" algn="ctr">
                <a:solidFill>
                  <a:schemeClr val="bg1">
                    <a:lumMod val="75000"/>
                    <a:lumOff val="25000"/>
                  </a:schemeClr>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58" name="Round Same Side Corner Rectangle 157"/>
              <p:cNvSpPr/>
              <p:nvPr/>
            </p:nvSpPr>
            <p:spPr bwMode="auto">
              <a:xfrm>
                <a:off x="1245509" y="1245394"/>
                <a:ext cx="1752484" cy="314517"/>
              </a:xfrm>
              <a:prstGeom prst="round2SameRect">
                <a:avLst>
                  <a:gd name="adj1" fmla="val 12485"/>
                  <a:gd name="adj2" fmla="val 0"/>
                </a:avLst>
              </a:prstGeom>
              <a:gradFill flip="none" rotWithShape="1">
                <a:gsLst>
                  <a:gs pos="0">
                    <a:schemeClr val="tx1">
                      <a:alpha val="56000"/>
                    </a:schemeClr>
                  </a:gs>
                  <a:gs pos="6000">
                    <a:schemeClr val="tx1">
                      <a:alpha val="46000"/>
                    </a:schemeClr>
                  </a:gs>
                  <a:gs pos="48000">
                    <a:schemeClr val="bg1">
                      <a:alpha val="0"/>
                    </a:schemeClr>
                  </a:gs>
                  <a:gs pos="100000">
                    <a:schemeClr val="bg1">
                      <a:alpha val="0"/>
                    </a:schemeClr>
                  </a:gs>
                </a:gsLst>
                <a:lin ang="5400000" scaled="0"/>
                <a:tileRect/>
              </a:gradFill>
              <a:ln w="1905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grpSp>
        <p:grpSp>
          <p:nvGrpSpPr>
            <p:cNvPr id="153" name="Group 152"/>
            <p:cNvGrpSpPr/>
            <p:nvPr/>
          </p:nvGrpSpPr>
          <p:grpSpPr>
            <a:xfrm>
              <a:off x="1087946" y="1233572"/>
              <a:ext cx="1868818" cy="950820"/>
              <a:chOff x="691631" y="-934558"/>
              <a:chExt cx="1632702" cy="800903"/>
            </a:xfrm>
          </p:grpSpPr>
          <p:sp>
            <p:nvSpPr>
              <p:cNvPr id="154" name="Round Same Side Corner Rectangle 153"/>
              <p:cNvSpPr/>
              <p:nvPr/>
            </p:nvSpPr>
            <p:spPr bwMode="auto">
              <a:xfrm rot="16200000">
                <a:off x="340495" y="-583417"/>
                <a:ext cx="800903" cy="98622"/>
              </a:xfrm>
              <a:prstGeom prst="round2SameRect">
                <a:avLst>
                  <a:gd name="adj1" fmla="val 50000"/>
                  <a:gd name="adj2" fmla="val 0"/>
                </a:avLst>
              </a:prstGeom>
              <a:gradFill flip="none" rotWithShape="1">
                <a:gsLst>
                  <a:gs pos="90000">
                    <a:schemeClr val="bg2">
                      <a:lumMod val="25000"/>
                    </a:schemeClr>
                  </a:gs>
                  <a:gs pos="10000">
                    <a:schemeClr val="bg2">
                      <a:lumMod val="25000"/>
                    </a:schemeClr>
                  </a:gs>
                  <a:gs pos="0">
                    <a:schemeClr val="bg2">
                      <a:lumMod val="50000"/>
                    </a:schemeClr>
                  </a:gs>
                  <a:gs pos="100000">
                    <a:schemeClr val="bg2">
                      <a:lumMod val="50000"/>
                    </a:schemeClr>
                  </a:gs>
                </a:gsLst>
                <a:lin ang="0" scaled="0"/>
                <a:tileRect/>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55" name="Trapezoid 154"/>
              <p:cNvSpPr/>
              <p:nvPr/>
            </p:nvSpPr>
            <p:spPr bwMode="auto">
              <a:xfrm rot="5400000">
                <a:off x="378273" y="-566169"/>
                <a:ext cx="692311" cy="65596"/>
              </a:xfrm>
              <a:prstGeom prst="trapezoid">
                <a:avLst>
                  <a:gd name="adj" fmla="val 66935"/>
                </a:avLst>
              </a:prstGeom>
              <a:gradFill>
                <a:gsLst>
                  <a:gs pos="11000">
                    <a:schemeClr val="bg2"/>
                  </a:gs>
                  <a:gs pos="0">
                    <a:schemeClr val="bg2">
                      <a:lumMod val="50000"/>
                    </a:schemeClr>
                  </a:gs>
                  <a:gs pos="100000">
                    <a:schemeClr val="bg2">
                      <a:lumMod val="50000"/>
                    </a:schemeClr>
                  </a:gs>
                </a:gsLst>
                <a:lin ang="5400000" scaled="0"/>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56" name="Rectangle 155"/>
              <p:cNvSpPr/>
              <p:nvPr/>
            </p:nvSpPr>
            <p:spPr bwMode="auto">
              <a:xfrm>
                <a:off x="752960" y="-822110"/>
                <a:ext cx="1571373" cy="574769"/>
              </a:xfrm>
              <a:prstGeom prst="rect">
                <a:avLst/>
              </a:prstGeom>
              <a:gradFill>
                <a:gsLst>
                  <a:gs pos="13000">
                    <a:schemeClr val="bg2"/>
                  </a:gs>
                  <a:gs pos="0">
                    <a:schemeClr val="bg2"/>
                  </a:gs>
                  <a:gs pos="57000">
                    <a:schemeClr val="bg2">
                      <a:lumMod val="50000"/>
                    </a:schemeClr>
                  </a:gs>
                </a:gsLst>
                <a:lin ang="0" scaled="0"/>
              </a:gradFill>
              <a:ln w="25400" algn="ctr">
                <a:noFill/>
                <a:round/>
                <a:headEnd/>
                <a:tailEnd/>
              </a:ln>
              <a:effectLst/>
            </p:spPr>
            <p:txBody>
              <a:bodyPr wrap="none" lIns="228600" tIns="45714" rIns="228600" bIns="45714" rtlCol="0" anchor="ctr"/>
              <a:lstStyle/>
              <a:p>
                <a:pPr marL="1588" indent="-1588" algn="ctr" defTabSz="913183" fontAlgn="auto">
                  <a:spcBef>
                    <a:spcPts val="0"/>
                  </a:spcBef>
                  <a:spcAft>
                    <a:spcPts val="0"/>
                  </a:spcAft>
                </a:pPr>
                <a:r>
                  <a:rPr lang="en-US" sz="1200" b="1" dirty="0">
                    <a:solidFill>
                      <a:prstClr val="white"/>
                    </a:solidFill>
                    <a:latin typeface="Arial"/>
                  </a:rPr>
                  <a:t>Feature r</a:t>
                </a:r>
              </a:p>
            </p:txBody>
          </p:sp>
        </p:grpSp>
      </p:grpSp>
      <p:grpSp>
        <p:nvGrpSpPr>
          <p:cNvPr id="159" name="Group 158"/>
          <p:cNvGrpSpPr/>
          <p:nvPr/>
        </p:nvGrpSpPr>
        <p:grpSpPr>
          <a:xfrm>
            <a:off x="3961580" y="4996537"/>
            <a:ext cx="1045530" cy="560896"/>
            <a:chOff x="1087946" y="1188246"/>
            <a:chExt cx="1964816" cy="1047748"/>
          </a:xfrm>
        </p:grpSpPr>
        <p:grpSp>
          <p:nvGrpSpPr>
            <p:cNvPr id="160" name="Group 159"/>
            <p:cNvGrpSpPr/>
            <p:nvPr/>
          </p:nvGrpSpPr>
          <p:grpSpPr>
            <a:xfrm>
              <a:off x="1216933" y="1188246"/>
              <a:ext cx="1835829" cy="1047748"/>
              <a:chOff x="1205028" y="1188246"/>
              <a:chExt cx="1835829" cy="1047748"/>
            </a:xfrm>
          </p:grpSpPr>
          <p:sp>
            <p:nvSpPr>
              <p:cNvPr id="165" name="Rounded Rectangle 164"/>
              <p:cNvSpPr/>
              <p:nvPr/>
            </p:nvSpPr>
            <p:spPr bwMode="auto">
              <a:xfrm>
                <a:off x="1205028" y="1188246"/>
                <a:ext cx="1835829" cy="1047748"/>
              </a:xfrm>
              <a:prstGeom prst="roundRect">
                <a:avLst>
                  <a:gd name="adj" fmla="val 5686"/>
                </a:avLst>
              </a:prstGeom>
              <a:gradFill flip="none" rotWithShape="1">
                <a:gsLst>
                  <a:gs pos="0">
                    <a:schemeClr val="bg1"/>
                  </a:gs>
                  <a:gs pos="62080">
                    <a:srgbClr val="000000">
                      <a:alpha val="52000"/>
                    </a:srgbClr>
                  </a:gs>
                  <a:gs pos="21000">
                    <a:schemeClr val="bg1">
                      <a:alpha val="50000"/>
                    </a:schemeClr>
                  </a:gs>
                  <a:gs pos="100000">
                    <a:schemeClr val="bg1">
                      <a:alpha val="82000"/>
                    </a:schemeClr>
                  </a:gs>
                </a:gsLst>
                <a:lin ang="16200000" scaled="1"/>
                <a:tileRect/>
              </a:gradFill>
              <a:ln w="19050" algn="ctr">
                <a:solidFill>
                  <a:schemeClr val="bg1">
                    <a:lumMod val="75000"/>
                    <a:lumOff val="25000"/>
                  </a:schemeClr>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66" name="Round Same Side Corner Rectangle 165"/>
              <p:cNvSpPr/>
              <p:nvPr/>
            </p:nvSpPr>
            <p:spPr bwMode="auto">
              <a:xfrm>
                <a:off x="1245509" y="1245394"/>
                <a:ext cx="1752484" cy="314517"/>
              </a:xfrm>
              <a:prstGeom prst="round2SameRect">
                <a:avLst>
                  <a:gd name="adj1" fmla="val 12485"/>
                  <a:gd name="adj2" fmla="val 0"/>
                </a:avLst>
              </a:prstGeom>
              <a:gradFill flip="none" rotWithShape="1">
                <a:gsLst>
                  <a:gs pos="0">
                    <a:schemeClr val="tx1">
                      <a:alpha val="56000"/>
                    </a:schemeClr>
                  </a:gs>
                  <a:gs pos="6000">
                    <a:schemeClr val="tx1">
                      <a:alpha val="46000"/>
                    </a:schemeClr>
                  </a:gs>
                  <a:gs pos="48000">
                    <a:schemeClr val="bg1">
                      <a:alpha val="0"/>
                    </a:schemeClr>
                  </a:gs>
                  <a:gs pos="100000">
                    <a:schemeClr val="bg1">
                      <a:alpha val="0"/>
                    </a:schemeClr>
                  </a:gs>
                </a:gsLst>
                <a:lin ang="5400000" scaled="0"/>
                <a:tileRect/>
              </a:gradFill>
              <a:ln w="1905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grpSp>
        <p:grpSp>
          <p:nvGrpSpPr>
            <p:cNvPr id="161" name="Group 160"/>
            <p:cNvGrpSpPr/>
            <p:nvPr/>
          </p:nvGrpSpPr>
          <p:grpSpPr>
            <a:xfrm>
              <a:off x="1087946" y="1233572"/>
              <a:ext cx="1868818" cy="950820"/>
              <a:chOff x="691631" y="-934558"/>
              <a:chExt cx="1632702" cy="800903"/>
            </a:xfrm>
          </p:grpSpPr>
          <p:sp>
            <p:nvSpPr>
              <p:cNvPr id="162" name="Round Same Side Corner Rectangle 161"/>
              <p:cNvSpPr/>
              <p:nvPr/>
            </p:nvSpPr>
            <p:spPr bwMode="auto">
              <a:xfrm rot="16200000">
                <a:off x="340495" y="-583417"/>
                <a:ext cx="800903" cy="98622"/>
              </a:xfrm>
              <a:prstGeom prst="round2SameRect">
                <a:avLst>
                  <a:gd name="adj1" fmla="val 50000"/>
                  <a:gd name="adj2" fmla="val 0"/>
                </a:avLst>
              </a:prstGeom>
              <a:gradFill flip="none" rotWithShape="1">
                <a:gsLst>
                  <a:gs pos="90000">
                    <a:schemeClr val="bg2">
                      <a:lumMod val="25000"/>
                    </a:schemeClr>
                  </a:gs>
                  <a:gs pos="10000">
                    <a:schemeClr val="bg2">
                      <a:lumMod val="25000"/>
                    </a:schemeClr>
                  </a:gs>
                  <a:gs pos="0">
                    <a:schemeClr val="bg2">
                      <a:lumMod val="50000"/>
                    </a:schemeClr>
                  </a:gs>
                  <a:gs pos="100000">
                    <a:schemeClr val="bg2">
                      <a:lumMod val="50000"/>
                    </a:schemeClr>
                  </a:gs>
                </a:gsLst>
                <a:lin ang="0" scaled="0"/>
                <a:tileRect/>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63" name="Trapezoid 162"/>
              <p:cNvSpPr/>
              <p:nvPr/>
            </p:nvSpPr>
            <p:spPr bwMode="auto">
              <a:xfrm rot="5400000">
                <a:off x="378273" y="-566169"/>
                <a:ext cx="692311" cy="65596"/>
              </a:xfrm>
              <a:prstGeom prst="trapezoid">
                <a:avLst>
                  <a:gd name="adj" fmla="val 66935"/>
                </a:avLst>
              </a:prstGeom>
              <a:gradFill>
                <a:gsLst>
                  <a:gs pos="11000">
                    <a:schemeClr val="bg2"/>
                  </a:gs>
                  <a:gs pos="0">
                    <a:schemeClr val="bg2">
                      <a:lumMod val="50000"/>
                    </a:schemeClr>
                  </a:gs>
                  <a:gs pos="100000">
                    <a:schemeClr val="bg2">
                      <a:lumMod val="50000"/>
                    </a:schemeClr>
                  </a:gs>
                </a:gsLst>
                <a:lin ang="5400000" scaled="0"/>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64" name="Rectangle 163"/>
              <p:cNvSpPr/>
              <p:nvPr/>
            </p:nvSpPr>
            <p:spPr bwMode="auto">
              <a:xfrm>
                <a:off x="752960" y="-822110"/>
                <a:ext cx="1571373" cy="574769"/>
              </a:xfrm>
              <a:prstGeom prst="rect">
                <a:avLst/>
              </a:prstGeom>
              <a:gradFill>
                <a:gsLst>
                  <a:gs pos="13000">
                    <a:schemeClr val="bg2"/>
                  </a:gs>
                  <a:gs pos="0">
                    <a:schemeClr val="bg2"/>
                  </a:gs>
                  <a:gs pos="57000">
                    <a:schemeClr val="bg2">
                      <a:lumMod val="50000"/>
                    </a:schemeClr>
                  </a:gs>
                </a:gsLst>
                <a:lin ang="0" scaled="0"/>
              </a:gradFill>
              <a:ln w="25400" algn="ctr">
                <a:noFill/>
                <a:round/>
                <a:headEnd/>
                <a:tailEnd/>
              </a:ln>
              <a:effectLst/>
            </p:spPr>
            <p:txBody>
              <a:bodyPr wrap="none" lIns="228600" tIns="45714" rIns="228600" bIns="45714" rtlCol="0" anchor="ctr"/>
              <a:lstStyle/>
              <a:p>
                <a:pPr marL="1588" indent="-1588" algn="ctr" defTabSz="913183" fontAlgn="auto">
                  <a:spcBef>
                    <a:spcPts val="0"/>
                  </a:spcBef>
                  <a:spcAft>
                    <a:spcPts val="0"/>
                  </a:spcAft>
                </a:pPr>
                <a:r>
                  <a:rPr lang="en-US" sz="1200" b="1" dirty="0">
                    <a:solidFill>
                      <a:prstClr val="white"/>
                    </a:solidFill>
                    <a:latin typeface="Arial"/>
                  </a:rPr>
                  <a:t>Feature q</a:t>
                </a:r>
              </a:p>
            </p:txBody>
          </p:sp>
        </p:grpSp>
      </p:grpSp>
      <p:sp>
        <p:nvSpPr>
          <p:cNvPr id="4" name="Title 3"/>
          <p:cNvSpPr>
            <a:spLocks noGrp="1"/>
          </p:cNvSpPr>
          <p:nvPr>
            <p:ph type="title"/>
          </p:nvPr>
        </p:nvSpPr>
        <p:spPr/>
        <p:txBody>
          <a:bodyPr/>
          <a:lstStyle/>
          <a:p>
            <a:r>
              <a:rPr lang="en-US" dirty="0"/>
              <a:t>HAAR Cascade stages</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126115" y="1305727"/>
            <a:ext cx="3547228" cy="4224469"/>
          </a:xfrm>
          <a:prstGeom prst="rect">
            <a:avLst/>
          </a:prstGeom>
          <a:noFill/>
          <a:ln w="28575">
            <a:solidFill>
              <a:sysClr val="window" lastClr="FFFFFF"/>
            </a:solidFill>
            <a:miter lim="800000"/>
            <a:headEnd/>
            <a:tailEnd/>
          </a:ln>
          <a:effectLst>
            <a:reflection blurRad="6350" stA="50000" endA="300" endPos="38500" dist="50800" dir="5400000" sy="-100000" algn="bl" rotWithShape="0"/>
          </a:effectLst>
          <a:scene3d>
            <a:camera prst="perspectiveRight"/>
            <a:lightRig rig="threePt" dir="t"/>
          </a:scene3d>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961484" y="1224905"/>
            <a:ext cx="1045530" cy="560896"/>
            <a:chOff x="1087946" y="1188246"/>
            <a:chExt cx="1964816" cy="1047748"/>
          </a:xfrm>
        </p:grpSpPr>
        <p:grpSp>
          <p:nvGrpSpPr>
            <p:cNvPr id="7" name="Group 6"/>
            <p:cNvGrpSpPr/>
            <p:nvPr/>
          </p:nvGrpSpPr>
          <p:grpSpPr>
            <a:xfrm>
              <a:off x="1216933" y="1188246"/>
              <a:ext cx="1835829" cy="1047748"/>
              <a:chOff x="1205028" y="1188246"/>
              <a:chExt cx="1835829" cy="1047748"/>
            </a:xfrm>
          </p:grpSpPr>
          <p:sp>
            <p:nvSpPr>
              <p:cNvPr id="12" name="Rounded Rectangle 11"/>
              <p:cNvSpPr/>
              <p:nvPr/>
            </p:nvSpPr>
            <p:spPr bwMode="auto">
              <a:xfrm>
                <a:off x="1205028" y="1188246"/>
                <a:ext cx="1835829" cy="1047748"/>
              </a:xfrm>
              <a:prstGeom prst="roundRect">
                <a:avLst>
                  <a:gd name="adj" fmla="val 5686"/>
                </a:avLst>
              </a:prstGeom>
              <a:gradFill flip="none" rotWithShape="1">
                <a:gsLst>
                  <a:gs pos="0">
                    <a:schemeClr val="bg1"/>
                  </a:gs>
                  <a:gs pos="62080">
                    <a:srgbClr val="000000">
                      <a:alpha val="52000"/>
                    </a:srgbClr>
                  </a:gs>
                  <a:gs pos="21000">
                    <a:schemeClr val="bg1">
                      <a:alpha val="50000"/>
                    </a:schemeClr>
                  </a:gs>
                  <a:gs pos="100000">
                    <a:schemeClr val="bg1">
                      <a:alpha val="82000"/>
                    </a:schemeClr>
                  </a:gs>
                </a:gsLst>
                <a:lin ang="16200000" scaled="1"/>
                <a:tileRect/>
              </a:gradFill>
              <a:ln w="19050" algn="ctr">
                <a:solidFill>
                  <a:schemeClr val="bg1">
                    <a:lumMod val="75000"/>
                    <a:lumOff val="25000"/>
                  </a:schemeClr>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3" name="Round Same Side Corner Rectangle 12"/>
              <p:cNvSpPr/>
              <p:nvPr/>
            </p:nvSpPr>
            <p:spPr bwMode="auto">
              <a:xfrm>
                <a:off x="1245509" y="1245394"/>
                <a:ext cx="1752484" cy="314517"/>
              </a:xfrm>
              <a:prstGeom prst="round2SameRect">
                <a:avLst>
                  <a:gd name="adj1" fmla="val 12485"/>
                  <a:gd name="adj2" fmla="val 0"/>
                </a:avLst>
              </a:prstGeom>
              <a:gradFill flip="none" rotWithShape="1">
                <a:gsLst>
                  <a:gs pos="0">
                    <a:schemeClr val="tx1">
                      <a:alpha val="56000"/>
                    </a:schemeClr>
                  </a:gs>
                  <a:gs pos="6000">
                    <a:schemeClr val="tx1">
                      <a:alpha val="46000"/>
                    </a:schemeClr>
                  </a:gs>
                  <a:gs pos="48000">
                    <a:schemeClr val="bg1">
                      <a:alpha val="0"/>
                    </a:schemeClr>
                  </a:gs>
                  <a:gs pos="100000">
                    <a:schemeClr val="bg1">
                      <a:alpha val="0"/>
                    </a:schemeClr>
                  </a:gs>
                </a:gsLst>
                <a:lin ang="5400000" scaled="0"/>
                <a:tileRect/>
              </a:gradFill>
              <a:ln w="1905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grpSp>
        <p:grpSp>
          <p:nvGrpSpPr>
            <p:cNvPr id="8" name="Group 7"/>
            <p:cNvGrpSpPr/>
            <p:nvPr/>
          </p:nvGrpSpPr>
          <p:grpSpPr>
            <a:xfrm>
              <a:off x="1087946" y="1233572"/>
              <a:ext cx="1868818" cy="950820"/>
              <a:chOff x="691631" y="-934558"/>
              <a:chExt cx="1632702" cy="800903"/>
            </a:xfrm>
          </p:grpSpPr>
          <p:sp>
            <p:nvSpPr>
              <p:cNvPr id="9" name="Round Same Side Corner Rectangle 8"/>
              <p:cNvSpPr/>
              <p:nvPr/>
            </p:nvSpPr>
            <p:spPr bwMode="auto">
              <a:xfrm rot="16200000">
                <a:off x="340495" y="-583417"/>
                <a:ext cx="800903" cy="98622"/>
              </a:xfrm>
              <a:prstGeom prst="round2SameRect">
                <a:avLst>
                  <a:gd name="adj1" fmla="val 50000"/>
                  <a:gd name="adj2" fmla="val 0"/>
                </a:avLst>
              </a:prstGeom>
              <a:gradFill flip="none" rotWithShape="1">
                <a:gsLst>
                  <a:gs pos="90000">
                    <a:schemeClr val="accent3">
                      <a:lumMod val="25000"/>
                    </a:schemeClr>
                  </a:gs>
                  <a:gs pos="10000">
                    <a:schemeClr val="accent3">
                      <a:lumMod val="25000"/>
                    </a:schemeClr>
                  </a:gs>
                  <a:gs pos="0">
                    <a:schemeClr val="accent3">
                      <a:lumMod val="50000"/>
                    </a:schemeClr>
                  </a:gs>
                  <a:gs pos="100000">
                    <a:schemeClr val="accent3">
                      <a:lumMod val="50000"/>
                    </a:schemeClr>
                  </a:gs>
                </a:gsLst>
                <a:lin ang="0" scaled="0"/>
                <a:tileRect/>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0" name="Trapezoid 9"/>
              <p:cNvSpPr/>
              <p:nvPr/>
            </p:nvSpPr>
            <p:spPr bwMode="auto">
              <a:xfrm rot="5400000">
                <a:off x="378273" y="-566169"/>
                <a:ext cx="692311" cy="65596"/>
              </a:xfrm>
              <a:prstGeom prst="trapezoid">
                <a:avLst>
                  <a:gd name="adj" fmla="val 66935"/>
                </a:avLst>
              </a:prstGeom>
              <a:gradFill>
                <a:gsLst>
                  <a:gs pos="11000">
                    <a:schemeClr val="accent3"/>
                  </a:gs>
                  <a:gs pos="0">
                    <a:schemeClr val="accent3">
                      <a:lumMod val="50000"/>
                    </a:schemeClr>
                  </a:gs>
                  <a:gs pos="100000">
                    <a:schemeClr val="accent3">
                      <a:lumMod val="50000"/>
                    </a:schemeClr>
                  </a:gs>
                </a:gsLst>
                <a:lin ang="5400000" scaled="0"/>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1" name="Rectangle 10"/>
              <p:cNvSpPr/>
              <p:nvPr/>
            </p:nvSpPr>
            <p:spPr bwMode="auto">
              <a:xfrm>
                <a:off x="752960" y="-822110"/>
                <a:ext cx="1571373" cy="574769"/>
              </a:xfrm>
              <a:prstGeom prst="rect">
                <a:avLst/>
              </a:prstGeom>
              <a:gradFill>
                <a:gsLst>
                  <a:gs pos="13000">
                    <a:schemeClr val="accent3"/>
                  </a:gs>
                  <a:gs pos="0">
                    <a:schemeClr val="accent3"/>
                  </a:gs>
                  <a:gs pos="57000">
                    <a:schemeClr val="accent3">
                      <a:lumMod val="50000"/>
                    </a:schemeClr>
                  </a:gs>
                </a:gsLst>
                <a:lin ang="0" scaled="0"/>
              </a:gradFill>
              <a:ln w="25400" algn="ctr">
                <a:noFill/>
                <a:round/>
                <a:headEnd/>
                <a:tailEnd/>
              </a:ln>
              <a:effectLst/>
            </p:spPr>
            <p:txBody>
              <a:bodyPr wrap="none" lIns="228600" tIns="45714" rIns="228600" bIns="45714" rtlCol="0" anchor="ctr"/>
              <a:lstStyle/>
              <a:p>
                <a:pPr marL="1588" indent="-1588" algn="ctr" defTabSz="913183" fontAlgn="auto">
                  <a:spcBef>
                    <a:spcPts val="0"/>
                  </a:spcBef>
                  <a:spcAft>
                    <a:spcPts val="0"/>
                  </a:spcAft>
                </a:pPr>
                <a:r>
                  <a:rPr lang="en-US" sz="1200" b="1" dirty="0" smtClean="0">
                    <a:solidFill>
                      <a:prstClr val="white"/>
                    </a:solidFill>
                    <a:latin typeface="Arial"/>
                  </a:rPr>
                  <a:t>Feature k</a:t>
                </a:r>
              </a:p>
            </p:txBody>
          </p:sp>
        </p:grpSp>
      </p:grpSp>
      <p:cxnSp>
        <p:nvCxnSpPr>
          <p:cNvPr id="168" name="Straight Arrow Connector 167"/>
          <p:cNvCxnSpPr>
            <a:endCxn id="9" idx="3"/>
          </p:cNvCxnSpPr>
          <p:nvPr/>
        </p:nvCxnSpPr>
        <p:spPr>
          <a:xfrm flipV="1">
            <a:off x="1351211" y="1503674"/>
            <a:ext cx="2610276" cy="409076"/>
          </a:xfrm>
          <a:prstGeom prst="straightConnector1">
            <a:avLst/>
          </a:prstGeom>
          <a:ln w="28575" cap="rnd">
            <a:solidFill>
              <a:schemeClr val="accent3"/>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endCxn id="122" idx="3"/>
          </p:cNvCxnSpPr>
          <p:nvPr/>
        </p:nvCxnSpPr>
        <p:spPr>
          <a:xfrm flipV="1">
            <a:off x="2316411" y="2132279"/>
            <a:ext cx="1645092" cy="883109"/>
          </a:xfrm>
          <a:prstGeom prst="straightConnector1">
            <a:avLst/>
          </a:prstGeom>
          <a:ln w="28575" cap="rnd">
            <a:solidFill>
              <a:schemeClr val="accent3"/>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endCxn id="130" idx="3"/>
          </p:cNvCxnSpPr>
          <p:nvPr/>
        </p:nvCxnSpPr>
        <p:spPr>
          <a:xfrm flipV="1">
            <a:off x="1351211" y="2760885"/>
            <a:ext cx="2610308" cy="1439463"/>
          </a:xfrm>
          <a:prstGeom prst="straightConnector1">
            <a:avLst/>
          </a:prstGeom>
          <a:ln w="28575" cap="rnd">
            <a:solidFill>
              <a:schemeClr val="accent3"/>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endCxn id="147" idx="0"/>
          </p:cNvCxnSpPr>
          <p:nvPr/>
        </p:nvCxnSpPr>
        <p:spPr>
          <a:xfrm>
            <a:off x="2708297" y="2414408"/>
            <a:ext cx="1293204" cy="1604155"/>
          </a:xfrm>
          <a:prstGeom prst="straightConnector1">
            <a:avLst/>
          </a:prstGeom>
          <a:ln w="28575" cap="rnd">
            <a:solidFill>
              <a:schemeClr val="bg2"/>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endCxn id="155" idx="2"/>
          </p:cNvCxnSpPr>
          <p:nvPr/>
        </p:nvCxnSpPr>
        <p:spPr>
          <a:xfrm>
            <a:off x="1300413" y="3328611"/>
            <a:ext cx="2661153" cy="1318557"/>
          </a:xfrm>
          <a:prstGeom prst="straightConnector1">
            <a:avLst/>
          </a:prstGeom>
          <a:ln w="28575" cap="rnd">
            <a:solidFill>
              <a:schemeClr val="bg2"/>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endCxn id="162" idx="3"/>
          </p:cNvCxnSpPr>
          <p:nvPr/>
        </p:nvCxnSpPr>
        <p:spPr>
          <a:xfrm>
            <a:off x="2091443" y="4996539"/>
            <a:ext cx="1870143" cy="278767"/>
          </a:xfrm>
          <a:prstGeom prst="straightConnector1">
            <a:avLst/>
          </a:prstGeom>
          <a:ln w="28575" cap="rnd">
            <a:solidFill>
              <a:schemeClr val="bg2"/>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6" name="Right Brace 185"/>
          <p:cNvSpPr/>
          <p:nvPr/>
        </p:nvSpPr>
        <p:spPr>
          <a:xfrm>
            <a:off x="5009514" y="1164194"/>
            <a:ext cx="275772" cy="1917524"/>
          </a:xfrm>
          <a:prstGeom prst="rightBrace">
            <a:avLst>
              <a:gd name="adj1" fmla="val 55701"/>
              <a:gd name="adj2"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white"/>
              </a:solidFill>
            </a:endParaRPr>
          </a:p>
        </p:txBody>
      </p:sp>
      <p:sp>
        <p:nvSpPr>
          <p:cNvPr id="187" name="Right Brace 186"/>
          <p:cNvSpPr/>
          <p:nvPr/>
        </p:nvSpPr>
        <p:spPr>
          <a:xfrm>
            <a:off x="5024028" y="3687543"/>
            <a:ext cx="275772" cy="1917524"/>
          </a:xfrm>
          <a:prstGeom prst="rightBrace">
            <a:avLst>
              <a:gd name="adj1" fmla="val 55701"/>
              <a:gd name="adj2"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white"/>
              </a:solidFill>
            </a:endParaRPr>
          </a:p>
        </p:txBody>
      </p:sp>
      <p:sp>
        <p:nvSpPr>
          <p:cNvPr id="188" name="Flowchart: Or 187"/>
          <p:cNvSpPr/>
          <p:nvPr/>
        </p:nvSpPr>
        <p:spPr bwMode="auto">
          <a:xfrm>
            <a:off x="5364413" y="1905395"/>
            <a:ext cx="370115" cy="493487"/>
          </a:xfrm>
          <a:prstGeom prst="flowChartOr">
            <a:avLst/>
          </a:prstGeom>
          <a:solidFill>
            <a:schemeClr val="accent3"/>
          </a:solidFill>
          <a:ln w="25400" algn="ctr">
            <a:solidFill>
              <a:schemeClr val="bg1"/>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89" name="Flowchart: Or 188"/>
          <p:cNvSpPr/>
          <p:nvPr/>
        </p:nvSpPr>
        <p:spPr bwMode="auto">
          <a:xfrm>
            <a:off x="5364408" y="4399562"/>
            <a:ext cx="370115" cy="493487"/>
          </a:xfrm>
          <a:prstGeom prst="flowChartOr">
            <a:avLst/>
          </a:prstGeom>
          <a:solidFill>
            <a:schemeClr val="bg2"/>
          </a:solidFill>
          <a:ln w="25400" algn="ctr">
            <a:solidFill>
              <a:schemeClr val="bg1"/>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grpSp>
        <p:nvGrpSpPr>
          <p:cNvPr id="190" name="Group 189"/>
          <p:cNvGrpSpPr/>
          <p:nvPr/>
        </p:nvGrpSpPr>
        <p:grpSpPr>
          <a:xfrm>
            <a:off x="5775232" y="1882695"/>
            <a:ext cx="1045530" cy="560896"/>
            <a:chOff x="1087946" y="1188246"/>
            <a:chExt cx="1964816" cy="1047748"/>
          </a:xfrm>
        </p:grpSpPr>
        <p:grpSp>
          <p:nvGrpSpPr>
            <p:cNvPr id="191" name="Group 190"/>
            <p:cNvGrpSpPr/>
            <p:nvPr/>
          </p:nvGrpSpPr>
          <p:grpSpPr>
            <a:xfrm>
              <a:off x="1216933" y="1188246"/>
              <a:ext cx="1835829" cy="1047748"/>
              <a:chOff x="1205028" y="1188246"/>
              <a:chExt cx="1835829" cy="1047748"/>
            </a:xfrm>
          </p:grpSpPr>
          <p:sp>
            <p:nvSpPr>
              <p:cNvPr id="196" name="Rounded Rectangle 195"/>
              <p:cNvSpPr/>
              <p:nvPr/>
            </p:nvSpPr>
            <p:spPr bwMode="auto">
              <a:xfrm>
                <a:off x="1205028" y="1188246"/>
                <a:ext cx="1835829" cy="1047748"/>
              </a:xfrm>
              <a:prstGeom prst="roundRect">
                <a:avLst>
                  <a:gd name="adj" fmla="val 5686"/>
                </a:avLst>
              </a:prstGeom>
              <a:gradFill flip="none" rotWithShape="1">
                <a:gsLst>
                  <a:gs pos="0">
                    <a:schemeClr val="bg1"/>
                  </a:gs>
                  <a:gs pos="62080">
                    <a:srgbClr val="000000">
                      <a:alpha val="52000"/>
                    </a:srgbClr>
                  </a:gs>
                  <a:gs pos="21000">
                    <a:schemeClr val="bg1">
                      <a:alpha val="50000"/>
                    </a:schemeClr>
                  </a:gs>
                  <a:gs pos="100000">
                    <a:schemeClr val="bg1">
                      <a:alpha val="82000"/>
                    </a:schemeClr>
                  </a:gs>
                </a:gsLst>
                <a:lin ang="16200000" scaled="1"/>
                <a:tileRect/>
              </a:gradFill>
              <a:ln w="19050" algn="ctr">
                <a:solidFill>
                  <a:schemeClr val="bg1">
                    <a:lumMod val="75000"/>
                    <a:lumOff val="25000"/>
                  </a:schemeClr>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197" name="Round Same Side Corner Rectangle 196"/>
              <p:cNvSpPr/>
              <p:nvPr/>
            </p:nvSpPr>
            <p:spPr bwMode="auto">
              <a:xfrm>
                <a:off x="1245509" y="1245394"/>
                <a:ext cx="1752484" cy="314517"/>
              </a:xfrm>
              <a:prstGeom prst="round2SameRect">
                <a:avLst>
                  <a:gd name="adj1" fmla="val 12485"/>
                  <a:gd name="adj2" fmla="val 0"/>
                </a:avLst>
              </a:prstGeom>
              <a:gradFill flip="none" rotWithShape="1">
                <a:gsLst>
                  <a:gs pos="0">
                    <a:schemeClr val="tx1">
                      <a:alpha val="56000"/>
                    </a:schemeClr>
                  </a:gs>
                  <a:gs pos="6000">
                    <a:schemeClr val="tx1">
                      <a:alpha val="46000"/>
                    </a:schemeClr>
                  </a:gs>
                  <a:gs pos="48000">
                    <a:schemeClr val="bg1">
                      <a:alpha val="0"/>
                    </a:schemeClr>
                  </a:gs>
                  <a:gs pos="100000">
                    <a:schemeClr val="bg1">
                      <a:alpha val="0"/>
                    </a:schemeClr>
                  </a:gs>
                </a:gsLst>
                <a:lin ang="5400000" scaled="0"/>
                <a:tileRect/>
              </a:gradFill>
              <a:ln w="1905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grpSp>
        <p:grpSp>
          <p:nvGrpSpPr>
            <p:cNvPr id="192" name="Group 191"/>
            <p:cNvGrpSpPr/>
            <p:nvPr/>
          </p:nvGrpSpPr>
          <p:grpSpPr>
            <a:xfrm>
              <a:off x="1087946" y="1233572"/>
              <a:ext cx="1868818" cy="950820"/>
              <a:chOff x="691631" y="-934558"/>
              <a:chExt cx="1632702" cy="800903"/>
            </a:xfrm>
          </p:grpSpPr>
          <p:sp>
            <p:nvSpPr>
              <p:cNvPr id="193" name="Round Same Side Corner Rectangle 192"/>
              <p:cNvSpPr/>
              <p:nvPr/>
            </p:nvSpPr>
            <p:spPr bwMode="auto">
              <a:xfrm rot="16200000">
                <a:off x="340495" y="-583417"/>
                <a:ext cx="800903" cy="98622"/>
              </a:xfrm>
              <a:prstGeom prst="round2SameRect">
                <a:avLst>
                  <a:gd name="adj1" fmla="val 50000"/>
                  <a:gd name="adj2" fmla="val 0"/>
                </a:avLst>
              </a:prstGeom>
              <a:gradFill flip="none" rotWithShape="1">
                <a:gsLst>
                  <a:gs pos="90000">
                    <a:schemeClr val="accent3">
                      <a:lumMod val="25000"/>
                    </a:schemeClr>
                  </a:gs>
                  <a:gs pos="10000">
                    <a:schemeClr val="accent3">
                      <a:lumMod val="25000"/>
                    </a:schemeClr>
                  </a:gs>
                  <a:gs pos="0">
                    <a:schemeClr val="accent3">
                      <a:lumMod val="50000"/>
                    </a:schemeClr>
                  </a:gs>
                  <a:gs pos="100000">
                    <a:schemeClr val="accent3">
                      <a:lumMod val="50000"/>
                    </a:schemeClr>
                  </a:gs>
                </a:gsLst>
                <a:lin ang="0" scaled="0"/>
                <a:tileRect/>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94" name="Trapezoid 193"/>
              <p:cNvSpPr/>
              <p:nvPr/>
            </p:nvSpPr>
            <p:spPr bwMode="auto">
              <a:xfrm rot="5400000">
                <a:off x="378273" y="-566169"/>
                <a:ext cx="692311" cy="65596"/>
              </a:xfrm>
              <a:prstGeom prst="trapezoid">
                <a:avLst>
                  <a:gd name="adj" fmla="val 66935"/>
                </a:avLst>
              </a:prstGeom>
              <a:gradFill>
                <a:gsLst>
                  <a:gs pos="11000">
                    <a:schemeClr val="accent3"/>
                  </a:gs>
                  <a:gs pos="0">
                    <a:schemeClr val="accent3">
                      <a:lumMod val="50000"/>
                    </a:schemeClr>
                  </a:gs>
                  <a:gs pos="100000">
                    <a:schemeClr val="accent3">
                      <a:lumMod val="50000"/>
                    </a:schemeClr>
                  </a:gs>
                </a:gsLst>
                <a:lin ang="5400000" scaled="0"/>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smtClean="0">
                  <a:solidFill>
                    <a:prstClr val="white"/>
                  </a:solidFill>
                  <a:latin typeface="Arial"/>
                </a:endParaRPr>
              </a:p>
            </p:txBody>
          </p:sp>
          <p:sp>
            <p:nvSpPr>
              <p:cNvPr id="195" name="Rectangle 194"/>
              <p:cNvSpPr/>
              <p:nvPr/>
            </p:nvSpPr>
            <p:spPr bwMode="auto">
              <a:xfrm>
                <a:off x="752960" y="-822110"/>
                <a:ext cx="1571373" cy="574769"/>
              </a:xfrm>
              <a:prstGeom prst="rect">
                <a:avLst/>
              </a:prstGeom>
              <a:gradFill>
                <a:gsLst>
                  <a:gs pos="13000">
                    <a:schemeClr val="accent3"/>
                  </a:gs>
                  <a:gs pos="0">
                    <a:schemeClr val="accent3"/>
                  </a:gs>
                  <a:gs pos="57000">
                    <a:schemeClr val="accent3">
                      <a:lumMod val="50000"/>
                    </a:schemeClr>
                  </a:gs>
                </a:gsLst>
                <a:lin ang="0" scaled="0"/>
              </a:gradFill>
              <a:ln w="25400" algn="ctr">
                <a:noFill/>
                <a:round/>
                <a:headEnd/>
                <a:tailEnd/>
              </a:ln>
              <a:effectLst/>
            </p:spPr>
            <p:txBody>
              <a:bodyPr wrap="none" lIns="228600" tIns="45714" rIns="228600" bIns="45714" rtlCol="0" anchor="ctr"/>
              <a:lstStyle/>
              <a:p>
                <a:pPr marL="1588" indent="-1588" algn="ctr" defTabSz="913183" fontAlgn="auto">
                  <a:spcBef>
                    <a:spcPts val="0"/>
                  </a:spcBef>
                  <a:spcAft>
                    <a:spcPts val="0"/>
                  </a:spcAft>
                </a:pPr>
                <a:r>
                  <a:rPr lang="en-US" sz="1200" b="1" dirty="0" smtClean="0">
                    <a:solidFill>
                      <a:prstClr val="white"/>
                    </a:solidFill>
                    <a:latin typeface="Arial"/>
                  </a:rPr>
                  <a:t>Stage N</a:t>
                </a:r>
              </a:p>
            </p:txBody>
          </p:sp>
        </p:grpSp>
      </p:grpSp>
      <p:grpSp>
        <p:nvGrpSpPr>
          <p:cNvPr id="198" name="Group 197"/>
          <p:cNvGrpSpPr/>
          <p:nvPr/>
        </p:nvGrpSpPr>
        <p:grpSpPr>
          <a:xfrm>
            <a:off x="5775296" y="4367932"/>
            <a:ext cx="1045530" cy="560896"/>
            <a:chOff x="1087946" y="1188246"/>
            <a:chExt cx="1964816" cy="1047748"/>
          </a:xfrm>
        </p:grpSpPr>
        <p:grpSp>
          <p:nvGrpSpPr>
            <p:cNvPr id="199" name="Group 198"/>
            <p:cNvGrpSpPr/>
            <p:nvPr/>
          </p:nvGrpSpPr>
          <p:grpSpPr>
            <a:xfrm>
              <a:off x="1216933" y="1188246"/>
              <a:ext cx="1835829" cy="1047748"/>
              <a:chOff x="1205028" y="1188246"/>
              <a:chExt cx="1835829" cy="1047748"/>
            </a:xfrm>
          </p:grpSpPr>
          <p:sp>
            <p:nvSpPr>
              <p:cNvPr id="204" name="Rounded Rectangle 203"/>
              <p:cNvSpPr/>
              <p:nvPr/>
            </p:nvSpPr>
            <p:spPr bwMode="auto">
              <a:xfrm>
                <a:off x="1205028" y="1188246"/>
                <a:ext cx="1835829" cy="1047748"/>
              </a:xfrm>
              <a:prstGeom prst="roundRect">
                <a:avLst>
                  <a:gd name="adj" fmla="val 5686"/>
                </a:avLst>
              </a:prstGeom>
              <a:gradFill flip="none" rotWithShape="1">
                <a:gsLst>
                  <a:gs pos="0">
                    <a:schemeClr val="bg1"/>
                  </a:gs>
                  <a:gs pos="62080">
                    <a:srgbClr val="000000">
                      <a:alpha val="52000"/>
                    </a:srgbClr>
                  </a:gs>
                  <a:gs pos="21000">
                    <a:schemeClr val="bg1">
                      <a:alpha val="50000"/>
                    </a:schemeClr>
                  </a:gs>
                  <a:gs pos="100000">
                    <a:schemeClr val="bg1">
                      <a:alpha val="82000"/>
                    </a:schemeClr>
                  </a:gs>
                </a:gsLst>
                <a:lin ang="16200000" scaled="1"/>
                <a:tileRect/>
              </a:gradFill>
              <a:ln w="19050" algn="ctr">
                <a:solidFill>
                  <a:schemeClr val="bg1">
                    <a:lumMod val="75000"/>
                    <a:lumOff val="25000"/>
                  </a:schemeClr>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205" name="Round Same Side Corner Rectangle 204"/>
              <p:cNvSpPr/>
              <p:nvPr/>
            </p:nvSpPr>
            <p:spPr bwMode="auto">
              <a:xfrm>
                <a:off x="1245509" y="1245394"/>
                <a:ext cx="1752484" cy="314517"/>
              </a:xfrm>
              <a:prstGeom prst="round2SameRect">
                <a:avLst>
                  <a:gd name="adj1" fmla="val 12485"/>
                  <a:gd name="adj2" fmla="val 0"/>
                </a:avLst>
              </a:prstGeom>
              <a:gradFill flip="none" rotWithShape="1">
                <a:gsLst>
                  <a:gs pos="0">
                    <a:schemeClr val="tx1">
                      <a:alpha val="56000"/>
                    </a:schemeClr>
                  </a:gs>
                  <a:gs pos="6000">
                    <a:schemeClr val="tx1">
                      <a:alpha val="46000"/>
                    </a:schemeClr>
                  </a:gs>
                  <a:gs pos="48000">
                    <a:schemeClr val="bg1">
                      <a:alpha val="0"/>
                    </a:schemeClr>
                  </a:gs>
                  <a:gs pos="100000">
                    <a:schemeClr val="bg1">
                      <a:alpha val="0"/>
                    </a:schemeClr>
                  </a:gs>
                </a:gsLst>
                <a:lin ang="5400000" scaled="0"/>
                <a:tileRect/>
              </a:gradFill>
              <a:ln w="19050" algn="ctr">
                <a:no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grpSp>
        <p:grpSp>
          <p:nvGrpSpPr>
            <p:cNvPr id="200" name="Group 199"/>
            <p:cNvGrpSpPr/>
            <p:nvPr/>
          </p:nvGrpSpPr>
          <p:grpSpPr>
            <a:xfrm>
              <a:off x="1087946" y="1233572"/>
              <a:ext cx="1868818" cy="950820"/>
              <a:chOff x="691631" y="-934558"/>
              <a:chExt cx="1632702" cy="800903"/>
            </a:xfrm>
          </p:grpSpPr>
          <p:sp>
            <p:nvSpPr>
              <p:cNvPr id="201" name="Round Same Side Corner Rectangle 200"/>
              <p:cNvSpPr/>
              <p:nvPr/>
            </p:nvSpPr>
            <p:spPr bwMode="auto">
              <a:xfrm rot="16200000">
                <a:off x="340495" y="-583417"/>
                <a:ext cx="800903" cy="98622"/>
              </a:xfrm>
              <a:prstGeom prst="round2SameRect">
                <a:avLst>
                  <a:gd name="adj1" fmla="val 50000"/>
                  <a:gd name="adj2" fmla="val 0"/>
                </a:avLst>
              </a:prstGeom>
              <a:gradFill flip="none" rotWithShape="1">
                <a:gsLst>
                  <a:gs pos="90000">
                    <a:schemeClr val="bg2">
                      <a:lumMod val="25000"/>
                    </a:schemeClr>
                  </a:gs>
                  <a:gs pos="10000">
                    <a:schemeClr val="bg2">
                      <a:lumMod val="25000"/>
                    </a:schemeClr>
                  </a:gs>
                  <a:gs pos="0">
                    <a:schemeClr val="bg2">
                      <a:lumMod val="50000"/>
                    </a:schemeClr>
                  </a:gs>
                  <a:gs pos="100000">
                    <a:schemeClr val="bg2">
                      <a:lumMod val="50000"/>
                    </a:schemeClr>
                  </a:gs>
                </a:gsLst>
                <a:lin ang="0" scaled="0"/>
                <a:tileRect/>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202" name="Trapezoid 201"/>
              <p:cNvSpPr/>
              <p:nvPr/>
            </p:nvSpPr>
            <p:spPr bwMode="auto">
              <a:xfrm rot="5400000">
                <a:off x="378273" y="-566169"/>
                <a:ext cx="692311" cy="65596"/>
              </a:xfrm>
              <a:prstGeom prst="trapezoid">
                <a:avLst>
                  <a:gd name="adj" fmla="val 66935"/>
                </a:avLst>
              </a:prstGeom>
              <a:gradFill>
                <a:gsLst>
                  <a:gs pos="11000">
                    <a:schemeClr val="bg2"/>
                  </a:gs>
                  <a:gs pos="0">
                    <a:schemeClr val="bg2">
                      <a:lumMod val="50000"/>
                    </a:schemeClr>
                  </a:gs>
                  <a:gs pos="100000">
                    <a:schemeClr val="bg2">
                      <a:lumMod val="50000"/>
                    </a:schemeClr>
                  </a:gs>
                </a:gsLst>
                <a:lin ang="5400000" scaled="0"/>
              </a:gradFill>
              <a:ln w="25400" algn="ctr">
                <a:noFill/>
                <a:round/>
                <a:headEnd/>
                <a:tailEnd/>
              </a:ln>
              <a:effectLst/>
            </p:spPr>
            <p:txBody>
              <a:bodyPr lIns="228600" tIns="45714" rIns="228600" bIns="45714" rtlCol="0" anchor="ctr"/>
              <a:lstStyle/>
              <a:p>
                <a:pPr marL="1588" indent="-1588" algn="ctr" defTabSz="913183" fontAlgn="auto">
                  <a:spcBef>
                    <a:spcPts val="0"/>
                  </a:spcBef>
                  <a:spcAft>
                    <a:spcPts val="0"/>
                  </a:spcAft>
                </a:pPr>
                <a:endParaRPr lang="en-US" b="1" dirty="0">
                  <a:solidFill>
                    <a:prstClr val="white"/>
                  </a:solidFill>
                  <a:latin typeface="Arial"/>
                </a:endParaRPr>
              </a:p>
            </p:txBody>
          </p:sp>
          <p:sp>
            <p:nvSpPr>
              <p:cNvPr id="203" name="Rectangle 202"/>
              <p:cNvSpPr/>
              <p:nvPr/>
            </p:nvSpPr>
            <p:spPr bwMode="auto">
              <a:xfrm>
                <a:off x="752960" y="-822110"/>
                <a:ext cx="1571373" cy="574769"/>
              </a:xfrm>
              <a:prstGeom prst="rect">
                <a:avLst/>
              </a:prstGeom>
              <a:gradFill>
                <a:gsLst>
                  <a:gs pos="13000">
                    <a:schemeClr val="bg2"/>
                  </a:gs>
                  <a:gs pos="0">
                    <a:schemeClr val="bg2"/>
                  </a:gs>
                  <a:gs pos="57000">
                    <a:schemeClr val="bg2">
                      <a:lumMod val="50000"/>
                    </a:schemeClr>
                  </a:gs>
                </a:gsLst>
                <a:lin ang="0" scaled="0"/>
              </a:gradFill>
              <a:ln w="25400" algn="ctr">
                <a:noFill/>
                <a:round/>
                <a:headEnd/>
                <a:tailEnd/>
              </a:ln>
              <a:effectLst/>
            </p:spPr>
            <p:txBody>
              <a:bodyPr wrap="none" lIns="228600" tIns="45714" rIns="228600" bIns="45714" rtlCol="0" anchor="ctr"/>
              <a:lstStyle/>
              <a:p>
                <a:pPr marL="1588" indent="-1588" algn="ctr" defTabSz="913183" fontAlgn="auto">
                  <a:spcBef>
                    <a:spcPts val="0"/>
                  </a:spcBef>
                  <a:spcAft>
                    <a:spcPts val="0"/>
                  </a:spcAft>
                </a:pPr>
                <a:r>
                  <a:rPr lang="en-US" sz="1200" b="1" dirty="0" smtClean="0">
                    <a:solidFill>
                      <a:prstClr val="white"/>
                    </a:solidFill>
                    <a:latin typeface="Arial"/>
                  </a:rPr>
                  <a:t>Stage N+1</a:t>
                </a:r>
                <a:endParaRPr lang="en-US" sz="1200" b="1" dirty="0">
                  <a:solidFill>
                    <a:prstClr val="white"/>
                  </a:solidFill>
                  <a:latin typeface="Arial"/>
                </a:endParaRPr>
              </a:p>
            </p:txBody>
          </p:sp>
        </p:grpSp>
      </p:grpSp>
      <p:sp>
        <p:nvSpPr>
          <p:cNvPr id="207" name="Flowchart: Decision 206"/>
          <p:cNvSpPr/>
          <p:nvPr/>
        </p:nvSpPr>
        <p:spPr bwMode="auto">
          <a:xfrm>
            <a:off x="6751249" y="2888321"/>
            <a:ext cx="1286402" cy="1049971"/>
          </a:xfrm>
          <a:prstGeom prst="flowChartDecision">
            <a:avLst/>
          </a:prstGeom>
          <a:solidFill>
            <a:schemeClr val="accent5">
              <a:lumMod val="60000"/>
              <a:lumOff val="40000"/>
            </a:schemeClr>
          </a:solidFill>
          <a:ln w="25400" algn="ctr">
            <a:noFill/>
            <a:round/>
            <a:headEnd/>
            <a:tailEnd/>
          </a:ln>
          <a:effectLst/>
          <a:scene3d>
            <a:camera prst="orthographicFront"/>
            <a:lightRig rig="threePt" dir="t"/>
          </a:scene3d>
          <a:sp3d>
            <a:bevelT w="50800" h="6350" prst="relaxedInset"/>
          </a:sp3d>
        </p:spPr>
        <p:txBody>
          <a:bodyPr rot="0" spcFirstLastPara="0" vertOverflow="overflow" horzOverflow="overflow" vert="horz" wrap="none" lIns="0" tIns="45714" rIns="0" bIns="45714" numCol="1" spcCol="0" rtlCol="0" fromWordArt="0" anchor="ctr" anchorCtr="0" forceAA="0" compatLnSpc="1">
            <a:prstTxWarp prst="textNoShape">
              <a:avLst/>
            </a:prstTxWarp>
            <a:noAutofit/>
          </a:bodyPr>
          <a:lstStyle/>
          <a:p>
            <a:pPr marL="1588" indent="-1588" algn="ctr" defTabSz="913183" fontAlgn="auto">
              <a:lnSpc>
                <a:spcPct val="85000"/>
              </a:lnSpc>
              <a:spcBef>
                <a:spcPts val="0"/>
              </a:spcBef>
              <a:spcAft>
                <a:spcPts val="0"/>
              </a:spcAft>
            </a:pPr>
            <a:r>
              <a:rPr lang="en-US" sz="1200" b="1" dirty="0">
                <a:solidFill>
                  <a:prstClr val="black"/>
                </a:solidFill>
                <a:latin typeface="Arial"/>
              </a:rPr>
              <a:t>Face </a:t>
            </a:r>
            <a:r>
              <a:rPr lang="en-US" sz="1200" b="1" dirty="0" smtClean="0">
                <a:solidFill>
                  <a:prstClr val="black"/>
                </a:solidFill>
                <a:latin typeface="Arial"/>
              </a:rPr>
              <a:t>still</a:t>
            </a:r>
            <a:br>
              <a:rPr lang="en-US" sz="1200" b="1" dirty="0" smtClean="0">
                <a:solidFill>
                  <a:prstClr val="black"/>
                </a:solidFill>
                <a:latin typeface="Arial"/>
              </a:rPr>
            </a:br>
            <a:r>
              <a:rPr lang="en-US" sz="1200" b="1" dirty="0" smtClean="0">
                <a:solidFill>
                  <a:prstClr val="black"/>
                </a:solidFill>
                <a:latin typeface="Arial"/>
              </a:rPr>
              <a:t>possible</a:t>
            </a:r>
            <a:r>
              <a:rPr lang="en-US" sz="1200" b="1" dirty="0">
                <a:solidFill>
                  <a:prstClr val="black"/>
                </a:solidFill>
                <a:latin typeface="Arial"/>
              </a:rPr>
              <a:t>?</a:t>
            </a:r>
          </a:p>
        </p:txBody>
      </p:sp>
      <p:sp>
        <p:nvSpPr>
          <p:cNvPr id="216" name="TextBox 215"/>
          <p:cNvSpPr txBox="1"/>
          <p:nvPr/>
        </p:nvSpPr>
        <p:spPr>
          <a:xfrm>
            <a:off x="6107327" y="3233297"/>
            <a:ext cx="448713" cy="276999"/>
          </a:xfrm>
          <a:prstGeom prst="rect">
            <a:avLst/>
          </a:prstGeom>
          <a:noFill/>
        </p:spPr>
        <p:txBody>
          <a:bodyPr wrap="none" rtlCol="0">
            <a:spAutoFit/>
          </a:bodyPr>
          <a:lstStyle/>
          <a:p>
            <a:pPr algn="ctr" fontAlgn="auto">
              <a:spcBef>
                <a:spcPts val="0"/>
              </a:spcBef>
              <a:spcAft>
                <a:spcPts val="0"/>
              </a:spcAft>
            </a:pPr>
            <a:r>
              <a:rPr lang="en-US" sz="1200" b="1" dirty="0" smtClean="0">
                <a:solidFill>
                  <a:prstClr val="white"/>
                </a:solidFill>
                <a:latin typeface="Arial"/>
                <a:cs typeface="+mn-cs"/>
              </a:rPr>
              <a:t>Yes</a:t>
            </a:r>
          </a:p>
        </p:txBody>
      </p:sp>
      <p:cxnSp>
        <p:nvCxnSpPr>
          <p:cNvPr id="217" name="Straight Arrow Connector 216"/>
          <p:cNvCxnSpPr/>
          <p:nvPr/>
        </p:nvCxnSpPr>
        <p:spPr>
          <a:xfrm>
            <a:off x="6329993" y="3609786"/>
            <a:ext cx="0" cy="824499"/>
          </a:xfrm>
          <a:prstGeom prst="straightConnector1">
            <a:avLst/>
          </a:prstGeom>
          <a:ln w="57150" cap="rnd">
            <a:solidFill>
              <a:schemeClr val="bg2"/>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7199524" y="4212547"/>
            <a:ext cx="389850" cy="276999"/>
          </a:xfrm>
          <a:prstGeom prst="rect">
            <a:avLst/>
          </a:prstGeom>
          <a:noFill/>
        </p:spPr>
        <p:txBody>
          <a:bodyPr wrap="none" rtlCol="0">
            <a:spAutoFit/>
          </a:bodyPr>
          <a:lstStyle/>
          <a:p>
            <a:pPr algn="ctr" fontAlgn="auto">
              <a:spcBef>
                <a:spcPts val="0"/>
              </a:spcBef>
              <a:spcAft>
                <a:spcPts val="0"/>
              </a:spcAft>
            </a:pPr>
            <a:r>
              <a:rPr lang="en-US" sz="1200" b="1" dirty="0" smtClean="0">
                <a:solidFill>
                  <a:prstClr val="white"/>
                </a:solidFill>
                <a:latin typeface="Arial"/>
                <a:cs typeface="+mn-cs"/>
              </a:rPr>
              <a:t>No</a:t>
            </a:r>
          </a:p>
        </p:txBody>
      </p:sp>
      <p:cxnSp>
        <p:nvCxnSpPr>
          <p:cNvPr id="226" name="Straight Arrow Connector 225"/>
          <p:cNvCxnSpPr/>
          <p:nvPr/>
        </p:nvCxnSpPr>
        <p:spPr>
          <a:xfrm>
            <a:off x="7394450" y="4568895"/>
            <a:ext cx="0" cy="523372"/>
          </a:xfrm>
          <a:prstGeom prst="straightConnector1">
            <a:avLst/>
          </a:prstGeom>
          <a:ln w="57150" cap="rnd">
            <a:solidFill>
              <a:schemeClr val="accent1"/>
            </a:solidFill>
            <a:tailEnd type="stealth"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7" name="Octagon 226"/>
          <p:cNvSpPr/>
          <p:nvPr/>
        </p:nvSpPr>
        <p:spPr bwMode="auto">
          <a:xfrm>
            <a:off x="6877119" y="5102820"/>
            <a:ext cx="1034662" cy="669797"/>
          </a:xfrm>
          <a:prstGeom prst="octagon">
            <a:avLst/>
          </a:prstGeom>
          <a:solidFill>
            <a:schemeClr val="accent1"/>
          </a:solidFill>
          <a:ln w="25400" algn="ctr">
            <a:noFill/>
            <a:round/>
            <a:headEnd/>
            <a:tailEnd/>
          </a:ln>
          <a:effectLst/>
          <a:scene3d>
            <a:camera prst="orthographicFront"/>
            <a:lightRig rig="threePt" dir="t"/>
          </a:scene3d>
          <a:sp3d>
            <a:bevelT w="50800" h="6350" prst="relaxedInset"/>
          </a:sp3d>
        </p:spPr>
        <p:txBody>
          <a:bodyPr rot="0" spcFirstLastPara="0" vertOverflow="overflow" horzOverflow="overflow" vert="horz" wrap="none" lIns="0" tIns="45714" rIns="0" bIns="45714" numCol="1" spcCol="0" rtlCol="0" fromWordArt="0" anchor="ctr" anchorCtr="0" forceAA="0" compatLnSpc="1">
            <a:prstTxWarp prst="textNoShape">
              <a:avLst/>
            </a:prstTxWarp>
            <a:noAutofit/>
          </a:bodyPr>
          <a:lstStyle/>
          <a:p>
            <a:pPr marL="1588" indent="-1588" algn="ctr" defTabSz="913183" fontAlgn="auto">
              <a:lnSpc>
                <a:spcPct val="85000"/>
              </a:lnSpc>
              <a:spcBef>
                <a:spcPts val="0"/>
              </a:spcBef>
              <a:spcAft>
                <a:spcPts val="0"/>
              </a:spcAft>
            </a:pPr>
            <a:r>
              <a:rPr lang="en-US" sz="1200" b="1" dirty="0" smtClean="0">
                <a:solidFill>
                  <a:prstClr val="white"/>
                </a:solidFill>
                <a:latin typeface="Arial"/>
              </a:rPr>
              <a:t>REJECT</a:t>
            </a:r>
            <a:br>
              <a:rPr lang="en-US" sz="1200" b="1" dirty="0" smtClean="0">
                <a:solidFill>
                  <a:prstClr val="white"/>
                </a:solidFill>
                <a:latin typeface="Arial"/>
              </a:rPr>
            </a:br>
            <a:r>
              <a:rPr lang="en-US" sz="1200" b="1" dirty="0" smtClean="0">
                <a:solidFill>
                  <a:prstClr val="white"/>
                </a:solidFill>
                <a:latin typeface="Arial"/>
              </a:rPr>
              <a:t>FRAME</a:t>
            </a:r>
            <a:endParaRPr lang="en-US" sz="1200" b="1" dirty="0">
              <a:solidFill>
                <a:prstClr val="white"/>
              </a:solidFill>
              <a:latin typeface="Arial"/>
            </a:endParaRPr>
          </a:p>
        </p:txBody>
      </p:sp>
      <p:pic>
        <p:nvPicPr>
          <p:cNvPr id="8194" name="Picture 2" descr="Fig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323" y="0"/>
            <a:ext cx="1152230" cy="9858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ig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8210" y="0"/>
            <a:ext cx="1624717" cy="1390134"/>
          </a:xfrm>
          <a:prstGeom prst="rect">
            <a:avLst/>
          </a:prstGeom>
          <a:noFill/>
          <a:extLst>
            <a:ext uri="{909E8E84-426E-40DD-AFC4-6F175D3DCCD1}">
              <a14:hiddenFill xmlns:a14="http://schemas.microsoft.com/office/drawing/2010/main">
                <a:solidFill>
                  <a:srgbClr val="FFFFFF"/>
                </a:solidFill>
              </a14:hiddenFill>
            </a:ext>
          </a:extLst>
        </p:spPr>
      </p:pic>
      <p:sp>
        <p:nvSpPr>
          <p:cNvPr id="89" name="Title 3"/>
          <p:cNvSpPr txBox="1">
            <a:spLocks/>
          </p:cNvSpPr>
          <p:nvPr/>
        </p:nvSpPr>
        <p:spPr>
          <a:xfrm>
            <a:off x="6178874" y="1019165"/>
            <a:ext cx="1518134" cy="320040"/>
          </a:xfrm>
          <a:prstGeom prst="rect">
            <a:avLst/>
          </a:prstGeom>
        </p:spPr>
        <p:txBody>
          <a:bodyPr vert="horz" lIns="0" tIns="0" rIns="0" bIns="0" rtlCol="0" anchor="t">
            <a:noAutofit/>
          </a:bodyPr>
          <a:lstStyle>
            <a:lvl1pPr algn="l" defTabSz="914293" rtl="0" eaLnBrk="1" latinLnBrk="0" hangingPunct="1">
              <a:spcBef>
                <a:spcPct val="0"/>
              </a:spcBef>
              <a:buNone/>
              <a:defRPr lang="en-US" sz="1600" b="1" i="1" kern="1200" cap="all" baseline="0" dirty="0" smtClean="0">
                <a:solidFill>
                  <a:schemeClr val="tx1"/>
                </a:solidFill>
                <a:latin typeface="Arial" pitchFamily="34" charset="0"/>
                <a:ea typeface="+mj-ea"/>
                <a:cs typeface="Arial" pitchFamily="34" charset="0"/>
              </a:defRPr>
            </a:lvl1pPr>
          </a:lstStyle>
          <a:p>
            <a:r>
              <a:rPr lang="en-US" sz="1000" dirty="0" smtClean="0"/>
              <a:t>HAAR  FEATURES</a:t>
            </a:r>
            <a:endParaRPr lang="en-US" sz="1000" dirty="0"/>
          </a:p>
        </p:txBody>
      </p:sp>
      <p:pic>
        <p:nvPicPr>
          <p:cNvPr id="12290" name="Picture 2" descr="Fig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61640" y="1390134"/>
            <a:ext cx="1592088" cy="662342"/>
          </a:xfrm>
          <a:prstGeom prst="rect">
            <a:avLst/>
          </a:prstGeom>
          <a:noFill/>
          <a:extLst>
            <a:ext uri="{909E8E84-426E-40DD-AFC4-6F175D3DCCD1}">
              <a14:hiddenFill xmlns:a14="http://schemas.microsoft.com/office/drawing/2010/main">
                <a:solidFill>
                  <a:srgbClr val="FFFFFF"/>
                </a:solidFill>
              </a14:hiddenFill>
            </a:ext>
          </a:extLst>
        </p:spPr>
      </p:pic>
      <p:sp>
        <p:nvSpPr>
          <p:cNvPr id="91" name="Title 3"/>
          <p:cNvSpPr txBox="1">
            <a:spLocks/>
          </p:cNvSpPr>
          <p:nvPr/>
        </p:nvSpPr>
        <p:spPr>
          <a:xfrm>
            <a:off x="7534264" y="2037922"/>
            <a:ext cx="1518134" cy="320040"/>
          </a:xfrm>
          <a:prstGeom prst="rect">
            <a:avLst/>
          </a:prstGeom>
        </p:spPr>
        <p:txBody>
          <a:bodyPr vert="horz" lIns="0" tIns="0" rIns="0" bIns="0" rtlCol="0" anchor="t">
            <a:noAutofit/>
          </a:bodyPr>
          <a:lstStyle>
            <a:lvl1pPr algn="l" defTabSz="914293" rtl="0" eaLnBrk="1" latinLnBrk="0" hangingPunct="1">
              <a:spcBef>
                <a:spcPct val="0"/>
              </a:spcBef>
              <a:buNone/>
              <a:defRPr lang="en-US" sz="1600" b="1" i="1" kern="1200" cap="all" baseline="0" dirty="0" smtClean="0">
                <a:solidFill>
                  <a:schemeClr val="tx1"/>
                </a:solidFill>
                <a:latin typeface="Arial" pitchFamily="34" charset="0"/>
                <a:ea typeface="+mj-ea"/>
                <a:cs typeface="Arial" pitchFamily="34" charset="0"/>
              </a:defRPr>
            </a:lvl1pPr>
          </a:lstStyle>
          <a:p>
            <a:r>
              <a:rPr lang="en-US" sz="1000" dirty="0" smtClean="0"/>
              <a:t>    INTEGRAL IMAGE </a:t>
            </a:r>
            <a:endParaRPr lang="en-US" sz="1000" dirty="0"/>
          </a:p>
        </p:txBody>
      </p:sp>
    </p:spTree>
    <p:extLst>
      <p:ext uri="{BB962C8B-B14F-4D97-AF65-F5344CB8AC3E}">
        <p14:creationId xmlns:p14="http://schemas.microsoft.com/office/powerpoint/2010/main" val="286550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wipe(left)">
                                      <p:cBhvr>
                                        <p:cTn id="13" dur="250"/>
                                        <p:tgtEl>
                                          <p:spTgt spid="168"/>
                                        </p:tgtEl>
                                      </p:cBhvr>
                                    </p:animEffect>
                                  </p:childTnLst>
                                </p:cTn>
                              </p:par>
                            </p:childTnLst>
                          </p:cTn>
                        </p:par>
                        <p:par>
                          <p:cTn id="14" fill="hold">
                            <p:stCondLst>
                              <p:cond delay="2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50"/>
                                        <p:tgtEl>
                                          <p:spTgt spid="6"/>
                                        </p:tgtEl>
                                      </p:cBhvr>
                                    </p:animEffect>
                                  </p:childTnLst>
                                </p:cTn>
                              </p:par>
                              <p:par>
                                <p:cTn id="18" presetID="22" presetClass="entr" presetSubtype="8" fill="hold" nodeType="withEffect">
                                  <p:stCondLst>
                                    <p:cond delay="0"/>
                                  </p:stCondLst>
                                  <p:childTnLst>
                                    <p:set>
                                      <p:cBhvr>
                                        <p:cTn id="19" dur="1" fill="hold">
                                          <p:stCondLst>
                                            <p:cond delay="0"/>
                                          </p:stCondLst>
                                        </p:cTn>
                                        <p:tgtEl>
                                          <p:spTgt spid="169"/>
                                        </p:tgtEl>
                                        <p:attrNameLst>
                                          <p:attrName>style.visibility</p:attrName>
                                        </p:attrNameLst>
                                      </p:cBhvr>
                                      <p:to>
                                        <p:strVal val="visible"/>
                                      </p:to>
                                    </p:set>
                                    <p:animEffect transition="in" filter="wipe(left)">
                                      <p:cBhvr>
                                        <p:cTn id="20" dur="250"/>
                                        <p:tgtEl>
                                          <p:spTgt spid="16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wipe(left)">
                                      <p:cBhvr>
                                        <p:cTn id="24" dur="250"/>
                                        <p:tgtEl>
                                          <p:spTgt spid="119"/>
                                        </p:tgtEl>
                                      </p:cBhvr>
                                    </p:animEffect>
                                  </p:childTnLst>
                                </p:cTn>
                              </p:par>
                              <p:par>
                                <p:cTn id="25" presetID="22" presetClass="entr" presetSubtype="8" fill="hold" nodeType="withEffect">
                                  <p:stCondLst>
                                    <p:cond delay="0"/>
                                  </p:stCondLst>
                                  <p:childTnLst>
                                    <p:set>
                                      <p:cBhvr>
                                        <p:cTn id="26" dur="1" fill="hold">
                                          <p:stCondLst>
                                            <p:cond delay="0"/>
                                          </p:stCondLst>
                                        </p:cTn>
                                        <p:tgtEl>
                                          <p:spTgt spid="173"/>
                                        </p:tgtEl>
                                        <p:attrNameLst>
                                          <p:attrName>style.visibility</p:attrName>
                                        </p:attrNameLst>
                                      </p:cBhvr>
                                      <p:to>
                                        <p:strVal val="visible"/>
                                      </p:to>
                                    </p:set>
                                    <p:animEffect transition="in" filter="wipe(left)">
                                      <p:cBhvr>
                                        <p:cTn id="27" dur="250"/>
                                        <p:tgtEl>
                                          <p:spTgt spid="173"/>
                                        </p:tgtEl>
                                      </p:cBhvr>
                                    </p:animEffect>
                                  </p:childTnLst>
                                </p:cTn>
                              </p:par>
                            </p:childTnLst>
                          </p:cTn>
                        </p:par>
                        <p:par>
                          <p:cTn id="28" fill="hold">
                            <p:stCondLst>
                              <p:cond delay="750"/>
                            </p:stCondLst>
                            <p:childTnLst>
                              <p:par>
                                <p:cTn id="29" presetID="22" presetClass="entr" presetSubtype="8" fill="hold" nodeType="after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wipe(left)">
                                      <p:cBhvr>
                                        <p:cTn id="31" dur="250"/>
                                        <p:tgtEl>
                                          <p:spTgt spid="127"/>
                                        </p:tgtEl>
                                      </p:cBhvr>
                                    </p:animEffect>
                                  </p:childTnLst>
                                </p:cTn>
                              </p:par>
                            </p:childTnLst>
                          </p:cTn>
                        </p:par>
                        <p:par>
                          <p:cTn id="32" fill="hold">
                            <p:stCondLst>
                              <p:cond delay="1000"/>
                            </p:stCondLst>
                            <p:childTnLst>
                              <p:par>
                                <p:cTn id="33" presetID="12" presetClass="entr" presetSubtype="8" fill="hold" grpId="0" nodeType="afterEffect">
                                  <p:stCondLst>
                                    <p:cond delay="0"/>
                                  </p:stCondLst>
                                  <p:childTnLst>
                                    <p:set>
                                      <p:cBhvr>
                                        <p:cTn id="34" dur="1" fill="hold">
                                          <p:stCondLst>
                                            <p:cond delay="0"/>
                                          </p:stCondLst>
                                        </p:cTn>
                                        <p:tgtEl>
                                          <p:spTgt spid="186"/>
                                        </p:tgtEl>
                                        <p:attrNameLst>
                                          <p:attrName>style.visibility</p:attrName>
                                        </p:attrNameLst>
                                      </p:cBhvr>
                                      <p:to>
                                        <p:strVal val="visible"/>
                                      </p:to>
                                    </p:set>
                                    <p:anim calcmode="lin" valueType="num">
                                      <p:cBhvr additive="base">
                                        <p:cTn id="35" dur="250"/>
                                        <p:tgtEl>
                                          <p:spTgt spid="186"/>
                                        </p:tgtEl>
                                        <p:attrNameLst>
                                          <p:attrName>ppt_x</p:attrName>
                                        </p:attrNameLst>
                                      </p:cBhvr>
                                      <p:tavLst>
                                        <p:tav tm="0">
                                          <p:val>
                                            <p:strVal val="#ppt_x-#ppt_w*1.125000"/>
                                          </p:val>
                                        </p:tav>
                                        <p:tav tm="100000">
                                          <p:val>
                                            <p:strVal val="#ppt_x"/>
                                          </p:val>
                                        </p:tav>
                                      </p:tavLst>
                                    </p:anim>
                                    <p:animEffect transition="in" filter="wipe(right)">
                                      <p:cBhvr>
                                        <p:cTn id="36" dur="250"/>
                                        <p:tgtEl>
                                          <p:spTgt spid="186"/>
                                        </p:tgtEl>
                                      </p:cBhvr>
                                    </p:animEffect>
                                  </p:childTnLst>
                                </p:cTn>
                              </p:par>
                            </p:childTnLst>
                          </p:cTn>
                        </p:par>
                        <p:par>
                          <p:cTn id="37" fill="hold">
                            <p:stCondLst>
                              <p:cond delay="1250"/>
                            </p:stCondLst>
                            <p:childTnLst>
                              <p:par>
                                <p:cTn id="38" presetID="53" presetClass="entr" presetSubtype="16" fill="hold" grpId="0" nodeType="afterEffect">
                                  <p:stCondLst>
                                    <p:cond delay="0"/>
                                  </p:stCondLst>
                                  <p:childTnLst>
                                    <p:set>
                                      <p:cBhvr>
                                        <p:cTn id="39" dur="1" fill="hold">
                                          <p:stCondLst>
                                            <p:cond delay="0"/>
                                          </p:stCondLst>
                                        </p:cTn>
                                        <p:tgtEl>
                                          <p:spTgt spid="188"/>
                                        </p:tgtEl>
                                        <p:attrNameLst>
                                          <p:attrName>style.visibility</p:attrName>
                                        </p:attrNameLst>
                                      </p:cBhvr>
                                      <p:to>
                                        <p:strVal val="visible"/>
                                      </p:to>
                                    </p:set>
                                    <p:anim calcmode="lin" valueType="num">
                                      <p:cBhvr>
                                        <p:cTn id="40" dur="250" fill="hold"/>
                                        <p:tgtEl>
                                          <p:spTgt spid="188"/>
                                        </p:tgtEl>
                                        <p:attrNameLst>
                                          <p:attrName>ppt_w</p:attrName>
                                        </p:attrNameLst>
                                      </p:cBhvr>
                                      <p:tavLst>
                                        <p:tav tm="0">
                                          <p:val>
                                            <p:fltVal val="0"/>
                                          </p:val>
                                        </p:tav>
                                        <p:tav tm="100000">
                                          <p:val>
                                            <p:strVal val="#ppt_w"/>
                                          </p:val>
                                        </p:tav>
                                      </p:tavLst>
                                    </p:anim>
                                    <p:anim calcmode="lin" valueType="num">
                                      <p:cBhvr>
                                        <p:cTn id="41" dur="250" fill="hold"/>
                                        <p:tgtEl>
                                          <p:spTgt spid="188"/>
                                        </p:tgtEl>
                                        <p:attrNameLst>
                                          <p:attrName>ppt_h</p:attrName>
                                        </p:attrNameLst>
                                      </p:cBhvr>
                                      <p:tavLst>
                                        <p:tav tm="0">
                                          <p:val>
                                            <p:fltVal val="0"/>
                                          </p:val>
                                        </p:tav>
                                        <p:tav tm="100000">
                                          <p:val>
                                            <p:strVal val="#ppt_h"/>
                                          </p:val>
                                        </p:tav>
                                      </p:tavLst>
                                    </p:anim>
                                    <p:animEffect transition="in" filter="fade">
                                      <p:cBhvr>
                                        <p:cTn id="42" dur="250"/>
                                        <p:tgtEl>
                                          <p:spTgt spid="188"/>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90"/>
                                        </p:tgtEl>
                                        <p:attrNameLst>
                                          <p:attrName>style.visibility</p:attrName>
                                        </p:attrNameLst>
                                      </p:cBhvr>
                                      <p:to>
                                        <p:strVal val="visible"/>
                                      </p:to>
                                    </p:set>
                                    <p:animEffect transition="in" filter="wipe(left)">
                                      <p:cBhvr>
                                        <p:cTn id="46" dur="250"/>
                                        <p:tgtEl>
                                          <p:spTgt spid="190"/>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206"/>
                                        </p:tgtEl>
                                        <p:attrNameLst>
                                          <p:attrName>style.visibility</p:attrName>
                                        </p:attrNameLst>
                                      </p:cBhvr>
                                      <p:to>
                                        <p:strVal val="visible"/>
                                      </p:to>
                                    </p:set>
                                    <p:animEffect transition="in" filter="strips(downRight)">
                                      <p:cBhvr>
                                        <p:cTn id="51" dur="250"/>
                                        <p:tgtEl>
                                          <p:spTgt spid="206"/>
                                        </p:tgtEl>
                                      </p:cBhvr>
                                    </p:animEffect>
                                  </p:childTnLst>
                                </p:cTn>
                              </p:par>
                            </p:childTnLst>
                          </p:cTn>
                        </p:par>
                        <p:par>
                          <p:cTn id="52" fill="hold">
                            <p:stCondLst>
                              <p:cond delay="250"/>
                            </p:stCondLst>
                            <p:childTnLst>
                              <p:par>
                                <p:cTn id="53" presetID="12" presetClass="entr" presetSubtype="1" fill="hold" grpId="0" nodeType="afterEffect">
                                  <p:stCondLst>
                                    <p:cond delay="0"/>
                                  </p:stCondLst>
                                  <p:childTnLst>
                                    <p:set>
                                      <p:cBhvr>
                                        <p:cTn id="54" dur="1" fill="hold">
                                          <p:stCondLst>
                                            <p:cond delay="0"/>
                                          </p:stCondLst>
                                        </p:cTn>
                                        <p:tgtEl>
                                          <p:spTgt spid="207"/>
                                        </p:tgtEl>
                                        <p:attrNameLst>
                                          <p:attrName>style.visibility</p:attrName>
                                        </p:attrNameLst>
                                      </p:cBhvr>
                                      <p:to>
                                        <p:strVal val="visible"/>
                                      </p:to>
                                    </p:set>
                                    <p:anim calcmode="lin" valueType="num">
                                      <p:cBhvr additive="base">
                                        <p:cTn id="55" dur="250"/>
                                        <p:tgtEl>
                                          <p:spTgt spid="207"/>
                                        </p:tgtEl>
                                        <p:attrNameLst>
                                          <p:attrName>ppt_y</p:attrName>
                                        </p:attrNameLst>
                                      </p:cBhvr>
                                      <p:tavLst>
                                        <p:tav tm="0">
                                          <p:val>
                                            <p:strVal val="#ppt_y-#ppt_h*1.125000"/>
                                          </p:val>
                                        </p:tav>
                                        <p:tav tm="100000">
                                          <p:val>
                                            <p:strVal val="#ppt_y"/>
                                          </p:val>
                                        </p:tav>
                                      </p:tavLst>
                                    </p:anim>
                                    <p:animEffect transition="in" filter="wipe(down)">
                                      <p:cBhvr>
                                        <p:cTn id="56" dur="250"/>
                                        <p:tgtEl>
                                          <p:spTgt spid="207"/>
                                        </p:tgtEl>
                                      </p:cBhvr>
                                    </p:animEffect>
                                  </p:childTnLst>
                                </p:cTn>
                              </p:par>
                            </p:childTnLst>
                          </p:cTn>
                        </p:par>
                        <p:par>
                          <p:cTn id="57" fill="hold">
                            <p:stCondLst>
                              <p:cond delay="500"/>
                            </p:stCondLst>
                            <p:childTnLst>
                              <p:par>
                                <p:cTn id="58" presetID="12" presetClass="entr" presetSubtype="1" fill="hold" nodeType="afterEffect">
                                  <p:stCondLst>
                                    <p:cond delay="0"/>
                                  </p:stCondLst>
                                  <p:childTnLst>
                                    <p:set>
                                      <p:cBhvr>
                                        <p:cTn id="59" dur="1" fill="hold">
                                          <p:stCondLst>
                                            <p:cond delay="0"/>
                                          </p:stCondLst>
                                        </p:cTn>
                                        <p:tgtEl>
                                          <p:spTgt spid="223"/>
                                        </p:tgtEl>
                                        <p:attrNameLst>
                                          <p:attrName>style.visibility</p:attrName>
                                        </p:attrNameLst>
                                      </p:cBhvr>
                                      <p:to>
                                        <p:strVal val="visible"/>
                                      </p:to>
                                    </p:set>
                                    <p:anim calcmode="lin" valueType="num">
                                      <p:cBhvr additive="base">
                                        <p:cTn id="60" dur="500"/>
                                        <p:tgtEl>
                                          <p:spTgt spid="223"/>
                                        </p:tgtEl>
                                        <p:attrNameLst>
                                          <p:attrName>ppt_y</p:attrName>
                                        </p:attrNameLst>
                                      </p:cBhvr>
                                      <p:tavLst>
                                        <p:tav tm="0">
                                          <p:val>
                                            <p:strVal val="#ppt_y-#ppt_h*1.125000"/>
                                          </p:val>
                                        </p:tav>
                                        <p:tav tm="100000">
                                          <p:val>
                                            <p:strVal val="#ppt_y"/>
                                          </p:val>
                                        </p:tav>
                                      </p:tavLst>
                                    </p:anim>
                                    <p:animEffect transition="in" filter="wipe(down)">
                                      <p:cBhvr>
                                        <p:cTn id="61" dur="500"/>
                                        <p:tgtEl>
                                          <p:spTgt spid="223"/>
                                        </p:tgtEl>
                                      </p:cBhvr>
                                    </p:animEffect>
                                  </p:childTnLst>
                                </p:cTn>
                              </p:par>
                            </p:childTnLst>
                          </p:cTn>
                        </p:par>
                        <p:par>
                          <p:cTn id="62" fill="hold">
                            <p:stCondLst>
                              <p:cond delay="1000"/>
                            </p:stCondLst>
                            <p:childTnLst>
                              <p:par>
                                <p:cTn id="63" presetID="53" presetClass="entr" presetSubtype="16" fill="hold" grpId="0" nodeType="afterEffect">
                                  <p:stCondLst>
                                    <p:cond delay="0"/>
                                  </p:stCondLst>
                                  <p:childTnLst>
                                    <p:set>
                                      <p:cBhvr>
                                        <p:cTn id="64" dur="1" fill="hold">
                                          <p:stCondLst>
                                            <p:cond delay="0"/>
                                          </p:stCondLst>
                                        </p:cTn>
                                        <p:tgtEl>
                                          <p:spTgt spid="225"/>
                                        </p:tgtEl>
                                        <p:attrNameLst>
                                          <p:attrName>style.visibility</p:attrName>
                                        </p:attrNameLst>
                                      </p:cBhvr>
                                      <p:to>
                                        <p:strVal val="visible"/>
                                      </p:to>
                                    </p:set>
                                    <p:anim calcmode="lin" valueType="num">
                                      <p:cBhvr>
                                        <p:cTn id="65" dur="250" fill="hold"/>
                                        <p:tgtEl>
                                          <p:spTgt spid="225"/>
                                        </p:tgtEl>
                                        <p:attrNameLst>
                                          <p:attrName>ppt_w</p:attrName>
                                        </p:attrNameLst>
                                      </p:cBhvr>
                                      <p:tavLst>
                                        <p:tav tm="0">
                                          <p:val>
                                            <p:fltVal val="0"/>
                                          </p:val>
                                        </p:tav>
                                        <p:tav tm="100000">
                                          <p:val>
                                            <p:strVal val="#ppt_w"/>
                                          </p:val>
                                        </p:tav>
                                      </p:tavLst>
                                    </p:anim>
                                    <p:anim calcmode="lin" valueType="num">
                                      <p:cBhvr>
                                        <p:cTn id="66" dur="250" fill="hold"/>
                                        <p:tgtEl>
                                          <p:spTgt spid="225"/>
                                        </p:tgtEl>
                                        <p:attrNameLst>
                                          <p:attrName>ppt_h</p:attrName>
                                        </p:attrNameLst>
                                      </p:cBhvr>
                                      <p:tavLst>
                                        <p:tav tm="0">
                                          <p:val>
                                            <p:fltVal val="0"/>
                                          </p:val>
                                        </p:tav>
                                        <p:tav tm="100000">
                                          <p:val>
                                            <p:strVal val="#ppt_h"/>
                                          </p:val>
                                        </p:tav>
                                      </p:tavLst>
                                    </p:anim>
                                    <p:animEffect transition="in" filter="fade">
                                      <p:cBhvr>
                                        <p:cTn id="67" dur="250"/>
                                        <p:tgtEl>
                                          <p:spTgt spid="225"/>
                                        </p:tgtEl>
                                      </p:cBhvr>
                                    </p:animEffect>
                                  </p:childTnLst>
                                </p:cTn>
                              </p:par>
                            </p:childTnLst>
                          </p:cTn>
                        </p:par>
                        <p:par>
                          <p:cTn id="68" fill="hold">
                            <p:stCondLst>
                              <p:cond delay="1250"/>
                            </p:stCondLst>
                            <p:childTnLst>
                              <p:par>
                                <p:cTn id="69" presetID="22" presetClass="entr" presetSubtype="1" fill="hold" nodeType="afterEffect">
                                  <p:stCondLst>
                                    <p:cond delay="0"/>
                                  </p:stCondLst>
                                  <p:childTnLst>
                                    <p:set>
                                      <p:cBhvr>
                                        <p:cTn id="70" dur="1" fill="hold">
                                          <p:stCondLst>
                                            <p:cond delay="0"/>
                                          </p:stCondLst>
                                        </p:cTn>
                                        <p:tgtEl>
                                          <p:spTgt spid="226"/>
                                        </p:tgtEl>
                                        <p:attrNameLst>
                                          <p:attrName>style.visibility</p:attrName>
                                        </p:attrNameLst>
                                      </p:cBhvr>
                                      <p:to>
                                        <p:strVal val="visible"/>
                                      </p:to>
                                    </p:set>
                                    <p:animEffect transition="in" filter="wipe(up)">
                                      <p:cBhvr>
                                        <p:cTn id="71" dur="500"/>
                                        <p:tgtEl>
                                          <p:spTgt spid="226"/>
                                        </p:tgtEl>
                                      </p:cBhvr>
                                    </p:animEffect>
                                  </p:childTnLst>
                                </p:cTn>
                              </p:par>
                            </p:childTnLst>
                          </p:cTn>
                        </p:par>
                        <p:par>
                          <p:cTn id="72" fill="hold">
                            <p:stCondLst>
                              <p:cond delay="1750"/>
                            </p:stCondLst>
                            <p:childTnLst>
                              <p:par>
                                <p:cTn id="73" presetID="12" presetClass="entr" presetSubtype="1" fill="hold" grpId="0" nodeType="afterEffect">
                                  <p:stCondLst>
                                    <p:cond delay="0"/>
                                  </p:stCondLst>
                                  <p:childTnLst>
                                    <p:set>
                                      <p:cBhvr>
                                        <p:cTn id="74" dur="1" fill="hold">
                                          <p:stCondLst>
                                            <p:cond delay="0"/>
                                          </p:stCondLst>
                                        </p:cTn>
                                        <p:tgtEl>
                                          <p:spTgt spid="227"/>
                                        </p:tgtEl>
                                        <p:attrNameLst>
                                          <p:attrName>style.visibility</p:attrName>
                                        </p:attrNameLst>
                                      </p:cBhvr>
                                      <p:to>
                                        <p:strVal val="visible"/>
                                      </p:to>
                                    </p:set>
                                    <p:anim calcmode="lin" valueType="num">
                                      <p:cBhvr additive="base">
                                        <p:cTn id="75" dur="250"/>
                                        <p:tgtEl>
                                          <p:spTgt spid="227"/>
                                        </p:tgtEl>
                                        <p:attrNameLst>
                                          <p:attrName>ppt_y</p:attrName>
                                        </p:attrNameLst>
                                      </p:cBhvr>
                                      <p:tavLst>
                                        <p:tav tm="0">
                                          <p:val>
                                            <p:strVal val="#ppt_y-#ppt_h*1.125000"/>
                                          </p:val>
                                        </p:tav>
                                        <p:tav tm="100000">
                                          <p:val>
                                            <p:strVal val="#ppt_y"/>
                                          </p:val>
                                        </p:tav>
                                      </p:tavLst>
                                    </p:anim>
                                    <p:animEffect transition="in" filter="wipe(down)">
                                      <p:cBhvr>
                                        <p:cTn id="76" dur="250"/>
                                        <p:tgtEl>
                                          <p:spTgt spid="227"/>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2" fill="hold" nodeType="clickEffect">
                                  <p:stCondLst>
                                    <p:cond delay="0"/>
                                  </p:stCondLst>
                                  <p:childTnLst>
                                    <p:set>
                                      <p:cBhvr>
                                        <p:cTn id="80" dur="1" fill="hold">
                                          <p:stCondLst>
                                            <p:cond delay="0"/>
                                          </p:stCondLst>
                                        </p:cTn>
                                        <p:tgtEl>
                                          <p:spTgt spid="209"/>
                                        </p:tgtEl>
                                        <p:attrNameLst>
                                          <p:attrName>style.visibility</p:attrName>
                                        </p:attrNameLst>
                                      </p:cBhvr>
                                      <p:to>
                                        <p:strVal val="visible"/>
                                      </p:to>
                                    </p:set>
                                    <p:anim calcmode="lin" valueType="num">
                                      <p:cBhvr additive="base">
                                        <p:cTn id="81" dur="500"/>
                                        <p:tgtEl>
                                          <p:spTgt spid="209"/>
                                        </p:tgtEl>
                                        <p:attrNameLst>
                                          <p:attrName>ppt_x</p:attrName>
                                        </p:attrNameLst>
                                      </p:cBhvr>
                                      <p:tavLst>
                                        <p:tav tm="0">
                                          <p:val>
                                            <p:strVal val="#ppt_x+#ppt_w*1.125000"/>
                                          </p:val>
                                        </p:tav>
                                        <p:tav tm="100000">
                                          <p:val>
                                            <p:strVal val="#ppt_x"/>
                                          </p:val>
                                        </p:tav>
                                      </p:tavLst>
                                    </p:anim>
                                    <p:animEffect transition="in" filter="wipe(left)">
                                      <p:cBhvr>
                                        <p:cTn id="82" dur="500"/>
                                        <p:tgtEl>
                                          <p:spTgt spid="209"/>
                                        </p:tgtEl>
                                      </p:cBhvr>
                                    </p:animEffect>
                                  </p:childTnLst>
                                </p:cTn>
                              </p:par>
                            </p:childTnLst>
                          </p:cTn>
                        </p:par>
                        <p:par>
                          <p:cTn id="83" fill="hold">
                            <p:stCondLst>
                              <p:cond delay="500"/>
                            </p:stCondLst>
                            <p:childTnLst>
                              <p:par>
                                <p:cTn id="84" presetID="53" presetClass="entr" presetSubtype="16" fill="hold" grpId="0" nodeType="afterEffect">
                                  <p:stCondLst>
                                    <p:cond delay="0"/>
                                  </p:stCondLst>
                                  <p:childTnLst>
                                    <p:set>
                                      <p:cBhvr>
                                        <p:cTn id="85" dur="1" fill="hold">
                                          <p:stCondLst>
                                            <p:cond delay="0"/>
                                          </p:stCondLst>
                                        </p:cTn>
                                        <p:tgtEl>
                                          <p:spTgt spid="216"/>
                                        </p:tgtEl>
                                        <p:attrNameLst>
                                          <p:attrName>style.visibility</p:attrName>
                                        </p:attrNameLst>
                                      </p:cBhvr>
                                      <p:to>
                                        <p:strVal val="visible"/>
                                      </p:to>
                                    </p:set>
                                    <p:anim calcmode="lin" valueType="num">
                                      <p:cBhvr>
                                        <p:cTn id="86" dur="250" fill="hold"/>
                                        <p:tgtEl>
                                          <p:spTgt spid="216"/>
                                        </p:tgtEl>
                                        <p:attrNameLst>
                                          <p:attrName>ppt_w</p:attrName>
                                        </p:attrNameLst>
                                      </p:cBhvr>
                                      <p:tavLst>
                                        <p:tav tm="0">
                                          <p:val>
                                            <p:fltVal val="0"/>
                                          </p:val>
                                        </p:tav>
                                        <p:tav tm="100000">
                                          <p:val>
                                            <p:strVal val="#ppt_w"/>
                                          </p:val>
                                        </p:tav>
                                      </p:tavLst>
                                    </p:anim>
                                    <p:anim calcmode="lin" valueType="num">
                                      <p:cBhvr>
                                        <p:cTn id="87" dur="250" fill="hold"/>
                                        <p:tgtEl>
                                          <p:spTgt spid="216"/>
                                        </p:tgtEl>
                                        <p:attrNameLst>
                                          <p:attrName>ppt_h</p:attrName>
                                        </p:attrNameLst>
                                      </p:cBhvr>
                                      <p:tavLst>
                                        <p:tav tm="0">
                                          <p:val>
                                            <p:fltVal val="0"/>
                                          </p:val>
                                        </p:tav>
                                        <p:tav tm="100000">
                                          <p:val>
                                            <p:strVal val="#ppt_h"/>
                                          </p:val>
                                        </p:tav>
                                      </p:tavLst>
                                    </p:anim>
                                    <p:animEffect transition="in" filter="fade">
                                      <p:cBhvr>
                                        <p:cTn id="88" dur="250"/>
                                        <p:tgtEl>
                                          <p:spTgt spid="216"/>
                                        </p:tgtEl>
                                      </p:cBhvr>
                                    </p:animEffect>
                                  </p:childTnLst>
                                </p:cTn>
                              </p:par>
                            </p:childTnLst>
                          </p:cTn>
                        </p:par>
                        <p:par>
                          <p:cTn id="89" fill="hold">
                            <p:stCondLst>
                              <p:cond delay="750"/>
                            </p:stCondLst>
                            <p:childTnLst>
                              <p:par>
                                <p:cTn id="90" presetID="22" presetClass="entr" presetSubtype="8" fill="hold" nodeType="afterEffect">
                                  <p:stCondLst>
                                    <p:cond delay="0"/>
                                  </p:stCondLst>
                                  <p:childTnLst>
                                    <p:set>
                                      <p:cBhvr>
                                        <p:cTn id="91" dur="1" fill="hold">
                                          <p:stCondLst>
                                            <p:cond delay="0"/>
                                          </p:stCondLst>
                                        </p:cTn>
                                        <p:tgtEl>
                                          <p:spTgt spid="177"/>
                                        </p:tgtEl>
                                        <p:attrNameLst>
                                          <p:attrName>style.visibility</p:attrName>
                                        </p:attrNameLst>
                                      </p:cBhvr>
                                      <p:to>
                                        <p:strVal val="visible"/>
                                      </p:to>
                                    </p:set>
                                    <p:animEffect transition="in" filter="wipe(left)">
                                      <p:cBhvr>
                                        <p:cTn id="92" dur="250"/>
                                        <p:tgtEl>
                                          <p:spTgt spid="177"/>
                                        </p:tgtEl>
                                      </p:cBhvr>
                                    </p:animEffect>
                                  </p:childTnLst>
                                </p:cTn>
                              </p:par>
                            </p:childTnLst>
                          </p:cTn>
                        </p:par>
                        <p:par>
                          <p:cTn id="93" fill="hold">
                            <p:stCondLst>
                              <p:cond delay="1000"/>
                            </p:stCondLst>
                            <p:childTnLst>
                              <p:par>
                                <p:cTn id="94" presetID="22" presetClass="entr" presetSubtype="8" fill="hold" nodeType="afterEffect">
                                  <p:stCondLst>
                                    <p:cond delay="0"/>
                                  </p:stCondLst>
                                  <p:childTnLst>
                                    <p:set>
                                      <p:cBhvr>
                                        <p:cTn id="95" dur="1" fill="hold">
                                          <p:stCondLst>
                                            <p:cond delay="0"/>
                                          </p:stCondLst>
                                        </p:cTn>
                                        <p:tgtEl>
                                          <p:spTgt spid="143"/>
                                        </p:tgtEl>
                                        <p:attrNameLst>
                                          <p:attrName>style.visibility</p:attrName>
                                        </p:attrNameLst>
                                      </p:cBhvr>
                                      <p:to>
                                        <p:strVal val="visible"/>
                                      </p:to>
                                    </p:set>
                                    <p:animEffect transition="in" filter="wipe(left)">
                                      <p:cBhvr>
                                        <p:cTn id="96" dur="250"/>
                                        <p:tgtEl>
                                          <p:spTgt spid="143"/>
                                        </p:tgtEl>
                                      </p:cBhvr>
                                    </p:animEffect>
                                  </p:childTnLst>
                                </p:cTn>
                              </p:par>
                              <p:par>
                                <p:cTn id="97" presetID="22" presetClass="entr" presetSubtype="8" fill="hold" nodeType="withEffect">
                                  <p:stCondLst>
                                    <p:cond delay="0"/>
                                  </p:stCondLst>
                                  <p:childTnLst>
                                    <p:set>
                                      <p:cBhvr>
                                        <p:cTn id="98" dur="1" fill="hold">
                                          <p:stCondLst>
                                            <p:cond delay="0"/>
                                          </p:stCondLst>
                                        </p:cTn>
                                        <p:tgtEl>
                                          <p:spTgt spid="180"/>
                                        </p:tgtEl>
                                        <p:attrNameLst>
                                          <p:attrName>style.visibility</p:attrName>
                                        </p:attrNameLst>
                                      </p:cBhvr>
                                      <p:to>
                                        <p:strVal val="visible"/>
                                      </p:to>
                                    </p:set>
                                    <p:animEffect transition="in" filter="wipe(left)">
                                      <p:cBhvr>
                                        <p:cTn id="99" dur="250"/>
                                        <p:tgtEl>
                                          <p:spTgt spid="180"/>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151"/>
                                        </p:tgtEl>
                                        <p:attrNameLst>
                                          <p:attrName>style.visibility</p:attrName>
                                        </p:attrNameLst>
                                      </p:cBhvr>
                                      <p:to>
                                        <p:strVal val="visible"/>
                                      </p:to>
                                    </p:set>
                                    <p:animEffect transition="in" filter="wipe(left)">
                                      <p:cBhvr>
                                        <p:cTn id="103" dur="250"/>
                                        <p:tgtEl>
                                          <p:spTgt spid="151"/>
                                        </p:tgtEl>
                                      </p:cBhvr>
                                    </p:animEffect>
                                  </p:childTnLst>
                                </p:cTn>
                              </p:par>
                              <p:par>
                                <p:cTn id="104" presetID="22" presetClass="entr" presetSubtype="8" fill="hold" nodeType="withEffect">
                                  <p:stCondLst>
                                    <p:cond delay="0"/>
                                  </p:stCondLst>
                                  <p:childTnLst>
                                    <p:set>
                                      <p:cBhvr>
                                        <p:cTn id="105" dur="1" fill="hold">
                                          <p:stCondLst>
                                            <p:cond delay="0"/>
                                          </p:stCondLst>
                                        </p:cTn>
                                        <p:tgtEl>
                                          <p:spTgt spid="183"/>
                                        </p:tgtEl>
                                        <p:attrNameLst>
                                          <p:attrName>style.visibility</p:attrName>
                                        </p:attrNameLst>
                                      </p:cBhvr>
                                      <p:to>
                                        <p:strVal val="visible"/>
                                      </p:to>
                                    </p:set>
                                    <p:animEffect transition="in" filter="wipe(left)">
                                      <p:cBhvr>
                                        <p:cTn id="106" dur="250"/>
                                        <p:tgtEl>
                                          <p:spTgt spid="183"/>
                                        </p:tgtEl>
                                      </p:cBhvr>
                                    </p:animEffect>
                                  </p:childTnLst>
                                </p:cTn>
                              </p:par>
                            </p:childTnLst>
                          </p:cTn>
                        </p:par>
                        <p:par>
                          <p:cTn id="107" fill="hold">
                            <p:stCondLst>
                              <p:cond delay="1500"/>
                            </p:stCondLst>
                            <p:childTnLst>
                              <p:par>
                                <p:cTn id="108" presetID="22" presetClass="entr" presetSubtype="8" fill="hold" nodeType="afterEffect">
                                  <p:stCondLst>
                                    <p:cond delay="0"/>
                                  </p:stCondLst>
                                  <p:childTnLst>
                                    <p:set>
                                      <p:cBhvr>
                                        <p:cTn id="109" dur="1" fill="hold">
                                          <p:stCondLst>
                                            <p:cond delay="0"/>
                                          </p:stCondLst>
                                        </p:cTn>
                                        <p:tgtEl>
                                          <p:spTgt spid="159"/>
                                        </p:tgtEl>
                                        <p:attrNameLst>
                                          <p:attrName>style.visibility</p:attrName>
                                        </p:attrNameLst>
                                      </p:cBhvr>
                                      <p:to>
                                        <p:strVal val="visible"/>
                                      </p:to>
                                    </p:set>
                                    <p:animEffect transition="in" filter="wipe(left)">
                                      <p:cBhvr>
                                        <p:cTn id="110" dur="250"/>
                                        <p:tgtEl>
                                          <p:spTgt spid="159"/>
                                        </p:tgtEl>
                                      </p:cBhvr>
                                    </p:animEffect>
                                  </p:childTnLst>
                                </p:cTn>
                              </p:par>
                            </p:childTnLst>
                          </p:cTn>
                        </p:par>
                        <p:par>
                          <p:cTn id="111" fill="hold">
                            <p:stCondLst>
                              <p:cond delay="1750"/>
                            </p:stCondLst>
                            <p:childTnLst>
                              <p:par>
                                <p:cTn id="112" presetID="12" presetClass="entr" presetSubtype="8" fill="hold" grpId="0" nodeType="afterEffect">
                                  <p:stCondLst>
                                    <p:cond delay="0"/>
                                  </p:stCondLst>
                                  <p:childTnLst>
                                    <p:set>
                                      <p:cBhvr>
                                        <p:cTn id="113" dur="1" fill="hold">
                                          <p:stCondLst>
                                            <p:cond delay="0"/>
                                          </p:stCondLst>
                                        </p:cTn>
                                        <p:tgtEl>
                                          <p:spTgt spid="187"/>
                                        </p:tgtEl>
                                        <p:attrNameLst>
                                          <p:attrName>style.visibility</p:attrName>
                                        </p:attrNameLst>
                                      </p:cBhvr>
                                      <p:to>
                                        <p:strVal val="visible"/>
                                      </p:to>
                                    </p:set>
                                    <p:anim calcmode="lin" valueType="num">
                                      <p:cBhvr additive="base">
                                        <p:cTn id="114" dur="250"/>
                                        <p:tgtEl>
                                          <p:spTgt spid="187"/>
                                        </p:tgtEl>
                                        <p:attrNameLst>
                                          <p:attrName>ppt_x</p:attrName>
                                        </p:attrNameLst>
                                      </p:cBhvr>
                                      <p:tavLst>
                                        <p:tav tm="0">
                                          <p:val>
                                            <p:strVal val="#ppt_x-#ppt_w*1.125000"/>
                                          </p:val>
                                        </p:tav>
                                        <p:tav tm="100000">
                                          <p:val>
                                            <p:strVal val="#ppt_x"/>
                                          </p:val>
                                        </p:tav>
                                      </p:tavLst>
                                    </p:anim>
                                    <p:animEffect transition="in" filter="wipe(right)">
                                      <p:cBhvr>
                                        <p:cTn id="115" dur="250"/>
                                        <p:tgtEl>
                                          <p:spTgt spid="187"/>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189"/>
                                        </p:tgtEl>
                                        <p:attrNameLst>
                                          <p:attrName>style.visibility</p:attrName>
                                        </p:attrNameLst>
                                      </p:cBhvr>
                                      <p:to>
                                        <p:strVal val="visible"/>
                                      </p:to>
                                    </p:set>
                                    <p:anim calcmode="lin" valueType="num">
                                      <p:cBhvr>
                                        <p:cTn id="119" dur="250" fill="hold"/>
                                        <p:tgtEl>
                                          <p:spTgt spid="189"/>
                                        </p:tgtEl>
                                        <p:attrNameLst>
                                          <p:attrName>ppt_w</p:attrName>
                                        </p:attrNameLst>
                                      </p:cBhvr>
                                      <p:tavLst>
                                        <p:tav tm="0">
                                          <p:val>
                                            <p:fltVal val="0"/>
                                          </p:val>
                                        </p:tav>
                                        <p:tav tm="100000">
                                          <p:val>
                                            <p:strVal val="#ppt_w"/>
                                          </p:val>
                                        </p:tav>
                                      </p:tavLst>
                                    </p:anim>
                                    <p:anim calcmode="lin" valueType="num">
                                      <p:cBhvr>
                                        <p:cTn id="120" dur="250" fill="hold"/>
                                        <p:tgtEl>
                                          <p:spTgt spid="189"/>
                                        </p:tgtEl>
                                        <p:attrNameLst>
                                          <p:attrName>ppt_h</p:attrName>
                                        </p:attrNameLst>
                                      </p:cBhvr>
                                      <p:tavLst>
                                        <p:tav tm="0">
                                          <p:val>
                                            <p:fltVal val="0"/>
                                          </p:val>
                                        </p:tav>
                                        <p:tav tm="100000">
                                          <p:val>
                                            <p:strVal val="#ppt_h"/>
                                          </p:val>
                                        </p:tav>
                                      </p:tavLst>
                                    </p:anim>
                                    <p:animEffect transition="in" filter="fade">
                                      <p:cBhvr>
                                        <p:cTn id="121" dur="250"/>
                                        <p:tgtEl>
                                          <p:spTgt spid="189"/>
                                        </p:tgtEl>
                                      </p:cBhvr>
                                    </p:animEffect>
                                  </p:childTnLst>
                                </p:cTn>
                              </p:par>
                            </p:childTnLst>
                          </p:cTn>
                        </p:par>
                        <p:par>
                          <p:cTn id="122" fill="hold">
                            <p:stCondLst>
                              <p:cond delay="2250"/>
                            </p:stCondLst>
                            <p:childTnLst>
                              <p:par>
                                <p:cTn id="123" presetID="22" presetClass="entr" presetSubtype="8" fill="hold" nodeType="afterEffect">
                                  <p:stCondLst>
                                    <p:cond delay="0"/>
                                  </p:stCondLst>
                                  <p:childTnLst>
                                    <p:set>
                                      <p:cBhvr>
                                        <p:cTn id="124" dur="1" fill="hold">
                                          <p:stCondLst>
                                            <p:cond delay="0"/>
                                          </p:stCondLst>
                                        </p:cTn>
                                        <p:tgtEl>
                                          <p:spTgt spid="198"/>
                                        </p:tgtEl>
                                        <p:attrNameLst>
                                          <p:attrName>style.visibility</p:attrName>
                                        </p:attrNameLst>
                                      </p:cBhvr>
                                      <p:to>
                                        <p:strVal val="visible"/>
                                      </p:to>
                                    </p:set>
                                    <p:animEffect transition="in" filter="wipe(left)">
                                      <p:cBhvr>
                                        <p:cTn id="125" dur="250"/>
                                        <p:tgtEl>
                                          <p:spTgt spid="198"/>
                                        </p:tgtEl>
                                      </p:cBhvr>
                                    </p:animEffect>
                                  </p:childTnLst>
                                </p:cTn>
                              </p:par>
                              <p:par>
                                <p:cTn id="126" presetID="22" presetClass="entr" presetSubtype="1" fill="hold" nodeType="withEffect">
                                  <p:stCondLst>
                                    <p:cond delay="0"/>
                                  </p:stCondLst>
                                  <p:childTnLst>
                                    <p:set>
                                      <p:cBhvr>
                                        <p:cTn id="127" dur="1" fill="hold">
                                          <p:stCondLst>
                                            <p:cond delay="0"/>
                                          </p:stCondLst>
                                        </p:cTn>
                                        <p:tgtEl>
                                          <p:spTgt spid="217"/>
                                        </p:tgtEl>
                                        <p:attrNameLst>
                                          <p:attrName>style.visibility</p:attrName>
                                        </p:attrNameLst>
                                      </p:cBhvr>
                                      <p:to>
                                        <p:strVal val="visible"/>
                                      </p:to>
                                    </p:set>
                                    <p:animEffect transition="in" filter="wipe(up)">
                                      <p:cBhvr>
                                        <p:cTn id="128"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186" grpId="0" animBg="1"/>
      <p:bldP spid="187" grpId="0" animBg="1"/>
      <p:bldP spid="188" grpId="0" animBg="1"/>
      <p:bldP spid="189" grpId="0" animBg="1"/>
      <p:bldP spid="207" grpId="0" animBg="1"/>
      <p:bldP spid="216" grpId="0"/>
      <p:bldP spid="225" grpId="0"/>
      <p:bldP spid="2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d:image003.png@01CD32E7.9B6B7F40"/>
          <p:cNvPicPr/>
          <p:nvPr/>
        </p:nvPicPr>
        <p:blipFill>
          <a:blip r:embed="rId3" cstate="print"/>
          <a:srcRect/>
          <a:stretch>
            <a:fillRect/>
          </a:stretch>
        </p:blipFill>
        <p:spPr bwMode="auto">
          <a:xfrm>
            <a:off x="5989127" y="1869440"/>
            <a:ext cx="2971076" cy="4118961"/>
          </a:xfrm>
          <a:prstGeom prst="rect">
            <a:avLst/>
          </a:prstGeom>
          <a:noFill/>
          <a:ln w="9525">
            <a:noFill/>
            <a:miter lim="800000"/>
            <a:headEnd/>
            <a:tailEnd/>
          </a:ln>
        </p:spPr>
      </p:pic>
      <p:sp>
        <p:nvSpPr>
          <p:cNvPr id="6" name="Rectangle 5"/>
          <p:cNvSpPr/>
          <p:nvPr/>
        </p:nvSpPr>
        <p:spPr bwMode="auto">
          <a:xfrm>
            <a:off x="6644640" y="2375278"/>
            <a:ext cx="1295400" cy="1706880"/>
          </a:xfrm>
          <a:prstGeom prst="rect">
            <a:avLst/>
          </a:prstGeom>
          <a:noFill/>
          <a:ln w="25400" algn="ctr">
            <a:solidFill>
              <a:schemeClr val="accent1"/>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indent="-1588" algn="ctr" defTabSz="913183"/>
            <a:endParaRPr lang="en-US" b="1" dirty="0" smtClean="0">
              <a:solidFill>
                <a:prstClr val="white"/>
              </a:solidFill>
              <a:cs typeface="Arial" charset="0"/>
            </a:endParaRPr>
          </a:p>
        </p:txBody>
      </p:sp>
      <p:sp>
        <p:nvSpPr>
          <p:cNvPr id="2" name="Title 1"/>
          <p:cNvSpPr>
            <a:spLocks noGrp="1"/>
          </p:cNvSpPr>
          <p:nvPr>
            <p:ph type="title"/>
          </p:nvPr>
        </p:nvSpPr>
        <p:spPr/>
        <p:txBody>
          <a:bodyPr/>
          <a:lstStyle/>
          <a:p>
            <a:r>
              <a:rPr lang="en-US" dirty="0" smtClean="0"/>
              <a:t>Cascade Depth Analysis</a:t>
            </a:r>
            <a:endParaRPr lang="en-US" dirty="0"/>
          </a:p>
        </p:txBody>
      </p:sp>
      <p:graphicFrame>
        <p:nvGraphicFramePr>
          <p:cNvPr id="11" name="Chart 10"/>
          <p:cNvGraphicFramePr/>
          <p:nvPr>
            <p:extLst>
              <p:ext uri="{D42A27DB-BD31-4B8C-83A1-F6EECF244321}">
                <p14:modId xmlns:p14="http://schemas.microsoft.com/office/powerpoint/2010/main" val="2426065527"/>
              </p:ext>
            </p:extLst>
          </p:nvPr>
        </p:nvGraphicFramePr>
        <p:xfrm>
          <a:off x="224442" y="599441"/>
          <a:ext cx="7069159" cy="59765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99227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AMD_EF_TLF_PPT Template white-Standard_13Jan12">
  <a:themeElements>
    <a:clrScheme name="AMD 2010 Theme">
      <a:dk1>
        <a:sysClr val="windowText" lastClr="000000"/>
      </a:dk1>
      <a:lt1>
        <a:sysClr val="window" lastClr="FFFFFF"/>
      </a:lt1>
      <a:dk2>
        <a:srgbClr val="009966"/>
      </a:dk2>
      <a:lt2>
        <a:srgbClr val="1B1B1B"/>
      </a:lt2>
      <a:accent1>
        <a:srgbClr val="D31919"/>
      </a:accent1>
      <a:accent2>
        <a:srgbClr val="767DC5"/>
      </a:accent2>
      <a:accent3>
        <a:srgbClr val="FC6500"/>
      </a:accent3>
      <a:accent4>
        <a:srgbClr val="807F82"/>
      </a:accent4>
      <a:accent5>
        <a:srgbClr val="0860A8"/>
      </a:accent5>
      <a:accent6>
        <a:srgbClr val="FFFFFF"/>
      </a:accent6>
      <a:hlink>
        <a:srgbClr val="009966"/>
      </a:hlink>
      <a:folHlink>
        <a:srgbClr val="767DC5"/>
      </a:folHlink>
    </a:clrScheme>
    <a:fontScheme name="AMD Arial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25400" algn="ctr">
          <a:noFill/>
          <a:round/>
          <a:headEnd/>
          <a:tailEnd/>
        </a:ln>
        <a:effectLst>
          <a:outerShdw blurRad="50800" dist="38100" dir="5400000" algn="t" rotWithShape="0">
            <a:prstClr val="black">
              <a:alpha val="40000"/>
            </a:prstClr>
          </a:outerShdw>
        </a:effectLst>
      </a:spPr>
      <a:bodyPr lIns="228600" tIns="45714" rIns="228600" bIns="45714" anchor="ctr"/>
      <a:lstStyle>
        <a:defPPr marL="1588" indent="-1588" algn="ctr" defTabSz="913183">
          <a:defRPr b="1" dirty="0" smtClean="0">
            <a:solidFill>
              <a:prstClr val="white"/>
            </a:solidFill>
            <a:cs typeface="Arial" charset="0"/>
          </a:defRPr>
        </a:defPPr>
      </a:lstStyle>
    </a:spDef>
    <a:txDef>
      <a:spPr>
        <a:noFill/>
      </a:spPr>
      <a:bodyPr wrap="none" rtlCol="0">
        <a:spAutoFit/>
      </a:bodyPr>
      <a:lstStyle>
        <a:defPPr>
          <a:defRPr dirty="0" smtClean="0">
            <a:solidFill>
              <a:schemeClr val="bg1"/>
            </a:solidFill>
          </a:defRPr>
        </a:defPPr>
      </a:lstStyle>
    </a:txDef>
  </a:objectDefaults>
  <a:extraClrSchemeLst/>
</a:theme>
</file>

<file path=ppt/theme/theme2.xml><?xml version="1.0" encoding="utf-8"?>
<a:theme xmlns:a="http://schemas.openxmlformats.org/drawingml/2006/main" name="Presentation_Template_2-Dec-2008">
  <a:themeElements>
    <a:clrScheme name="Presentation_Template_2-Dec-2008 3">
      <a:dk1>
        <a:srgbClr val="000000"/>
      </a:dk1>
      <a:lt1>
        <a:srgbClr val="FFFFFF"/>
      </a:lt1>
      <a:dk2>
        <a:srgbClr val="009966"/>
      </a:dk2>
      <a:lt2>
        <a:srgbClr val="A4ACB4"/>
      </a:lt2>
      <a:accent1>
        <a:srgbClr val="D31919"/>
      </a:accent1>
      <a:accent2>
        <a:srgbClr val="767DC5"/>
      </a:accent2>
      <a:accent3>
        <a:srgbClr val="FFFFFF"/>
      </a:accent3>
      <a:accent4>
        <a:srgbClr val="000000"/>
      </a:accent4>
      <a:accent5>
        <a:srgbClr val="E6ABAB"/>
      </a:accent5>
      <a:accent6>
        <a:srgbClr val="6A71B2"/>
      </a:accent6>
      <a:hlink>
        <a:srgbClr val="AD0974"/>
      </a:hlink>
      <a:folHlink>
        <a:srgbClr val="FCB31B"/>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200" dirty="0" smtClean="0"/>
        </a:defPPr>
      </a:lstStyle>
    </a:txDef>
  </a:objectDefaults>
  <a:extraClrSchemeLst>
    <a:extraClrScheme>
      <a:clrScheme name="Presentation_Template_2-Dec-2008 1">
        <a:dk1>
          <a:srgbClr val="000000"/>
        </a:dk1>
        <a:lt1>
          <a:srgbClr val="FFFFFF"/>
        </a:lt1>
        <a:dk2>
          <a:srgbClr val="009966"/>
        </a:dk2>
        <a:lt2>
          <a:srgbClr val="A4ACB4"/>
        </a:lt2>
        <a:accent1>
          <a:srgbClr val="D31919"/>
        </a:accent1>
        <a:accent2>
          <a:srgbClr val="767DC5"/>
        </a:accent2>
        <a:accent3>
          <a:srgbClr val="FFFFFF"/>
        </a:accent3>
        <a:accent4>
          <a:srgbClr val="000000"/>
        </a:accent4>
        <a:accent5>
          <a:srgbClr val="E6ABAB"/>
        </a:accent5>
        <a:accent6>
          <a:srgbClr val="6A71B2"/>
        </a:accent6>
        <a:hlink>
          <a:srgbClr val="00A8DC"/>
        </a:hlink>
        <a:folHlink>
          <a:srgbClr val="008254"/>
        </a:folHlink>
      </a:clrScheme>
      <a:clrMap bg1="lt1" tx1="dk1" bg2="lt2" tx2="dk2" accent1="accent1" accent2="accent2" accent3="accent3" accent4="accent4" accent5="accent5" accent6="accent6" hlink="hlink" folHlink="folHlink"/>
    </a:extraClrScheme>
    <a:extraClrScheme>
      <a:clrScheme name="Presentation_Template_2-Dec-2008 2">
        <a:dk1>
          <a:srgbClr val="000000"/>
        </a:dk1>
        <a:lt1>
          <a:srgbClr val="FFFFFF"/>
        </a:lt1>
        <a:dk2>
          <a:srgbClr val="009966"/>
        </a:dk2>
        <a:lt2>
          <a:srgbClr val="A4ACB4"/>
        </a:lt2>
        <a:accent1>
          <a:srgbClr val="D31919"/>
        </a:accent1>
        <a:accent2>
          <a:srgbClr val="AD0974"/>
        </a:accent2>
        <a:accent3>
          <a:srgbClr val="FFFFFF"/>
        </a:accent3>
        <a:accent4>
          <a:srgbClr val="000000"/>
        </a:accent4>
        <a:accent5>
          <a:srgbClr val="E6ABAB"/>
        </a:accent5>
        <a:accent6>
          <a:srgbClr val="9C0768"/>
        </a:accent6>
        <a:hlink>
          <a:srgbClr val="FCB31B"/>
        </a:hlink>
        <a:folHlink>
          <a:srgbClr val="C8E143"/>
        </a:folHlink>
      </a:clrScheme>
      <a:clrMap bg1="lt1" tx1="dk1" bg2="lt2" tx2="dk2" accent1="accent1" accent2="accent2" accent3="accent3" accent4="accent4" accent5="accent5" accent6="accent6" hlink="hlink" folHlink="folHlink"/>
    </a:extraClrScheme>
    <a:extraClrScheme>
      <a:clrScheme name="Presentation_Template_2-Dec-2008 3">
        <a:dk1>
          <a:srgbClr val="000000"/>
        </a:dk1>
        <a:lt1>
          <a:srgbClr val="FFFFFF"/>
        </a:lt1>
        <a:dk2>
          <a:srgbClr val="009966"/>
        </a:dk2>
        <a:lt2>
          <a:srgbClr val="A4ACB4"/>
        </a:lt2>
        <a:accent1>
          <a:srgbClr val="D31919"/>
        </a:accent1>
        <a:accent2>
          <a:srgbClr val="767DC5"/>
        </a:accent2>
        <a:accent3>
          <a:srgbClr val="FFFFFF"/>
        </a:accent3>
        <a:accent4>
          <a:srgbClr val="000000"/>
        </a:accent4>
        <a:accent5>
          <a:srgbClr val="E6ABAB"/>
        </a:accent5>
        <a:accent6>
          <a:srgbClr val="6A71B2"/>
        </a:accent6>
        <a:hlink>
          <a:srgbClr val="AD0974"/>
        </a:hlink>
        <a:folHlink>
          <a:srgbClr val="FCB31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usion Confidential WHT 2003 v3">
  <a:themeElements>
    <a:clrScheme name="Fusion Confidential WHT 2003 v3 3">
      <a:dk1>
        <a:srgbClr val="000000"/>
      </a:dk1>
      <a:lt1>
        <a:srgbClr val="FFFFFF"/>
      </a:lt1>
      <a:dk2>
        <a:srgbClr val="009966"/>
      </a:dk2>
      <a:lt2>
        <a:srgbClr val="A4ACB4"/>
      </a:lt2>
      <a:accent1>
        <a:srgbClr val="D31919"/>
      </a:accent1>
      <a:accent2>
        <a:srgbClr val="767DC5"/>
      </a:accent2>
      <a:accent3>
        <a:srgbClr val="FFFFFF"/>
      </a:accent3>
      <a:accent4>
        <a:srgbClr val="000000"/>
      </a:accent4>
      <a:accent5>
        <a:srgbClr val="E6ABAB"/>
      </a:accent5>
      <a:accent6>
        <a:srgbClr val="6A71B2"/>
      </a:accent6>
      <a:hlink>
        <a:srgbClr val="AD0974"/>
      </a:hlink>
      <a:folHlink>
        <a:srgbClr val="FCB31B"/>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200" dirty="0" smtClean="0"/>
        </a:defPPr>
      </a:lstStyle>
    </a:txDef>
  </a:objectDefaults>
  <a:extraClrSchemeLst>
    <a:extraClrScheme>
      <a:clrScheme name="Fusion Confidential WHT 2003 v3 1">
        <a:dk1>
          <a:srgbClr val="000000"/>
        </a:dk1>
        <a:lt1>
          <a:srgbClr val="FFFFFF"/>
        </a:lt1>
        <a:dk2>
          <a:srgbClr val="009966"/>
        </a:dk2>
        <a:lt2>
          <a:srgbClr val="A4ACB4"/>
        </a:lt2>
        <a:accent1>
          <a:srgbClr val="D31919"/>
        </a:accent1>
        <a:accent2>
          <a:srgbClr val="767DC5"/>
        </a:accent2>
        <a:accent3>
          <a:srgbClr val="FFFFFF"/>
        </a:accent3>
        <a:accent4>
          <a:srgbClr val="000000"/>
        </a:accent4>
        <a:accent5>
          <a:srgbClr val="E6ABAB"/>
        </a:accent5>
        <a:accent6>
          <a:srgbClr val="6A71B2"/>
        </a:accent6>
        <a:hlink>
          <a:srgbClr val="00A8DC"/>
        </a:hlink>
        <a:folHlink>
          <a:srgbClr val="008254"/>
        </a:folHlink>
      </a:clrScheme>
      <a:clrMap bg1="lt1" tx1="dk1" bg2="lt2" tx2="dk2" accent1="accent1" accent2="accent2" accent3="accent3" accent4="accent4" accent5="accent5" accent6="accent6" hlink="hlink" folHlink="folHlink"/>
    </a:extraClrScheme>
    <a:extraClrScheme>
      <a:clrScheme name="Fusion Confidential WHT 2003 v3 2">
        <a:dk1>
          <a:srgbClr val="000000"/>
        </a:dk1>
        <a:lt1>
          <a:srgbClr val="FFFFFF"/>
        </a:lt1>
        <a:dk2>
          <a:srgbClr val="009966"/>
        </a:dk2>
        <a:lt2>
          <a:srgbClr val="A4ACB4"/>
        </a:lt2>
        <a:accent1>
          <a:srgbClr val="D31919"/>
        </a:accent1>
        <a:accent2>
          <a:srgbClr val="AD0974"/>
        </a:accent2>
        <a:accent3>
          <a:srgbClr val="FFFFFF"/>
        </a:accent3>
        <a:accent4>
          <a:srgbClr val="000000"/>
        </a:accent4>
        <a:accent5>
          <a:srgbClr val="E6ABAB"/>
        </a:accent5>
        <a:accent6>
          <a:srgbClr val="9C0768"/>
        </a:accent6>
        <a:hlink>
          <a:srgbClr val="FCB31B"/>
        </a:hlink>
        <a:folHlink>
          <a:srgbClr val="C8E143"/>
        </a:folHlink>
      </a:clrScheme>
      <a:clrMap bg1="lt1" tx1="dk1" bg2="lt2" tx2="dk2" accent1="accent1" accent2="accent2" accent3="accent3" accent4="accent4" accent5="accent5" accent6="accent6" hlink="hlink" folHlink="folHlink"/>
    </a:extraClrScheme>
    <a:extraClrScheme>
      <a:clrScheme name="Fusion Confidential WHT 2003 v3 3">
        <a:dk1>
          <a:srgbClr val="000000"/>
        </a:dk1>
        <a:lt1>
          <a:srgbClr val="FFFFFF"/>
        </a:lt1>
        <a:dk2>
          <a:srgbClr val="009966"/>
        </a:dk2>
        <a:lt2>
          <a:srgbClr val="A4ACB4"/>
        </a:lt2>
        <a:accent1>
          <a:srgbClr val="D31919"/>
        </a:accent1>
        <a:accent2>
          <a:srgbClr val="767DC5"/>
        </a:accent2>
        <a:accent3>
          <a:srgbClr val="FFFFFF"/>
        </a:accent3>
        <a:accent4>
          <a:srgbClr val="000000"/>
        </a:accent4>
        <a:accent5>
          <a:srgbClr val="E6ABAB"/>
        </a:accent5>
        <a:accent6>
          <a:srgbClr val="6A71B2"/>
        </a:accent6>
        <a:hlink>
          <a:srgbClr val="AD0974"/>
        </a:hlink>
        <a:folHlink>
          <a:srgbClr val="FCB31B"/>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AFDS 12 Phil Rogers Keynote-1">
  <a:themeElements>
    <a:clrScheme name="AMD 2010 Theme">
      <a:dk1>
        <a:sysClr val="windowText" lastClr="000000"/>
      </a:dk1>
      <a:lt1>
        <a:sysClr val="window" lastClr="FFFFFF"/>
      </a:lt1>
      <a:dk2>
        <a:srgbClr val="009966"/>
      </a:dk2>
      <a:lt2>
        <a:srgbClr val="1B1B1B"/>
      </a:lt2>
      <a:accent1>
        <a:srgbClr val="D31919"/>
      </a:accent1>
      <a:accent2>
        <a:srgbClr val="767DC5"/>
      </a:accent2>
      <a:accent3>
        <a:srgbClr val="FC6500"/>
      </a:accent3>
      <a:accent4>
        <a:srgbClr val="807F82"/>
      </a:accent4>
      <a:accent5>
        <a:srgbClr val="0860A8"/>
      </a:accent5>
      <a:accent6>
        <a:srgbClr val="FFFFFF"/>
      </a:accent6>
      <a:hlink>
        <a:srgbClr val="009966"/>
      </a:hlink>
      <a:folHlink>
        <a:srgbClr val="767DC5"/>
      </a:folHlink>
    </a:clrScheme>
    <a:fontScheme name="AMD Arial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25400" algn="ctr">
          <a:noFill/>
          <a:round/>
          <a:headEnd/>
          <a:tailEnd/>
        </a:ln>
        <a:effectLst>
          <a:outerShdw blurRad="50800" dist="38100" dir="5400000" algn="t" rotWithShape="0">
            <a:prstClr val="black">
              <a:alpha val="40000"/>
            </a:prstClr>
          </a:outerShdw>
        </a:effectLst>
      </a:spPr>
      <a:bodyPr lIns="228600" tIns="45714" rIns="228600" bIns="45714" anchor="ctr"/>
      <a:lstStyle>
        <a:defPPr marL="1588" indent="-1588" algn="ctr" defTabSz="913183">
          <a:defRPr b="1" dirty="0" smtClean="0">
            <a:solidFill>
              <a:prstClr val="white"/>
            </a:solidFill>
            <a:cs typeface="Arial" charset="0"/>
          </a:defRPr>
        </a:defPPr>
      </a:lstStyle>
    </a:spDef>
    <a:txDef>
      <a:spPr>
        <a:noFill/>
      </a:spPr>
      <a:bodyPr wrap="none" rtlCol="0">
        <a:spAutoFit/>
      </a:bodyPr>
      <a:lstStyle>
        <a:defPPr>
          <a:defRPr dirty="0" smtClean="0">
            <a:solidFill>
              <a:schemeClr val="bg1"/>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AMD_EF_TLF_PPT Template white-Standard_13Jan12</Template>
  <TotalTime>18039</TotalTime>
  <Words>5176</Words>
  <Application>Microsoft Office PowerPoint</Application>
  <PresentationFormat>On-screen Show (4:3)</PresentationFormat>
  <Paragraphs>995</Paragraphs>
  <Slides>51</Slides>
  <Notes>37</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51</vt:i4>
      </vt:variant>
    </vt:vector>
  </HeadingPairs>
  <TitlesOfParts>
    <vt:vector size="56" baseType="lpstr">
      <vt:lpstr>AMD_EF_TLF_PPT Template white-Standard_13Jan12</vt:lpstr>
      <vt:lpstr>Presentation_Template_2-Dec-2008</vt:lpstr>
      <vt:lpstr>Fusion Confidential WHT 2003 v3</vt:lpstr>
      <vt:lpstr>1_AFDS 12 Phil Rogers Keynote-1</vt:lpstr>
      <vt:lpstr>Visio</vt:lpstr>
      <vt:lpstr>HSA Architecture AND MORE … PLEASE Do NOT FORWARD</vt:lpstr>
      <vt:lpstr>Agenda</vt:lpstr>
      <vt:lpstr>AGENDA - HSA OVERVIEW</vt:lpstr>
      <vt:lpstr>HSA Value PROPOSITION</vt:lpstr>
      <vt:lpstr>Enable GPUs to solve new problems</vt:lpstr>
      <vt:lpstr>Heterogeneous Pipeline</vt:lpstr>
      <vt:lpstr>HSA Workflow</vt:lpstr>
      <vt:lpstr>HAAR Cascade stages</vt:lpstr>
      <vt:lpstr>Cascade Depth Analysis</vt:lpstr>
      <vt:lpstr>Processing Time/Stage</vt:lpstr>
      <vt:lpstr> SIMPLE “HSA Program”  in “ANTONIO C++”   </vt:lpstr>
      <vt:lpstr>Agenda – HSA BITs AND PIECES</vt:lpstr>
      <vt:lpstr>HSA Solution Stack</vt:lpstr>
      <vt:lpstr> HSA USER QUEUES  + MQD + HQD + DOORBELLS</vt:lpstr>
      <vt:lpstr>MeMORY Consistency/ORDERING fOR SMP</vt:lpstr>
      <vt:lpstr>Acquire/Release Applied to Weak Consistency HW</vt:lpstr>
      <vt:lpstr>Acquire/Release Implementation</vt:lpstr>
      <vt:lpstr>CC MemoRY – KAVERI + CarriZO w/ gL2 Cache COHERENCE</vt:lpstr>
      <vt:lpstr>GFXIP8 – APU Interconnect CHANGES</vt:lpstr>
      <vt:lpstr> KAVERI fusion interconnect</vt:lpstr>
      <vt:lpstr> CARRIZO FSI probe flow (CPU req)</vt:lpstr>
      <vt:lpstr> CARRIZO FSI probe flow (GPU req)</vt:lpstr>
      <vt:lpstr> IOMMU - Usage Models </vt:lpstr>
      <vt:lpstr> IOMMU - TERMINOLOGY</vt:lpstr>
      <vt:lpstr>THE IOMMUv2 Location in the system</vt:lpstr>
      <vt:lpstr>IOMMUv2 – Memory Structures</vt:lpstr>
      <vt:lpstr>IOMMUv2 – Guest and Host PTE </vt:lpstr>
      <vt:lpstr>IOMMUv2 – Nested Paging   </vt:lpstr>
      <vt:lpstr>IOMMUv2 -Translation models</vt:lpstr>
      <vt:lpstr>Using it as HSA MMU</vt:lpstr>
      <vt:lpstr>IOMMUv2 - Peripheral page faults (PPR or PRI)</vt:lpstr>
      <vt:lpstr>IOMMUv2 - GPU Double Copy Example</vt:lpstr>
      <vt:lpstr>sDMA ATC exAMPLE</vt:lpstr>
      <vt:lpstr>CU ATC XACK/XNACK</vt:lpstr>
      <vt:lpstr>PCIe Atomics</vt:lpstr>
      <vt:lpstr>OpenCL Base Atomics (int32)</vt:lpstr>
      <vt:lpstr>Agenda – GPU HW VIRTUALIZATION</vt:lpstr>
      <vt:lpstr>GPU Virtualization - Definitions</vt:lpstr>
      <vt:lpstr>GPU Virtualization - Use Cases</vt:lpstr>
      <vt:lpstr>Why Hardware Solution?</vt:lpstr>
      <vt:lpstr>GPU Virtualization - SW Architecture</vt:lpstr>
      <vt:lpstr>SR–IOV Support</vt:lpstr>
      <vt:lpstr>Context Hierarchy in a Native Environment</vt:lpstr>
      <vt:lpstr>GPU Virtualization - Block DiagramS   </vt:lpstr>
      <vt:lpstr>Hypervisor Control – GPU-IOV CAPABILITY STRUCTURE</vt:lpstr>
      <vt:lpstr>GPU Virtualization - World Switch</vt:lpstr>
      <vt:lpstr>Register Access</vt:lpstr>
      <vt:lpstr>SMU’s FW Loading</vt:lpstr>
      <vt:lpstr>Agenda</vt:lpstr>
      <vt:lpstr> SOC15 – IO Complex Perspective  </vt:lpstr>
      <vt:lpstr>BACKUPS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 Power breakdown</dc:title>
  <dc:creator>Maurice</dc:creator>
  <cp:lastModifiedBy>Advanced Micro Devices</cp:lastModifiedBy>
  <cp:revision>447</cp:revision>
  <cp:lastPrinted>2012-11-06T14:09:46Z</cp:lastPrinted>
  <dcterms:created xsi:type="dcterms:W3CDTF">2012-01-26T15:44:18Z</dcterms:created>
  <dcterms:modified xsi:type="dcterms:W3CDTF">2012-11-07T20:16:54Z</dcterms:modified>
</cp:coreProperties>
</file>